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3.xml" ContentType="application/inkml+xml"/>
  <Override PartName="/ppt/ink/ink4.xml" ContentType="application/inkml+xml"/>
  <Override PartName="/ppt/notesSlides/notesSlide30.xml" ContentType="application/vnd.openxmlformats-officedocument.presentationml.notesSlide+xml"/>
  <Override PartName="/ppt/ink/ink5.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6.xml" ContentType="application/inkml+xml"/>
  <Override PartName="/ppt/notesSlides/notesSlide38.xml" ContentType="application/vnd.openxmlformats-officedocument.presentationml.notesSlide+xml"/>
  <Override PartName="/ppt/ink/ink7.xml" ContentType="application/inkml+xml"/>
  <Override PartName="/ppt/notesSlides/notesSlide39.xml" ContentType="application/vnd.openxmlformats-officedocument.presentationml.notesSlide+xml"/>
  <Override PartName="/ppt/ink/ink8.xml" ContentType="application/inkml+xml"/>
  <Override PartName="/ppt/notesSlides/notesSlide40.xml" ContentType="application/vnd.openxmlformats-officedocument.presentationml.notesSlide+xml"/>
  <Override PartName="/ppt/ink/ink9.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74"/>
  </p:notesMasterIdLst>
  <p:sldIdLst>
    <p:sldId id="442" r:id="rId2"/>
    <p:sldId id="257" r:id="rId3"/>
    <p:sldId id="258" r:id="rId4"/>
    <p:sldId id="443" r:id="rId5"/>
    <p:sldId id="261" r:id="rId6"/>
    <p:sldId id="262" r:id="rId7"/>
    <p:sldId id="263" r:id="rId8"/>
    <p:sldId id="264" r:id="rId9"/>
    <p:sldId id="265" r:id="rId10"/>
    <p:sldId id="266" r:id="rId11"/>
    <p:sldId id="267" r:id="rId12"/>
    <p:sldId id="268" r:id="rId13"/>
    <p:sldId id="269" r:id="rId14"/>
    <p:sldId id="270" r:id="rId15"/>
    <p:sldId id="271" r:id="rId16"/>
    <p:sldId id="437" r:id="rId17"/>
    <p:sldId id="273" r:id="rId18"/>
    <p:sldId id="276" r:id="rId19"/>
    <p:sldId id="277" r:id="rId20"/>
    <p:sldId id="278"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7" r:id="rId38"/>
    <p:sldId id="298" r:id="rId39"/>
    <p:sldId id="299" r:id="rId40"/>
    <p:sldId id="438" r:id="rId41"/>
    <p:sldId id="301" r:id="rId42"/>
    <p:sldId id="302" r:id="rId43"/>
    <p:sldId id="303" r:id="rId44"/>
    <p:sldId id="439" r:id="rId45"/>
    <p:sldId id="441"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53" r:id="rId82"/>
    <p:sldId id="354" r:id="rId83"/>
    <p:sldId id="355" r:id="rId84"/>
    <p:sldId id="356" r:id="rId85"/>
    <p:sldId id="357" r:id="rId86"/>
    <p:sldId id="358" r:id="rId87"/>
    <p:sldId id="359" r:id="rId88"/>
    <p:sldId id="360" r:id="rId89"/>
    <p:sldId id="361" r:id="rId90"/>
    <p:sldId id="362" r:id="rId91"/>
    <p:sldId id="363" r:id="rId92"/>
    <p:sldId id="364" r:id="rId93"/>
    <p:sldId id="365" r:id="rId94"/>
    <p:sldId id="366" r:id="rId95"/>
    <p:sldId id="367" r:id="rId96"/>
    <p:sldId id="368" r:id="rId97"/>
    <p:sldId id="369" r:id="rId98"/>
    <p:sldId id="370" r:id="rId99"/>
    <p:sldId id="371" r:id="rId100"/>
    <p:sldId id="372" r:id="rId101"/>
    <p:sldId id="373" r:id="rId102"/>
    <p:sldId id="374" r:id="rId103"/>
    <p:sldId id="375" r:id="rId104"/>
    <p:sldId id="376" r:id="rId105"/>
    <p:sldId id="377" r:id="rId106"/>
    <p:sldId id="444" r:id="rId107"/>
    <p:sldId id="445" r:id="rId108"/>
    <p:sldId id="447" r:id="rId109"/>
    <p:sldId id="448" r:id="rId110"/>
    <p:sldId id="449" r:id="rId111"/>
    <p:sldId id="450" r:id="rId112"/>
    <p:sldId id="451" r:id="rId113"/>
    <p:sldId id="452" r:id="rId114"/>
    <p:sldId id="453" r:id="rId115"/>
    <p:sldId id="454" r:id="rId116"/>
    <p:sldId id="455" r:id="rId117"/>
    <p:sldId id="456" r:id="rId118"/>
    <p:sldId id="457" r:id="rId119"/>
    <p:sldId id="458" r:id="rId120"/>
    <p:sldId id="459" r:id="rId121"/>
    <p:sldId id="460" r:id="rId122"/>
    <p:sldId id="461" r:id="rId123"/>
    <p:sldId id="462" r:id="rId124"/>
    <p:sldId id="463" r:id="rId125"/>
    <p:sldId id="464" r:id="rId126"/>
    <p:sldId id="465" r:id="rId127"/>
    <p:sldId id="466" r:id="rId128"/>
    <p:sldId id="467" r:id="rId129"/>
    <p:sldId id="468" r:id="rId130"/>
    <p:sldId id="492" r:id="rId131"/>
    <p:sldId id="469" r:id="rId132"/>
    <p:sldId id="493" r:id="rId133"/>
    <p:sldId id="494" r:id="rId134"/>
    <p:sldId id="470" r:id="rId135"/>
    <p:sldId id="495" r:id="rId136"/>
    <p:sldId id="496" r:id="rId137"/>
    <p:sldId id="497" r:id="rId138"/>
    <p:sldId id="471" r:id="rId139"/>
    <p:sldId id="472" r:id="rId140"/>
    <p:sldId id="473" r:id="rId141"/>
    <p:sldId id="512" r:id="rId142"/>
    <p:sldId id="498" r:id="rId143"/>
    <p:sldId id="499" r:id="rId144"/>
    <p:sldId id="474" r:id="rId145"/>
    <p:sldId id="475" r:id="rId146"/>
    <p:sldId id="476" r:id="rId147"/>
    <p:sldId id="477" r:id="rId148"/>
    <p:sldId id="478" r:id="rId149"/>
    <p:sldId id="479" r:id="rId150"/>
    <p:sldId id="480" r:id="rId151"/>
    <p:sldId id="481" r:id="rId152"/>
    <p:sldId id="482" r:id="rId153"/>
    <p:sldId id="483" r:id="rId154"/>
    <p:sldId id="485" r:id="rId155"/>
    <p:sldId id="486" r:id="rId156"/>
    <p:sldId id="487" r:id="rId157"/>
    <p:sldId id="488" r:id="rId158"/>
    <p:sldId id="489" r:id="rId159"/>
    <p:sldId id="490" r:id="rId160"/>
    <p:sldId id="500" r:id="rId161"/>
    <p:sldId id="501" r:id="rId162"/>
    <p:sldId id="502" r:id="rId163"/>
    <p:sldId id="503" r:id="rId164"/>
    <p:sldId id="504" r:id="rId165"/>
    <p:sldId id="505" r:id="rId166"/>
    <p:sldId id="506" r:id="rId167"/>
    <p:sldId id="507" r:id="rId168"/>
    <p:sldId id="508" r:id="rId169"/>
    <p:sldId id="509" r:id="rId170"/>
    <p:sldId id="510" r:id="rId171"/>
    <p:sldId id="511" r:id="rId172"/>
    <p:sldId id="491" r:id="rId173"/>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B4C6"/>
    <a:srgbClr val="80B8E0"/>
    <a:srgbClr val="C8A1A1"/>
    <a:srgbClr val="FFFFFF"/>
    <a:srgbClr val="EAF2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9222" autoAdjust="0"/>
  </p:normalViewPr>
  <p:slideViewPr>
    <p:cSldViewPr snapToGrid="0">
      <p:cViewPr varScale="1">
        <p:scale>
          <a:sx n="92" d="100"/>
          <a:sy n="92" d="100"/>
        </p:scale>
        <p:origin x="1116" y="168"/>
      </p:cViewPr>
      <p:guideLst/>
    </p:cSldViewPr>
  </p:slideViewPr>
  <p:outlineViewPr>
    <p:cViewPr>
      <p:scale>
        <a:sx n="33" d="100"/>
        <a:sy n="33" d="100"/>
      </p:scale>
      <p:origin x="0" y="-32364"/>
    </p:cViewPr>
  </p:outlin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6-05T01:17:34.617"/>
    </inkml:context>
    <inkml:brush xml:id="br0">
      <inkml:brushProperty name="width" value="0.05292" units="cm"/>
      <inkml:brushProperty name="height" value="0.05292" units="cm"/>
      <inkml:brushProperty name="color" value="#FF0000"/>
    </inkml:brush>
  </inkml:definitions>
  <inkml:trace contextRef="#ctx0" brushRef="#br0">1123 16386 101 0,'0'0'219'15,"0"0"-190"-15,0 0 13 0,0 0 242 16,0 0-27-16,0 0-71 0,0 0-78 16,0 0-108-16,0 0-7 0,0 0-68 15,0 0-88-15,4 0-84 0,2 0-96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9-14T03:51:11.228"/>
    </inkml:context>
    <inkml:brush xml:id="br0">
      <inkml:brushProperty name="width" value="0.05292" units="cm"/>
      <inkml:brushProperty name="height" value="0.05292" units="cm"/>
      <inkml:brushProperty name="color" value="#FFC000"/>
    </inkml:brush>
  </inkml:definitions>
  <inkml:trace contextRef="#ctx0" brushRef="#br0">8427 14252 16 0,'0'0'26'0,"0"0"-26"0,0 0-42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6-07T00:40:54.381"/>
    </inkml:context>
    <inkml:brush xml:id="br0">
      <inkml:brushProperty name="width" value="0.05292" units="cm"/>
      <inkml:brushProperty name="height" value="0.05292" units="cm"/>
      <inkml:brushProperty name="color" value="#FF0000"/>
    </inkml:brush>
  </inkml:definitions>
  <inkml:trace contextRef="#ctx0" brushRef="#br0">11028 10119 61 0,'0'0'52'0,"0"0"-3"15,0 0 0-15,0 0 0 0,0 0 6 16,0 0-16-16,0 0-9 0,0 0-11 16,0 0-2-16,0 0-14 0,0 0-3 15,0 0-1-15,0-1-1 0,0 1-2 16,0 0 3-16,0 0 1 0,0 0 0 15,0 0 0-15,0-2-1 16,0 2 0-16,0 0-1 0,0 0 0 16,0 0 0-16,0 0-12 0,0 0 1 15,0 0 10-15,0 0-10 0,0 0 12 16,0 0 1-16,0 0 2 0,0 0 18 16,0 0-1-16,0 0 1 0,0 0-9 15,0 0-11-15,0 0-20 0,0 0 20 16,0 0 3-16,0 0 11 0,0 0-11 15,0 0 10-15,0 0 29 0,0 0-19 16,0 0-21-16,0 0 0 0,0 0 11 16,0 0-10-16,0 0-2 0,0 0 12 15,0 0-11-15,0 0 1 0,0 0 13 16,0 0-2-16,0 0-1 0,0 0 0 16,0 0-12-16,0 0 0 0,0 0 0 15,0 0-1-15,0 0-3 0,0 0-17 16,0 0-9-16,0 0-14 0,0 0-38 15,0 0-59-15,0 0 6 0,0 0-26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4-03-19T06:06:00.075"/>
    </inkml:context>
    <inkml:brush xml:id="br0">
      <inkml:brushProperty name="width" value="0.05292" units="cm"/>
      <inkml:brushProperty name="height" value="0.05292" units="cm"/>
      <inkml:brushProperty name="color" value="#FF0000"/>
    </inkml:brush>
  </inkml:definitions>
  <inkml:trace contextRef="#ctx0" brushRef="#br0">16148 17593 2544 0,'0'0'508'0,"0"0"-399"16,0 0-109-16,0 0 0 0,0 0-24 15,0 0-49-15,0 0 47 0,0 0-93 16,0 0-99-16,0 0-112 0,13 14-120 16,-13-7-149-16,0-1-225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4-03-21T00:55:17.5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1371 17706 37 0,'0'0'36'15,"0"0"-7"-15,0 0-26 0,0 0 10 16,0 0-10-16,0 0-1 0,0 0-2 16,0 0-13-16,0 0-10 0,0 0-10 15,0 0-9-15,0 0 30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4-03-25T04:06:17.894"/>
    </inkml:context>
    <inkml:brush xml:id="br0">
      <inkml:brushProperty name="width" value="0.05292" units="cm"/>
      <inkml:brushProperty name="height" value="0.05292" units="cm"/>
      <inkml:brushProperty name="color" value="#FF0000"/>
    </inkml:brush>
  </inkml:definitions>
  <inkml:trace contextRef="#ctx0" brushRef="#br0">13798 8565 28 0,'0'0'0'0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06-09T01:48:35.8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1475 7817 11 0,'0'0'0'0,"0"0"-10"15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4-03-25T04:30:54.6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13722 15828 5 0,'0'0'27'15,"0"0"109"-15,0 0-104 0,0 0-32 16,0 0-1-16,0 0-12 0,0 0 11 16,0 0 0-16,0 0-28 0,-41-3 7 15,31 0-106-15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4-05-30T03:54:31.173"/>
    </inkml:context>
    <inkml:brush xml:id="br0">
      <inkml:brushProperty name="width" value="0.05292" units="cm"/>
      <inkml:brushProperty name="height" value="0.05292" units="cm"/>
      <inkml:brushProperty name="color" value="#FF0000"/>
    </inkml:brush>
  </inkml:definitions>
  <inkml:trace contextRef="#ctx0" brushRef="#br0">13798 8565 28 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0B8C2F0A-A76E-4541-A425-A35D978D2455}" type="datetimeFigureOut">
              <a:rPr kumimoji="1" lang="ja-JP" altLang="en-US" smtClean="0"/>
              <a:t>2024/5/31</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8E2EABDD-C8B7-4372-A2E4-27F98FB93C47}" type="slidenum">
              <a:rPr kumimoji="1" lang="ja-JP" altLang="en-US" smtClean="0"/>
              <a:t>‹#›</a:t>
            </a:fld>
            <a:endParaRPr kumimoji="1" lang="ja-JP" altLang="en-US"/>
          </a:p>
        </p:txBody>
      </p:sp>
    </p:spTree>
    <p:extLst>
      <p:ext uri="{BB962C8B-B14F-4D97-AF65-F5344CB8AC3E}">
        <p14:creationId xmlns:p14="http://schemas.microsoft.com/office/powerpoint/2010/main" val="1491519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oumu.go.jp/johotsusintokei/whitepaper/ja/h27/html/nc254110.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3</a:t>
            </a:fld>
            <a:endParaRPr kumimoji="1" lang="ja-JP" altLang="en-US"/>
          </a:p>
        </p:txBody>
      </p:sp>
    </p:spTree>
    <p:extLst>
      <p:ext uri="{BB962C8B-B14F-4D97-AF65-F5344CB8AC3E}">
        <p14:creationId xmlns:p14="http://schemas.microsoft.com/office/powerpoint/2010/main" val="4170987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深圳</a:t>
            </a:r>
            <a:endParaRPr kumimoji="1" lang="en-US" altLang="ja-JP" dirty="0"/>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19</a:t>
            </a:fld>
            <a:endParaRPr kumimoji="1" lang="ja-JP" altLang="en-US"/>
          </a:p>
        </p:txBody>
      </p:sp>
    </p:spTree>
    <p:extLst>
      <p:ext uri="{BB962C8B-B14F-4D97-AF65-F5344CB8AC3E}">
        <p14:creationId xmlns:p14="http://schemas.microsoft.com/office/powerpoint/2010/main" val="3842983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E2EABDD-C8B7-4372-A2E4-27F98FB93C47}" type="slidenum">
              <a:rPr kumimoji="1" lang="ja-JP" altLang="en-US" smtClean="0"/>
              <a:t>20</a:t>
            </a:fld>
            <a:endParaRPr kumimoji="1" lang="ja-JP" altLang="en-US"/>
          </a:p>
        </p:txBody>
      </p:sp>
    </p:spTree>
    <p:extLst>
      <p:ext uri="{BB962C8B-B14F-4D97-AF65-F5344CB8AC3E}">
        <p14:creationId xmlns:p14="http://schemas.microsoft.com/office/powerpoint/2010/main" val="2053105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パレット：ノード置き場。ここからノードを取り出してフローをくむ</a:t>
            </a:r>
            <a:endParaRPr kumimoji="1" lang="en-US" altLang="ja-JP" dirty="0"/>
          </a:p>
          <a:p>
            <a:r>
              <a:rPr kumimoji="1" lang="ja-JP" altLang="en-US" dirty="0"/>
              <a:t>サイドバー：作成したフローの情報やデバッグ情報など様々な情報を表示</a:t>
            </a:r>
            <a:endParaRPr kumimoji="1" lang="en-US" altLang="ja-JP" dirty="0"/>
          </a:p>
          <a:p>
            <a:r>
              <a:rPr kumimoji="1" lang="ja-JP" altLang="en-US" dirty="0"/>
              <a:t>デプロイ：作ったフローが実際に使用できるようになる</a:t>
            </a:r>
            <a:endParaRPr kumimoji="1" lang="en-US" altLang="ja-JP" dirty="0"/>
          </a:p>
          <a:p>
            <a:r>
              <a:rPr kumimoji="1" lang="ja-JP" altLang="en-US" dirty="0"/>
              <a:t>メニュー：設定やパレットへのノードの追加などができる</a:t>
            </a:r>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25</a:t>
            </a:fld>
            <a:endParaRPr kumimoji="1" lang="ja-JP" altLang="en-US"/>
          </a:p>
        </p:txBody>
      </p:sp>
    </p:spTree>
    <p:extLst>
      <p:ext uri="{BB962C8B-B14F-4D97-AF65-F5344CB8AC3E}">
        <p14:creationId xmlns:p14="http://schemas.microsoft.com/office/powerpoint/2010/main" val="1113875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26</a:t>
            </a:fld>
            <a:endParaRPr kumimoji="1" lang="ja-JP" altLang="en-US"/>
          </a:p>
        </p:txBody>
      </p:sp>
    </p:spTree>
    <p:extLst>
      <p:ext uri="{BB962C8B-B14F-4D97-AF65-F5344CB8AC3E}">
        <p14:creationId xmlns:p14="http://schemas.microsoft.com/office/powerpoint/2010/main" val="3108677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27</a:t>
            </a:fld>
            <a:endParaRPr kumimoji="1" lang="ja-JP" altLang="en-US"/>
          </a:p>
        </p:txBody>
      </p:sp>
    </p:spTree>
    <p:extLst>
      <p:ext uri="{BB962C8B-B14F-4D97-AF65-F5344CB8AC3E}">
        <p14:creationId xmlns:p14="http://schemas.microsoft.com/office/powerpoint/2010/main" val="1126348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29</a:t>
            </a:fld>
            <a:endParaRPr kumimoji="1" lang="ja-JP" altLang="en-US"/>
          </a:p>
        </p:txBody>
      </p:sp>
    </p:spTree>
    <p:extLst>
      <p:ext uri="{BB962C8B-B14F-4D97-AF65-F5344CB8AC3E}">
        <p14:creationId xmlns:p14="http://schemas.microsoft.com/office/powerpoint/2010/main" val="1894869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いまはデバッグに入れたがデータベースに送ったりとかも可能。</a:t>
            </a:r>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33</a:t>
            </a:fld>
            <a:endParaRPr kumimoji="1" lang="ja-JP" altLang="en-US"/>
          </a:p>
        </p:txBody>
      </p:sp>
    </p:spTree>
    <p:extLst>
      <p:ext uri="{BB962C8B-B14F-4D97-AF65-F5344CB8AC3E}">
        <p14:creationId xmlns:p14="http://schemas.microsoft.com/office/powerpoint/2010/main" val="2767776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43</a:t>
            </a:fld>
            <a:endParaRPr kumimoji="1" lang="ja-JP" altLang="en-US"/>
          </a:p>
        </p:txBody>
      </p:sp>
    </p:spTree>
    <p:extLst>
      <p:ext uri="{BB962C8B-B14F-4D97-AF65-F5344CB8AC3E}">
        <p14:creationId xmlns:p14="http://schemas.microsoft.com/office/powerpoint/2010/main" val="3972241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44</a:t>
            </a:fld>
            <a:endParaRPr kumimoji="1" lang="ja-JP" altLang="en-US"/>
          </a:p>
        </p:txBody>
      </p:sp>
    </p:spTree>
    <p:extLst>
      <p:ext uri="{BB962C8B-B14F-4D97-AF65-F5344CB8AC3E}">
        <p14:creationId xmlns:p14="http://schemas.microsoft.com/office/powerpoint/2010/main" val="3766216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二進数はデジタル値を表す際の表現方法の一つ</a:t>
            </a:r>
            <a:endParaRPr kumimoji="1" lang="en-US" altLang="ja-JP" dirty="0" smtClean="0"/>
          </a:p>
        </p:txBody>
      </p:sp>
      <p:sp>
        <p:nvSpPr>
          <p:cNvPr id="4" name="スライド番号プレースホルダー 3"/>
          <p:cNvSpPr>
            <a:spLocks noGrp="1"/>
          </p:cNvSpPr>
          <p:nvPr>
            <p:ph type="sldNum" sz="quarter" idx="5"/>
          </p:nvPr>
        </p:nvSpPr>
        <p:spPr/>
        <p:txBody>
          <a:bodyPr/>
          <a:lstStyle/>
          <a:p>
            <a:fld id="{7E420047-951C-442F-A11E-BF5260374DA6}" type="slidenum">
              <a:rPr kumimoji="1" lang="ja-JP" altLang="en-US" smtClean="0"/>
              <a:t>45</a:t>
            </a:fld>
            <a:endParaRPr kumimoji="1" lang="ja-JP" altLang="en-US"/>
          </a:p>
        </p:txBody>
      </p:sp>
    </p:spTree>
    <p:extLst>
      <p:ext uri="{BB962C8B-B14F-4D97-AF65-F5344CB8AC3E}">
        <p14:creationId xmlns:p14="http://schemas.microsoft.com/office/powerpoint/2010/main" val="2988114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UD デジタル 教科書体 NK-R" panose="02020400000000000000" pitchFamily="18" charset="-128"/>
                <a:ea typeface="UD デジタル 教科書体 NK-R" panose="02020400000000000000" pitchFamily="18" charset="-128"/>
              </a:rPr>
              <a:t>参考：総務省発 平成</a:t>
            </a:r>
            <a:r>
              <a:rPr lang="en-US" altLang="ja-JP" sz="1200" dirty="0">
                <a:latin typeface="UD デジタル 教科書体 NK-R" panose="02020400000000000000" pitchFamily="18" charset="-128"/>
                <a:ea typeface="UD デジタル 教科書体 NK-R" panose="02020400000000000000" pitchFamily="18" charset="-128"/>
              </a:rPr>
              <a:t>27</a:t>
            </a:r>
            <a:r>
              <a:rPr lang="ja-JP" altLang="en-US" sz="1200" dirty="0">
                <a:latin typeface="UD デジタル 教科書体 NK-R" panose="02020400000000000000" pitchFamily="18" charset="-128"/>
                <a:ea typeface="UD デジタル 教科書体 NK-R" panose="02020400000000000000" pitchFamily="18" charset="-128"/>
              </a:rPr>
              <a:t>年版情報通信白書</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a:hlinkClick r:id="rId3"/>
              </a:rPr>
              <a:t>https://www.soumu.go.jp/johotsusintokei/whitepaper/ja/h27/html/nc254110.html</a:t>
            </a:r>
            <a:endParaRPr lang="ja-JP" altLang="en-US" sz="1200" dirty="0"/>
          </a:p>
          <a:p>
            <a:endParaRPr kumimoji="1" lang="en-US" altLang="ja-JP" dirty="0"/>
          </a:p>
          <a:p>
            <a:r>
              <a:rPr kumimoji="1" lang="en-US" altLang="ja-JP" dirty="0" err="1"/>
              <a:t>IoT</a:t>
            </a:r>
            <a:r>
              <a:rPr kumimoji="1" lang="ja-JP" altLang="en-US" dirty="0"/>
              <a:t>という言葉自体は</a:t>
            </a:r>
            <a:r>
              <a:rPr kumimoji="1" lang="en-US" altLang="ja-JP" dirty="0"/>
              <a:t>1999</a:t>
            </a:r>
            <a:r>
              <a:rPr kumimoji="1" lang="ja-JP" altLang="en-US" dirty="0"/>
              <a:t>年にケビン・アシュトンが</a:t>
            </a:r>
            <a:r>
              <a:rPr kumimoji="1" lang="en-US" altLang="ja-JP" dirty="0"/>
              <a:t>RFID</a:t>
            </a:r>
            <a:r>
              <a:rPr kumimoji="1" lang="ja-JP" altLang="en-US" dirty="0"/>
              <a:t>による製品管理を表す言葉として用いたのが始まりとされる。</a:t>
            </a:r>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6</a:t>
            </a:fld>
            <a:endParaRPr kumimoji="1" lang="ja-JP" altLang="en-US"/>
          </a:p>
        </p:txBody>
      </p:sp>
    </p:spTree>
    <p:extLst>
      <p:ext uri="{BB962C8B-B14F-4D97-AF65-F5344CB8AC3E}">
        <p14:creationId xmlns:p14="http://schemas.microsoft.com/office/powerpoint/2010/main" val="3997296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本来であればこの</a:t>
            </a:r>
            <a:r>
              <a:rPr kumimoji="1" lang="en-US" altLang="ja-JP" dirty="0"/>
              <a:t>GPIO</a:t>
            </a:r>
            <a:r>
              <a:rPr kumimoji="1" lang="ja-JP" altLang="en-US" dirty="0"/>
              <a:t>ピンから機器に配線を行う</a:t>
            </a:r>
            <a:endParaRPr kumimoji="1" lang="en-US" altLang="ja-JP" dirty="0"/>
          </a:p>
          <a:p>
            <a:r>
              <a:rPr kumimoji="1" lang="en-US" altLang="ja-JP" dirty="0"/>
              <a:t>GPIO</a:t>
            </a:r>
            <a:r>
              <a:rPr kumimoji="1" lang="ja-JP" altLang="en-US" dirty="0"/>
              <a:t>〇〇の横の数字はピン番号</a:t>
            </a:r>
          </a:p>
        </p:txBody>
      </p:sp>
      <p:sp>
        <p:nvSpPr>
          <p:cNvPr id="4" name="スライド番号プレースホルダー 3"/>
          <p:cNvSpPr>
            <a:spLocks noGrp="1"/>
          </p:cNvSpPr>
          <p:nvPr>
            <p:ph type="sldNum" sz="quarter" idx="5"/>
          </p:nvPr>
        </p:nvSpPr>
        <p:spPr/>
        <p:txBody>
          <a:bodyPr/>
          <a:lstStyle/>
          <a:p>
            <a:fld id="{8E2EABDD-C8B7-4372-A2E4-27F98FB93C47}" type="slidenum">
              <a:rPr kumimoji="1" lang="ja-JP" altLang="en-US" smtClean="0"/>
              <a:t>47</a:t>
            </a:fld>
            <a:endParaRPr kumimoji="1" lang="ja-JP" altLang="en-US"/>
          </a:p>
        </p:txBody>
      </p:sp>
    </p:spTree>
    <p:extLst>
      <p:ext uri="{BB962C8B-B14F-4D97-AF65-F5344CB8AC3E}">
        <p14:creationId xmlns:p14="http://schemas.microsoft.com/office/powerpoint/2010/main" val="3655946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節約</a:t>
            </a:r>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48</a:t>
            </a:fld>
            <a:endParaRPr kumimoji="1" lang="ja-JP" altLang="en-US"/>
          </a:p>
        </p:txBody>
      </p:sp>
    </p:spTree>
    <p:extLst>
      <p:ext uri="{BB962C8B-B14F-4D97-AF65-F5344CB8AC3E}">
        <p14:creationId xmlns:p14="http://schemas.microsoft.com/office/powerpoint/2010/main" val="1534510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49</a:t>
            </a:fld>
            <a:endParaRPr kumimoji="1" lang="ja-JP" altLang="en-US"/>
          </a:p>
        </p:txBody>
      </p:sp>
    </p:spTree>
    <p:extLst>
      <p:ext uri="{BB962C8B-B14F-4D97-AF65-F5344CB8AC3E}">
        <p14:creationId xmlns:p14="http://schemas.microsoft.com/office/powerpoint/2010/main" val="112731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E2EABDD-C8B7-4372-A2E4-27F98FB93C47}" type="slidenum">
              <a:rPr kumimoji="1" lang="ja-JP" altLang="en-US" smtClean="0"/>
              <a:t>53</a:t>
            </a:fld>
            <a:endParaRPr kumimoji="1" lang="ja-JP" altLang="en-US"/>
          </a:p>
        </p:txBody>
      </p:sp>
    </p:spTree>
    <p:extLst>
      <p:ext uri="{BB962C8B-B14F-4D97-AF65-F5344CB8AC3E}">
        <p14:creationId xmlns:p14="http://schemas.microsoft.com/office/powerpoint/2010/main" val="2443288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2-2</a:t>
            </a:r>
            <a:r>
              <a:rPr kumimoji="1" lang="ja-JP" altLang="en-US" dirty="0"/>
              <a:t>が終わったら</a:t>
            </a:r>
            <a:r>
              <a:rPr kumimoji="1" lang="en-US" altLang="ja-JP" dirty="0"/>
              <a:t>0.5</a:t>
            </a:r>
            <a:r>
              <a:rPr kumimoji="1" lang="ja-JP" altLang="en-US" dirty="0"/>
              <a:t>秒間隔でも挑戦</a:t>
            </a:r>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54</a:t>
            </a:fld>
            <a:endParaRPr kumimoji="1" lang="ja-JP" altLang="en-US"/>
          </a:p>
        </p:txBody>
      </p:sp>
    </p:spTree>
    <p:extLst>
      <p:ext uri="{BB962C8B-B14F-4D97-AF65-F5344CB8AC3E}">
        <p14:creationId xmlns:p14="http://schemas.microsoft.com/office/powerpoint/2010/main" val="3442184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秒待ってから</a:t>
            </a:r>
            <a:r>
              <a:rPr kumimoji="1" lang="en-US" altLang="ja-JP" dirty="0"/>
              <a:t>2</a:t>
            </a:r>
            <a:r>
              <a:rPr kumimoji="1" lang="ja-JP" altLang="en-US" dirty="0"/>
              <a:t>秒間隔</a:t>
            </a:r>
          </a:p>
        </p:txBody>
      </p:sp>
      <p:sp>
        <p:nvSpPr>
          <p:cNvPr id="4" name="スライド番号プレースホルダー 3"/>
          <p:cNvSpPr>
            <a:spLocks noGrp="1"/>
          </p:cNvSpPr>
          <p:nvPr>
            <p:ph type="sldNum" sz="quarter" idx="5"/>
          </p:nvPr>
        </p:nvSpPr>
        <p:spPr/>
        <p:txBody>
          <a:bodyPr/>
          <a:lstStyle/>
          <a:p>
            <a:fld id="{8E2EABDD-C8B7-4372-A2E4-27F98FB93C47}" type="slidenum">
              <a:rPr kumimoji="1" lang="ja-JP" altLang="en-US" smtClean="0"/>
              <a:t>55</a:t>
            </a:fld>
            <a:endParaRPr kumimoji="1" lang="ja-JP" altLang="en-US"/>
          </a:p>
        </p:txBody>
      </p:sp>
    </p:spTree>
    <p:extLst>
      <p:ext uri="{BB962C8B-B14F-4D97-AF65-F5344CB8AC3E}">
        <p14:creationId xmlns:p14="http://schemas.microsoft.com/office/powerpoint/2010/main" val="1002704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dirty="0"/>
              <a:t>秒待ってから</a:t>
            </a:r>
            <a:r>
              <a:rPr kumimoji="1" lang="en-US" altLang="ja-JP" dirty="0"/>
              <a:t>2</a:t>
            </a:r>
            <a:r>
              <a:rPr kumimoji="1" lang="ja-JP" altLang="en-US" dirty="0"/>
              <a:t>秒間隔</a:t>
            </a:r>
          </a:p>
        </p:txBody>
      </p:sp>
      <p:sp>
        <p:nvSpPr>
          <p:cNvPr id="4" name="スライド番号プレースホルダー 3"/>
          <p:cNvSpPr>
            <a:spLocks noGrp="1"/>
          </p:cNvSpPr>
          <p:nvPr>
            <p:ph type="sldNum" sz="quarter" idx="5"/>
          </p:nvPr>
        </p:nvSpPr>
        <p:spPr/>
        <p:txBody>
          <a:bodyPr/>
          <a:lstStyle/>
          <a:p>
            <a:fld id="{8E2EABDD-C8B7-4372-A2E4-27F98FB93C47}" type="slidenum">
              <a:rPr kumimoji="1" lang="ja-JP" altLang="en-US" smtClean="0"/>
              <a:t>56</a:t>
            </a:fld>
            <a:endParaRPr kumimoji="1" lang="ja-JP" altLang="en-US"/>
          </a:p>
        </p:txBody>
      </p:sp>
    </p:spTree>
    <p:extLst>
      <p:ext uri="{BB962C8B-B14F-4D97-AF65-F5344CB8AC3E}">
        <p14:creationId xmlns:p14="http://schemas.microsoft.com/office/powerpoint/2010/main" val="3542887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E2EABDD-C8B7-4372-A2E4-27F98FB93C47}" type="slidenum">
              <a:rPr kumimoji="1" lang="ja-JP" altLang="en-US" smtClean="0"/>
              <a:t>65</a:t>
            </a:fld>
            <a:endParaRPr kumimoji="1" lang="ja-JP" altLang="en-US"/>
          </a:p>
        </p:txBody>
      </p:sp>
    </p:spTree>
    <p:extLst>
      <p:ext uri="{BB962C8B-B14F-4D97-AF65-F5344CB8AC3E}">
        <p14:creationId xmlns:p14="http://schemas.microsoft.com/office/powerpoint/2010/main" val="3008309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アナログとデジタルってどういうイメージ？？</a:t>
            </a:r>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66</a:t>
            </a:fld>
            <a:endParaRPr kumimoji="1" lang="ja-JP" altLang="en-US"/>
          </a:p>
        </p:txBody>
      </p:sp>
    </p:spTree>
    <p:extLst>
      <p:ext uri="{BB962C8B-B14F-4D97-AF65-F5344CB8AC3E}">
        <p14:creationId xmlns:p14="http://schemas.microsoft.com/office/powerpoint/2010/main" val="1751309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デジタル体温計</a:t>
            </a:r>
            <a:r>
              <a:rPr kumimoji="1" lang="en-US" altLang="ja-JP" dirty="0"/>
              <a:t>36.4</a:t>
            </a:r>
            <a:r>
              <a:rPr kumimoji="1" lang="ja-JP" altLang="en-US" dirty="0"/>
              <a:t>以外ありえないが、アナログ体温計は無数に答えが出る</a:t>
            </a:r>
            <a:endParaRPr kumimoji="1" lang="en-US" altLang="ja-JP" dirty="0"/>
          </a:p>
          <a:p>
            <a:r>
              <a:rPr kumimoji="1" lang="ja-JP" altLang="en-US" dirty="0"/>
              <a:t>これは私たちが</a:t>
            </a:r>
            <a:r>
              <a:rPr kumimoji="1" lang="en-US" altLang="ja-JP" dirty="0"/>
              <a:t>37.0</a:t>
            </a:r>
            <a:r>
              <a:rPr kumimoji="1" lang="ja-JP" altLang="en-US" dirty="0"/>
              <a:t>～</a:t>
            </a:r>
            <a:r>
              <a:rPr kumimoji="1" lang="en-US" altLang="ja-JP" dirty="0"/>
              <a:t>37.5</a:t>
            </a:r>
            <a:r>
              <a:rPr kumimoji="1" lang="ja-JP" altLang="en-US" dirty="0"/>
              <a:t>の間には値が連続的に存在することを知っているから。</a:t>
            </a:r>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68</a:t>
            </a:fld>
            <a:endParaRPr kumimoji="1" lang="ja-JP" altLang="en-US"/>
          </a:p>
        </p:txBody>
      </p:sp>
    </p:spTree>
    <p:extLst>
      <p:ext uri="{BB962C8B-B14F-4D97-AF65-F5344CB8AC3E}">
        <p14:creationId xmlns:p14="http://schemas.microsoft.com/office/powerpoint/2010/main" val="3094200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7</a:t>
            </a:fld>
            <a:endParaRPr kumimoji="1" lang="ja-JP" altLang="en-US"/>
          </a:p>
        </p:txBody>
      </p:sp>
    </p:spTree>
    <p:extLst>
      <p:ext uri="{BB962C8B-B14F-4D97-AF65-F5344CB8AC3E}">
        <p14:creationId xmlns:p14="http://schemas.microsoft.com/office/powerpoint/2010/main" val="1103264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BF706F0-0A35-4868-AD1A-9B117341907B}" type="slidenum">
              <a:rPr kumimoji="1" lang="ja-JP" altLang="en-US" smtClean="0"/>
              <a:t>70</a:t>
            </a:fld>
            <a:endParaRPr kumimoji="1" lang="ja-JP" altLang="en-US"/>
          </a:p>
        </p:txBody>
      </p:sp>
    </p:spTree>
    <p:extLst>
      <p:ext uri="{BB962C8B-B14F-4D97-AF65-F5344CB8AC3E}">
        <p14:creationId xmlns:p14="http://schemas.microsoft.com/office/powerpoint/2010/main" val="3560540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話せたらサンプリング周波数についても</a:t>
            </a:r>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74</a:t>
            </a:fld>
            <a:endParaRPr kumimoji="1" lang="ja-JP" altLang="en-US"/>
          </a:p>
        </p:txBody>
      </p:sp>
    </p:spTree>
    <p:extLst>
      <p:ext uri="{BB962C8B-B14F-4D97-AF65-F5344CB8AC3E}">
        <p14:creationId xmlns:p14="http://schemas.microsoft.com/office/powerpoint/2010/main" val="2936335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76</a:t>
            </a:fld>
            <a:endParaRPr kumimoji="1" lang="ja-JP" altLang="en-US"/>
          </a:p>
        </p:txBody>
      </p:sp>
    </p:spTree>
    <p:extLst>
      <p:ext uri="{BB962C8B-B14F-4D97-AF65-F5344CB8AC3E}">
        <p14:creationId xmlns:p14="http://schemas.microsoft.com/office/powerpoint/2010/main" val="528521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92</a:t>
            </a:fld>
            <a:endParaRPr kumimoji="1" lang="ja-JP" altLang="en-US"/>
          </a:p>
        </p:txBody>
      </p:sp>
    </p:spTree>
    <p:extLst>
      <p:ext uri="{BB962C8B-B14F-4D97-AF65-F5344CB8AC3E}">
        <p14:creationId xmlns:p14="http://schemas.microsoft.com/office/powerpoint/2010/main" val="2246055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102</a:t>
            </a:fld>
            <a:endParaRPr kumimoji="1" lang="ja-JP" altLang="en-US"/>
          </a:p>
        </p:txBody>
      </p:sp>
    </p:spTree>
    <p:extLst>
      <p:ext uri="{BB962C8B-B14F-4D97-AF65-F5344CB8AC3E}">
        <p14:creationId xmlns:p14="http://schemas.microsoft.com/office/powerpoint/2010/main" val="3529873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画像は</a:t>
            </a:r>
            <a:r>
              <a:rPr kumimoji="1" lang="en-US" altLang="ja-JP" dirty="0" err="1" smtClean="0"/>
              <a:t>ChatGpt</a:t>
            </a:r>
            <a:r>
              <a:rPr kumimoji="1" lang="ja-JP" altLang="en-US" dirty="0" smtClean="0"/>
              <a:t>により作成</a:t>
            </a:r>
            <a:endParaRPr kumimoji="1" lang="ja-JP" altLang="en-US" dirty="0"/>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112</a:t>
            </a:fld>
            <a:endParaRPr kumimoji="1" lang="ja-JP" altLang="en-US"/>
          </a:p>
        </p:txBody>
      </p:sp>
    </p:spTree>
    <p:extLst>
      <p:ext uri="{BB962C8B-B14F-4D97-AF65-F5344CB8AC3E}">
        <p14:creationId xmlns:p14="http://schemas.microsoft.com/office/powerpoint/2010/main" val="18012094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ゲートウェイの</a:t>
            </a:r>
            <a:r>
              <a:rPr kumimoji="1" lang="ja-JP" altLang="en-US" dirty="0" smtClean="0"/>
              <a:t>役割</a:t>
            </a:r>
            <a:endParaRPr kumimoji="1" lang="en-US" altLang="ja-JP" dirty="0" smtClean="0"/>
          </a:p>
          <a:p>
            <a:endParaRPr kumimoji="1" lang="en-US" altLang="ja-JP" dirty="0"/>
          </a:p>
          <a:p>
            <a:r>
              <a:rPr kumimoji="1" lang="ja-JP" altLang="en-US" sz="1200" b="1" i="0" kern="1200" dirty="0">
                <a:solidFill>
                  <a:schemeClr val="tx1"/>
                </a:solidFill>
                <a:effectLst/>
                <a:latin typeface="+mn-lt"/>
                <a:ea typeface="+mn-ea"/>
                <a:cs typeface="+mn-cs"/>
              </a:rPr>
              <a:t>プロトコル変換</a:t>
            </a:r>
            <a:r>
              <a:rPr kumimoji="1" lang="en-US" altLang="ja-JP" sz="1200" b="0" i="0" kern="1200" dirty="0">
                <a:solidFill>
                  <a:schemeClr val="tx1"/>
                </a:solidFill>
                <a:effectLst/>
                <a:latin typeface="+mn-lt"/>
                <a:ea typeface="+mn-ea"/>
                <a:cs typeface="+mn-cs"/>
              </a:rPr>
              <a:t>: IoT</a:t>
            </a:r>
            <a:r>
              <a:rPr kumimoji="1" lang="ja-JP" altLang="en-US" sz="1200" b="0" i="0" kern="1200" dirty="0">
                <a:solidFill>
                  <a:schemeClr val="tx1"/>
                </a:solidFill>
                <a:effectLst/>
                <a:latin typeface="+mn-lt"/>
                <a:ea typeface="+mn-ea"/>
                <a:cs typeface="+mn-cs"/>
              </a:rPr>
              <a:t>デバイスはさまざまなプロトコル（通信規約）を使用してデータを送受信します。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ゲートウェイは、異なるプロトコル間でデータの変換を行い、</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デバイスとクラウドプラットフォームが互いに通信できるようにします。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例えば、センサーデバイスが</a:t>
            </a:r>
            <a:r>
              <a:rPr kumimoji="1" lang="en-US" altLang="ja-JP" sz="1200" b="0" i="0" kern="1200" dirty="0">
                <a:solidFill>
                  <a:schemeClr val="tx1"/>
                </a:solidFill>
                <a:effectLst/>
                <a:latin typeface="+mn-lt"/>
                <a:ea typeface="+mn-ea"/>
                <a:cs typeface="+mn-cs"/>
              </a:rPr>
              <a:t>Zigbee</a:t>
            </a:r>
            <a:r>
              <a:rPr kumimoji="1" lang="ja-JP" altLang="en-US" sz="1200" b="0" i="0" kern="1200" dirty="0">
                <a:solidFill>
                  <a:schemeClr val="tx1"/>
                </a:solidFill>
                <a:effectLst/>
                <a:latin typeface="+mn-lt"/>
                <a:ea typeface="+mn-ea"/>
                <a:cs typeface="+mn-cs"/>
              </a:rPr>
              <a:t>プロトコルを使用している場合、ゲートウェイはそのデータをクラウドが理解できる</a:t>
            </a:r>
            <a:r>
              <a:rPr kumimoji="1" lang="en-US" altLang="ja-JP" sz="1200" b="0" i="0" kern="1200" dirty="0">
                <a:solidFill>
                  <a:schemeClr val="tx1"/>
                </a:solidFill>
                <a:effectLst/>
                <a:latin typeface="+mn-lt"/>
                <a:ea typeface="+mn-ea"/>
                <a:cs typeface="+mn-cs"/>
              </a:rPr>
              <a:t>HTTP</a:t>
            </a:r>
            <a:r>
              <a:rPr kumimoji="1" lang="ja-JP" altLang="en-US" sz="1200" b="0" i="0" kern="1200" dirty="0">
                <a:solidFill>
                  <a:schemeClr val="tx1"/>
                </a:solidFill>
                <a:effectLst/>
                <a:latin typeface="+mn-lt"/>
                <a:ea typeface="+mn-ea"/>
                <a:cs typeface="+mn-cs"/>
              </a:rPr>
              <a:t>プロトコルに変換します。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データ集約と前処理</a:t>
            </a:r>
            <a:r>
              <a:rPr kumimoji="1" lang="en-US" altLang="ja-JP" sz="1200" b="0" i="0" kern="1200" dirty="0">
                <a:solidFill>
                  <a:schemeClr val="tx1"/>
                </a:solidFill>
                <a:effectLst/>
                <a:latin typeface="+mn-lt"/>
                <a:ea typeface="+mn-ea"/>
                <a:cs typeface="+mn-cs"/>
              </a:rPr>
              <a:t>: IoT</a:t>
            </a:r>
            <a:r>
              <a:rPr kumimoji="1" lang="ja-JP" altLang="en-US" sz="1200" b="0" i="0" kern="1200" dirty="0">
                <a:solidFill>
                  <a:schemeClr val="tx1"/>
                </a:solidFill>
                <a:effectLst/>
                <a:latin typeface="+mn-lt"/>
                <a:ea typeface="+mn-ea"/>
                <a:cs typeface="+mn-cs"/>
              </a:rPr>
              <a:t>デバイスは多数存在し、膨大なデータを生成します。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ゲートウェイは複数のデバイスからのデータを集約し、必要なデータのみをクラウドに送信することができます。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また、ゲートウェイはデータの前処理を行い、データのフィルタリング、集計、異常検知などを行うことができます。</a:t>
            </a:r>
          </a:p>
          <a:p>
            <a:endParaRPr kumimoji="1" lang="en-US" altLang="ja-JP" sz="1200" b="1"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セキュリティと認証</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ゲートウェイは</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デバイスとクラウドの間に存在し、セキュリティと認証の役割を果たします。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ゲートウェイはデバイスからのデータを暗号化し、セキュアな接続を確立します。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また、ゲートウェイはデバイスの認証やアクセス制御を管理し、不正なアクセスからネットワークやクラウドを保護します。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r>
              <a:rPr kumimoji="1" lang="ja-JP" altLang="en-US" sz="1200" b="1" i="0" kern="1200" dirty="0">
                <a:solidFill>
                  <a:schemeClr val="tx1"/>
                </a:solidFill>
                <a:effectLst/>
                <a:latin typeface="+mn-lt"/>
                <a:ea typeface="+mn-ea"/>
                <a:cs typeface="+mn-cs"/>
              </a:rPr>
              <a:t>ローカル処理とローカルデータストレージ</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ゲートウェイは一部の処理をローカルで実行することができます。これにより、リアルタイムの応答や低レイテンシの要件を満たすことができます。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また、ゲートウェイは一時的なデータのキャッシュやローカルデータストレージを提供し、クラウドへの常時接続が必要ない場合にもデータを保持することができます。</a:t>
            </a:r>
          </a:p>
          <a:p>
            <a:r>
              <a:rPr kumimoji="1" lang="ja-JP" altLang="en-US" sz="1200" b="0" i="0" kern="1200" dirty="0">
                <a:solidFill>
                  <a:schemeClr val="tx1"/>
                </a:solidFill>
                <a:effectLst/>
                <a:latin typeface="+mn-lt"/>
                <a:ea typeface="+mn-ea"/>
                <a:cs typeface="+mn-cs"/>
              </a:rPr>
              <a:t>ゲートウェイは、</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デバイスとクラウドの間に位置し、双方の接続とデータの効率的な管理を担当します。セキュリティ、データ処理、プロトコル変換などの機能を提供し、スケーラビリティとパフォーマンスの向上を実現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8E2EABDD-C8B7-4372-A2E4-27F98FB93C47}" type="slidenum">
              <a:rPr kumimoji="1" lang="ja-JP" altLang="en-US" smtClean="0"/>
              <a:t>113</a:t>
            </a:fld>
            <a:endParaRPr kumimoji="1" lang="ja-JP" altLang="en-US"/>
          </a:p>
        </p:txBody>
      </p:sp>
    </p:spTree>
    <p:extLst>
      <p:ext uri="{BB962C8B-B14F-4D97-AF65-F5344CB8AC3E}">
        <p14:creationId xmlns:p14="http://schemas.microsoft.com/office/powerpoint/2010/main" val="8256740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本来なら即応性の高いマイコンを置くことが理想だが、</a:t>
            </a:r>
            <a:r>
              <a:rPr kumimoji="1" lang="en-US" altLang="ja-JP" dirty="0"/>
              <a:t>Node-red</a:t>
            </a:r>
            <a:r>
              <a:rPr kumimoji="1" lang="ja-JP" altLang="en-US" dirty="0"/>
              <a:t>を使う関係上、「マイコン」もラズパイで行う。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E2EABDD-C8B7-4372-A2E4-27F98FB93C47}" type="slidenum">
              <a:rPr kumimoji="1" lang="ja-JP" altLang="en-US" smtClean="0"/>
              <a:t>114</a:t>
            </a:fld>
            <a:endParaRPr kumimoji="1" lang="ja-JP" altLang="en-US"/>
          </a:p>
        </p:txBody>
      </p:sp>
    </p:spTree>
    <p:extLst>
      <p:ext uri="{BB962C8B-B14F-4D97-AF65-F5344CB8AC3E}">
        <p14:creationId xmlns:p14="http://schemas.microsoft.com/office/powerpoint/2010/main" val="23141132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メッセージ待ち行列遠隔測定法通信？？</a:t>
            </a:r>
          </a:p>
        </p:txBody>
      </p:sp>
      <p:sp>
        <p:nvSpPr>
          <p:cNvPr id="4" name="スライド番号プレースホルダー 3"/>
          <p:cNvSpPr>
            <a:spLocks noGrp="1"/>
          </p:cNvSpPr>
          <p:nvPr>
            <p:ph type="sldNum" sz="quarter" idx="5"/>
          </p:nvPr>
        </p:nvSpPr>
        <p:spPr/>
        <p:txBody>
          <a:bodyPr/>
          <a:lstStyle/>
          <a:p>
            <a:fld id="{8E2EABDD-C8B7-4372-A2E4-27F98FB93C47}" type="slidenum">
              <a:rPr kumimoji="1" lang="ja-JP" altLang="en-US" smtClean="0"/>
              <a:t>116</a:t>
            </a:fld>
            <a:endParaRPr kumimoji="1" lang="ja-JP" altLang="en-US"/>
          </a:p>
        </p:txBody>
      </p:sp>
    </p:spTree>
    <p:extLst>
      <p:ext uri="{BB962C8B-B14F-4D97-AF65-F5344CB8AC3E}">
        <p14:creationId xmlns:p14="http://schemas.microsoft.com/office/powerpoint/2010/main" val="17439463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E2EABDD-C8B7-4372-A2E4-27F98FB93C47}" type="slidenum">
              <a:rPr kumimoji="1" lang="ja-JP" altLang="en-US" smtClean="0"/>
              <a:t>117</a:t>
            </a:fld>
            <a:endParaRPr kumimoji="1" lang="ja-JP" altLang="en-US"/>
          </a:p>
        </p:txBody>
      </p:sp>
    </p:spTree>
    <p:extLst>
      <p:ext uri="{BB962C8B-B14F-4D97-AF65-F5344CB8AC3E}">
        <p14:creationId xmlns:p14="http://schemas.microsoft.com/office/powerpoint/2010/main" val="3915658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9</a:t>
            </a:fld>
            <a:endParaRPr kumimoji="1" lang="ja-JP" altLang="en-US"/>
          </a:p>
        </p:txBody>
      </p:sp>
    </p:spTree>
    <p:extLst>
      <p:ext uri="{BB962C8B-B14F-4D97-AF65-F5344CB8AC3E}">
        <p14:creationId xmlns:p14="http://schemas.microsoft.com/office/powerpoint/2010/main" val="121377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FaaS</a:t>
            </a:r>
            <a:endParaRPr kumimoji="1" lang="en-US" altLang="ja-JP" dirty="0" smtClean="0"/>
          </a:p>
          <a:p>
            <a:r>
              <a:rPr kumimoji="1" lang="en-US" altLang="ja-JP" dirty="0" smtClean="0"/>
              <a:t>Function as a Service</a:t>
            </a:r>
          </a:p>
          <a:p>
            <a:r>
              <a:rPr kumimoji="1" lang="ja-JP" altLang="en-US" dirty="0" smtClean="0"/>
              <a:t>関数を提供するサービス。</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126</a:t>
            </a:fld>
            <a:endParaRPr kumimoji="1" lang="ja-JP" altLang="en-US"/>
          </a:p>
        </p:txBody>
      </p:sp>
    </p:spTree>
    <p:extLst>
      <p:ext uri="{BB962C8B-B14F-4D97-AF65-F5344CB8AC3E}">
        <p14:creationId xmlns:p14="http://schemas.microsoft.com/office/powerpoint/2010/main" val="2262452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ホスティング ➡ サービス事業者が</a:t>
            </a:r>
            <a:r>
              <a:rPr kumimoji="1" lang="ja-JP" altLang="en-US" dirty="0" smtClean="0"/>
              <a:t>サーバーを</a:t>
            </a:r>
            <a:r>
              <a:rPr kumimoji="1" lang="ja-JP" altLang="en-US" dirty="0"/>
              <a:t>貸出すこと。今回の場合、貸し出されたサーバーを使って</a:t>
            </a:r>
            <a:r>
              <a:rPr kumimoji="1" lang="en-US" altLang="ja-JP" dirty="0"/>
              <a:t>Web</a:t>
            </a:r>
            <a:r>
              <a:rPr kumimoji="1" lang="ja-JP" altLang="en-US" dirty="0"/>
              <a:t>アプリを公開できるという</a:t>
            </a:r>
            <a:r>
              <a:rPr kumimoji="1" lang="ja-JP" altLang="en-US" dirty="0" smtClean="0"/>
              <a:t>こと</a:t>
            </a:r>
            <a:endParaRPr kumimoji="1" lang="en-US" altLang="ja-JP" dirty="0" smtClean="0"/>
          </a:p>
          <a:p>
            <a:endParaRPr kumimoji="1" lang="en-US" altLang="ja-JP" dirty="0" smtClean="0"/>
          </a:p>
          <a:p>
            <a:r>
              <a:rPr kumimoji="1" lang="ja-JP" altLang="en-US" dirty="0" smtClean="0"/>
              <a:t>本来であればプログラミングを駆使して</a:t>
            </a:r>
            <a:r>
              <a:rPr kumimoji="1" lang="en-US" altLang="ja-JP" dirty="0" smtClean="0"/>
              <a:t>Web</a:t>
            </a:r>
            <a:r>
              <a:rPr kumimoji="1" lang="ja-JP" altLang="en-US" dirty="0" smtClean="0"/>
              <a:t>アプリ開発を行うが、今回はほとんどがコピペでできる。</a:t>
            </a:r>
            <a:endParaRPr kumimoji="1" lang="ja-JP" altLang="en-US" dirty="0"/>
          </a:p>
        </p:txBody>
      </p:sp>
      <p:sp>
        <p:nvSpPr>
          <p:cNvPr id="4" name="スライド番号プレースホルダー 3"/>
          <p:cNvSpPr>
            <a:spLocks noGrp="1"/>
          </p:cNvSpPr>
          <p:nvPr>
            <p:ph type="sldNum" sz="quarter" idx="5"/>
          </p:nvPr>
        </p:nvSpPr>
        <p:spPr/>
        <p:txBody>
          <a:bodyPr/>
          <a:lstStyle/>
          <a:p>
            <a:fld id="{8E2EABDD-C8B7-4372-A2E4-27F98FB93C47}" type="slidenum">
              <a:rPr kumimoji="1" lang="ja-JP" altLang="en-US" smtClean="0"/>
              <a:t>144</a:t>
            </a:fld>
            <a:endParaRPr kumimoji="1" lang="ja-JP" altLang="en-US"/>
          </a:p>
        </p:txBody>
      </p:sp>
    </p:spTree>
    <p:extLst>
      <p:ext uri="{BB962C8B-B14F-4D97-AF65-F5344CB8AC3E}">
        <p14:creationId xmlns:p14="http://schemas.microsoft.com/office/powerpoint/2010/main" val="36492571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proxy</a:t>
            </a:r>
            <a:r>
              <a:rPr kumimoji="1" lang="ja-JP" altLang="en-US" dirty="0"/>
              <a:t>に弾かれるので別のネットワーク推奨</a:t>
            </a:r>
          </a:p>
        </p:txBody>
      </p:sp>
      <p:sp>
        <p:nvSpPr>
          <p:cNvPr id="4" name="スライド番号プレースホルダー 3"/>
          <p:cNvSpPr>
            <a:spLocks noGrp="1"/>
          </p:cNvSpPr>
          <p:nvPr>
            <p:ph type="sldNum" sz="quarter" idx="5"/>
          </p:nvPr>
        </p:nvSpPr>
        <p:spPr/>
        <p:txBody>
          <a:bodyPr/>
          <a:lstStyle/>
          <a:p>
            <a:fld id="{8E2EABDD-C8B7-4372-A2E4-27F98FB93C47}" type="slidenum">
              <a:rPr kumimoji="1" lang="ja-JP" altLang="en-US" smtClean="0"/>
              <a:t>145</a:t>
            </a:fld>
            <a:endParaRPr kumimoji="1" lang="ja-JP" altLang="en-US"/>
          </a:p>
        </p:txBody>
      </p:sp>
    </p:spTree>
    <p:extLst>
      <p:ext uri="{BB962C8B-B14F-4D97-AF65-F5344CB8AC3E}">
        <p14:creationId xmlns:p14="http://schemas.microsoft.com/office/powerpoint/2010/main" val="2057382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a:t>
            </a:r>
            <a:r>
              <a:rPr kumimoji="1" lang="en-US" altLang="ja-JP" dirty="0" smtClean="0"/>
              <a:t>HTML/CSS/JS</a:t>
            </a:r>
            <a:r>
              <a:rPr kumimoji="1" lang="ja-JP" altLang="en-US" dirty="0" smtClean="0"/>
              <a:t>でも可能だが、今回は有志のものを使う</a:t>
            </a:r>
            <a:endParaRPr kumimoji="1" lang="ja-JP" altLang="en-US" dirty="0"/>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165</a:t>
            </a:fld>
            <a:endParaRPr kumimoji="1" lang="ja-JP" altLang="en-US"/>
          </a:p>
        </p:txBody>
      </p:sp>
    </p:spTree>
    <p:extLst>
      <p:ext uri="{BB962C8B-B14F-4D97-AF65-F5344CB8AC3E}">
        <p14:creationId xmlns:p14="http://schemas.microsoft.com/office/powerpoint/2010/main" val="16121693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170</a:t>
            </a:fld>
            <a:endParaRPr kumimoji="1" lang="ja-JP" altLang="en-US"/>
          </a:p>
        </p:txBody>
      </p:sp>
    </p:spTree>
    <p:extLst>
      <p:ext uri="{BB962C8B-B14F-4D97-AF65-F5344CB8AC3E}">
        <p14:creationId xmlns:p14="http://schemas.microsoft.com/office/powerpoint/2010/main" val="1678478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センシング</a:t>
            </a:r>
            <a:endParaRPr kumimoji="1" lang="en-US" altLang="ja-JP" dirty="0"/>
          </a:p>
          <a:p>
            <a:r>
              <a:rPr kumimoji="1" lang="ja-JP" altLang="en-US" dirty="0"/>
              <a:t>センサーを使って現実の情報を取得すること</a:t>
            </a:r>
            <a:endParaRPr kumimoji="1" lang="en-US" altLang="ja-JP" dirty="0"/>
          </a:p>
          <a:p>
            <a:endParaRPr kumimoji="1" lang="en-US" altLang="ja-JP" dirty="0"/>
          </a:p>
          <a:p>
            <a:r>
              <a:rPr kumimoji="1" lang="en-US" altLang="ja-JP" dirty="0"/>
              <a:t>CPS</a:t>
            </a:r>
          </a:p>
          <a:p>
            <a:r>
              <a:rPr kumimoji="1" lang="en-US" altLang="ja-JP" dirty="0" err="1"/>
              <a:t>IoT</a:t>
            </a:r>
            <a:r>
              <a:rPr kumimoji="1" lang="ja-JP" altLang="en-US" dirty="0"/>
              <a:t>の上位概念。現実のデータをもとにして処理を返すシステム。</a:t>
            </a:r>
            <a:endParaRPr kumimoji="1" lang="en-US" altLang="ja-JP" dirty="0"/>
          </a:p>
          <a:p>
            <a:r>
              <a:rPr kumimoji="1" lang="ja-JP" altLang="en-US" dirty="0"/>
              <a:t>現実のデータを収集し、システムが分析。その結果から現実空間のモノを操作する等ができるシステム。　自動運転等があげられる。</a:t>
            </a:r>
            <a:endParaRPr kumimoji="1" lang="en-US" altLang="ja-JP" dirty="0"/>
          </a:p>
          <a:p>
            <a:r>
              <a:rPr kumimoji="1" lang="en-US" altLang="ja-JP" dirty="0" err="1"/>
              <a:t>IoT</a:t>
            </a:r>
            <a:r>
              <a:rPr kumimoji="1" lang="ja-JP" altLang="en-US" dirty="0"/>
              <a:t>は「つながる」ことが重要だが</a:t>
            </a:r>
            <a:r>
              <a:rPr kumimoji="1" lang="en-US" altLang="ja-JP" dirty="0"/>
              <a:t>CPS</a:t>
            </a:r>
            <a:r>
              <a:rPr kumimoji="1" lang="ja-JP" altLang="en-US" dirty="0"/>
              <a:t>は現実へフィードバックを行うことが重要</a:t>
            </a:r>
            <a:endParaRPr kumimoji="1" lang="en-US" altLang="ja-JP" dirty="0"/>
          </a:p>
          <a:p>
            <a:endParaRPr kumimoji="1" lang="en-US" altLang="ja-JP" dirty="0"/>
          </a:p>
          <a:p>
            <a:r>
              <a:rPr kumimoji="1" lang="ja-JP" altLang="en-US" dirty="0"/>
              <a:t>デジタルツイン</a:t>
            </a:r>
            <a:endParaRPr kumimoji="1" lang="en-US" altLang="ja-JP" dirty="0"/>
          </a:p>
          <a:p>
            <a:r>
              <a:rPr kumimoji="1" lang="ja-JP" altLang="en-US" dirty="0"/>
              <a:t>現実空間のモノを仮想空間で再現する技術。</a:t>
            </a:r>
            <a:endParaRPr kumimoji="1" lang="en-US" altLang="ja-JP" dirty="0"/>
          </a:p>
          <a:p>
            <a:r>
              <a:rPr kumimoji="1" lang="ja-JP" altLang="en-US" dirty="0"/>
              <a:t>高い精度でのシミュレーションなどに活用される。</a:t>
            </a:r>
            <a:endParaRPr kumimoji="1" lang="en-US" altLang="ja-JP" dirty="0"/>
          </a:p>
          <a:p>
            <a:endParaRPr kumimoji="1" lang="en-US" altLang="ja-JP" dirty="0"/>
          </a:p>
          <a:p>
            <a:r>
              <a:rPr lang="en-US" altLang="ja-JP" sz="1200" dirty="0" err="1">
                <a:solidFill>
                  <a:srgbClr val="FF0000"/>
                </a:solidFill>
                <a:latin typeface="UD デジタル 教科書体 NK-R" panose="02020400000000000000" pitchFamily="18" charset="-128"/>
                <a:ea typeface="UD デジタル 教科書体 NK-R" panose="02020400000000000000" pitchFamily="18" charset="-128"/>
              </a:rPr>
              <a:t>PoC</a:t>
            </a:r>
            <a:endParaRPr lang="en-US" altLang="ja-JP" sz="1200" dirty="0">
              <a:solidFill>
                <a:srgbClr val="FF0000"/>
              </a:solidFill>
              <a:latin typeface="UD デジタル 教科書体 NK-R" panose="02020400000000000000" pitchFamily="18" charset="-128"/>
              <a:ea typeface="UD デジタル 教科書体 NK-R" panose="02020400000000000000" pitchFamily="18" charset="-128"/>
            </a:endParaRPr>
          </a:p>
          <a:p>
            <a:r>
              <a:rPr lang="ja-JP" altLang="en-US" sz="1200" dirty="0">
                <a:solidFill>
                  <a:srgbClr val="FF0000"/>
                </a:solidFill>
                <a:latin typeface="UD デジタル 教科書体 NK-R" panose="02020400000000000000" pitchFamily="18" charset="-128"/>
                <a:ea typeface="UD デジタル 教科書体 NK-R" panose="02020400000000000000" pitchFamily="18" charset="-128"/>
              </a:rPr>
              <a:t>そのシステムを導入した際に得られる効果やコストを検証すること</a:t>
            </a:r>
            <a:endParaRPr lang="en-US" altLang="ja-JP" sz="1200" dirty="0">
              <a:solidFill>
                <a:srgbClr val="FF0000"/>
              </a:solidFill>
              <a:latin typeface="UD デジタル 教科書体 NK-R" panose="02020400000000000000" pitchFamily="18" charset="-128"/>
              <a:ea typeface="UD デジタル 教科書体 NK-R" panose="02020400000000000000" pitchFamily="18" charset="-128"/>
            </a:endParaRPr>
          </a:p>
          <a:p>
            <a:r>
              <a:rPr lang="ja-JP" altLang="en-US" sz="1200" dirty="0">
                <a:solidFill>
                  <a:srgbClr val="FF0000"/>
                </a:solidFill>
                <a:latin typeface="UD デジタル 教科書体 NK-R" panose="02020400000000000000" pitchFamily="18" charset="-128"/>
                <a:ea typeface="UD デジタル 教科書体 NK-R" panose="02020400000000000000" pitchFamily="18" charset="-128"/>
              </a:rPr>
              <a:t>業務改善システムは会社独自のものになりがちなので、導入前に</a:t>
            </a:r>
            <a:r>
              <a:rPr lang="en-US" altLang="ja-JP" sz="1200" dirty="0" err="1">
                <a:solidFill>
                  <a:srgbClr val="FF0000"/>
                </a:solidFill>
                <a:latin typeface="UD デジタル 教科書体 NK-R" panose="02020400000000000000" pitchFamily="18" charset="-128"/>
                <a:ea typeface="UD デジタル 教科書体 NK-R" panose="02020400000000000000" pitchFamily="18" charset="-128"/>
              </a:rPr>
              <a:t>PoC</a:t>
            </a:r>
            <a:r>
              <a:rPr lang="ja-JP" altLang="en-US" sz="1200" dirty="0">
                <a:solidFill>
                  <a:srgbClr val="FF0000"/>
                </a:solidFill>
                <a:latin typeface="UD デジタル 教科書体 NK-R" panose="02020400000000000000" pitchFamily="18" charset="-128"/>
                <a:ea typeface="UD デジタル 教科書体 NK-R" panose="02020400000000000000" pitchFamily="18" charset="-128"/>
              </a:rPr>
              <a:t>をよく行うことが重要</a:t>
            </a:r>
            <a:endParaRPr lang="en-US" altLang="ja-JP" sz="1200"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10</a:t>
            </a:fld>
            <a:endParaRPr kumimoji="1" lang="ja-JP" altLang="en-US"/>
          </a:p>
        </p:txBody>
      </p:sp>
    </p:spTree>
    <p:extLst>
      <p:ext uri="{BB962C8B-B14F-4D97-AF65-F5344CB8AC3E}">
        <p14:creationId xmlns:p14="http://schemas.microsoft.com/office/powerpoint/2010/main" val="3115803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そのほか、学習用のコンピュータとしても使われる</a:t>
            </a:r>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13</a:t>
            </a:fld>
            <a:endParaRPr kumimoji="1" lang="ja-JP" altLang="en-US"/>
          </a:p>
        </p:txBody>
      </p:sp>
    </p:spTree>
    <p:extLst>
      <p:ext uri="{BB962C8B-B14F-4D97-AF65-F5344CB8AC3E}">
        <p14:creationId xmlns:p14="http://schemas.microsoft.com/office/powerpoint/2010/main" val="3149400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制御・演算→</a:t>
            </a:r>
            <a:r>
              <a:rPr kumimoji="1" lang="en-US" altLang="ja-JP" dirty="0"/>
              <a:t>CPU</a:t>
            </a:r>
          </a:p>
          <a:p>
            <a:r>
              <a:rPr kumimoji="1" lang="ja-JP" altLang="en-US" dirty="0"/>
              <a:t>記憶→メモリ</a:t>
            </a:r>
            <a:endParaRPr kumimoji="1" lang="en-US" altLang="ja-JP" dirty="0"/>
          </a:p>
          <a:p>
            <a:r>
              <a:rPr kumimoji="1" lang="ja-JP" altLang="en-US" dirty="0"/>
              <a:t>入力出力→　</a:t>
            </a:r>
            <a:r>
              <a:rPr kumimoji="1" lang="en-US" altLang="ja-JP" dirty="0"/>
              <a:t>I/O</a:t>
            </a:r>
            <a:endParaRPr kumimoji="1" lang="ja-JP" altLang="en-US" dirty="0"/>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14</a:t>
            </a:fld>
            <a:endParaRPr kumimoji="1" lang="ja-JP" altLang="en-US"/>
          </a:p>
        </p:txBody>
      </p:sp>
    </p:spTree>
    <p:extLst>
      <p:ext uri="{BB962C8B-B14F-4D97-AF65-F5344CB8AC3E}">
        <p14:creationId xmlns:p14="http://schemas.microsoft.com/office/powerpoint/2010/main" val="1262012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15</a:t>
            </a:fld>
            <a:endParaRPr kumimoji="1" lang="ja-JP" altLang="en-US"/>
          </a:p>
        </p:txBody>
      </p:sp>
    </p:spTree>
    <p:extLst>
      <p:ext uri="{BB962C8B-B14F-4D97-AF65-F5344CB8AC3E}">
        <p14:creationId xmlns:p14="http://schemas.microsoft.com/office/powerpoint/2010/main" val="1075564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価格推移のグラフは</a:t>
            </a:r>
            <a:r>
              <a:rPr kumimoji="1" lang="en-US" altLang="ja-JP" dirty="0"/>
              <a:t>amazon</a:t>
            </a:r>
            <a:r>
              <a:rPr kumimoji="1" lang="ja-JP" altLang="en-US" dirty="0"/>
              <a:t>の商品の過去の価格を確認できる</a:t>
            </a:r>
            <a:r>
              <a:rPr kumimoji="1" lang="en-US" altLang="ja-JP" dirty="0"/>
              <a:t>chrome</a:t>
            </a:r>
            <a:r>
              <a:rPr kumimoji="1" lang="ja-JP" altLang="en-US" dirty="0"/>
              <a:t>拡張機能「</a:t>
            </a:r>
            <a:r>
              <a:rPr kumimoji="1" lang="en-US" altLang="ja-JP" dirty="0" err="1"/>
              <a:t>Keepa</a:t>
            </a:r>
            <a:r>
              <a:rPr kumimoji="1" lang="ja-JP" altLang="en-US" dirty="0"/>
              <a:t>」によって表示。</a:t>
            </a:r>
          </a:p>
        </p:txBody>
      </p:sp>
      <p:sp>
        <p:nvSpPr>
          <p:cNvPr id="4" name="スライド番号プレースホルダー 3"/>
          <p:cNvSpPr>
            <a:spLocks noGrp="1"/>
          </p:cNvSpPr>
          <p:nvPr>
            <p:ph type="sldNum" sz="quarter" idx="10"/>
          </p:nvPr>
        </p:nvSpPr>
        <p:spPr/>
        <p:txBody>
          <a:bodyPr/>
          <a:lstStyle/>
          <a:p>
            <a:fld id="{8E2EABDD-C8B7-4372-A2E4-27F98FB93C47}" type="slidenum">
              <a:rPr kumimoji="1" lang="ja-JP" altLang="en-US" smtClean="0"/>
              <a:t>18</a:t>
            </a:fld>
            <a:endParaRPr kumimoji="1" lang="ja-JP" altLang="en-US"/>
          </a:p>
        </p:txBody>
      </p:sp>
    </p:spTree>
    <p:extLst>
      <p:ext uri="{BB962C8B-B14F-4D97-AF65-F5344CB8AC3E}">
        <p14:creationId xmlns:p14="http://schemas.microsoft.com/office/powerpoint/2010/main" val="71318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a:prstGeom prst="rect">
            <a:avLst/>
          </a:prstGeom>
          <a:noFill/>
        </p:spPr>
        <p:txBody>
          <a:bodyPr anchor="ctr">
            <a:noAutofit/>
          </a:bodyPr>
          <a:lstStyle>
            <a:lvl1pPr algn="ctr">
              <a:defRPr sz="10000" cap="none" spc="800" baseline="0">
                <a:solidFill>
                  <a:schemeClr val="tx1"/>
                </a:solidFill>
                <a:latin typeface="Tahoma" panose="020B0604030504040204" pitchFamily="34" charset="0"/>
                <a:cs typeface="Tahoma" panose="020B0604030504040204" pitchFamily="34" charset="0"/>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3EDB7676-8DC4-4468-8B48-D3308D0CE3BC}" type="datetime1">
              <a:rPr kumimoji="1" lang="ja-JP" altLang="en-US" smtClean="0"/>
              <a:t>2024/5/31</a:t>
            </a:fld>
            <a:endParaRPr kumimoji="1" lang="ja-JP" alt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10820400" y="0"/>
            <a:ext cx="1371600" cy="874800"/>
          </a:xfrm>
        </p:spPr>
        <p:txBody>
          <a:bodyPr/>
          <a:lstStyle>
            <a:lvl1pPr>
              <a:defRPr baseline="0">
                <a:solidFill>
                  <a:schemeClr val="accent1">
                    <a:lumMod val="50000"/>
                  </a:schemeClr>
                </a:solidFill>
              </a:defRPr>
            </a:lvl1pPr>
          </a:lstStyle>
          <a:p>
            <a:fld id="{5A94AD81-C81A-455B-A87B-15031EE15849}" type="slidenum">
              <a:rPr kumimoji="1" lang="ja-JP" altLang="en-US" smtClean="0"/>
              <a:t>‹#›</a:t>
            </a:fld>
            <a:endParaRPr kumimoji="1" lang="ja-JP" alt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82489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09625"/>
          </a:xfrm>
          <a:prstGeom prst="rect">
            <a:avLst/>
          </a:prstGeo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B9D27F0-5888-482D-BDCE-00A88832211C}" type="datetime1">
              <a:rPr kumimoji="1" lang="ja-JP" altLang="en-US" smtClean="0"/>
              <a:t>2024/5/31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335573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a:prstGeom prst="rect">
            <a:avLst/>
          </a:prstGeo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BA9085-DFF3-4CF0-9744-62D86183FD4D}" type="datetime1">
              <a:rPr kumimoji="1" lang="ja-JP" altLang="en-US" smtClean="0"/>
              <a:t>2024/5/31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211055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7" name="タイトル 8"/>
          <p:cNvSpPr txBox="1">
            <a:spLocks/>
          </p:cNvSpPr>
          <p:nvPr userDrawn="1"/>
        </p:nvSpPr>
        <p:spPr>
          <a:xfrm>
            <a:off x="0" y="-2"/>
            <a:ext cx="12192000" cy="874914"/>
          </a:xfrm>
          <a:prstGeom prst="rect">
            <a:avLst/>
          </a:prstGeom>
          <a:solidFill>
            <a:srgbClr val="F3FEFF"/>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5100" kern="1200" cap="none" spc="200" baseline="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endParaRPr lang="ja-JP" altLang="en-US" dirty="0"/>
          </a:p>
        </p:txBody>
      </p:sp>
      <p:sp>
        <p:nvSpPr>
          <p:cNvPr id="9" name="タイトル 8"/>
          <p:cNvSpPr>
            <a:spLocks noGrp="1"/>
          </p:cNvSpPr>
          <p:nvPr>
            <p:ph type="title"/>
          </p:nvPr>
        </p:nvSpPr>
        <p:spPr>
          <a:xfrm>
            <a:off x="523702" y="1"/>
            <a:ext cx="11668298" cy="874914"/>
          </a:xfrm>
        </p:spPr>
        <p:txBody>
          <a:bodyPr/>
          <a:lstStyle>
            <a:lvl1pPr>
              <a:defRPr cap="none" baseline="0"/>
            </a:lvl1pPr>
          </a:lstStyle>
          <a:p>
            <a:r>
              <a:rPr kumimoji="1" lang="ja-JP" altLang="en-US" dirty="0"/>
              <a:t>マスター タイトルの書式設定</a:t>
            </a:r>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970345F-0B6A-4C54-916C-437817BD0E66}" type="datetime1">
              <a:rPr kumimoji="1" lang="ja-JP" altLang="en-US" smtClean="0"/>
              <a:t>2024/5/31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123103248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a:prstGeom prst="rect">
            <a:avLst/>
          </a:prstGeom>
        </p:spPr>
        <p:txBody>
          <a:bodyPr anchor="b">
            <a:normAutofit/>
          </a:bodyPr>
          <a:lstStyle>
            <a:lvl1pPr>
              <a:defRPr sz="8400" spc="800" baseline="0">
                <a:solidFill>
                  <a:schemeClr val="bg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0" i="0" cap="none" spc="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73E09F63-A4E2-4B29-AFA9-C3F6E148692E}" type="datetime1">
              <a:rPr kumimoji="1" lang="ja-JP" altLang="en-US" smtClean="0"/>
              <a:t>2024/5/31</a:t>
            </a:fld>
            <a:endParaRPr kumimoji="1" lang="ja-JP" alt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10820400" y="0"/>
            <a:ext cx="1371600" cy="874800"/>
          </a:xfrm>
        </p:spPr>
        <p:txBody>
          <a:bodyPr/>
          <a:lstStyle>
            <a:lvl1pPr>
              <a:defRPr baseline="0">
                <a:solidFill>
                  <a:schemeClr val="tx2"/>
                </a:solidFill>
              </a:defRPr>
            </a:lvl1pPr>
          </a:lstStyle>
          <a:p>
            <a:fld id="{5A94AD81-C81A-455B-A87B-15031EE15849}" type="slidenum">
              <a:rPr kumimoji="1" lang="ja-JP" altLang="en-US" smtClean="0"/>
              <a:t>‹#›</a:t>
            </a:fld>
            <a:endParaRPr kumimoji="1" lang="ja-JP" alt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57188310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B8DE08A-9ACA-42B2-B133-9E8334D58128}" type="datetime1">
              <a:rPr kumimoji="1" lang="ja-JP" altLang="en-US" smtClean="0"/>
              <a:t>2024/5/31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4162131474"/>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lstStyle/>
          <a:p>
            <a:r>
              <a:rPr kumimoji="1" lang="ja-JP" altLang="en-US"/>
              <a:t>マスター タイトルの書式設定</a:t>
            </a:r>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0F9407A-E83B-4153-A7BE-6B73CEE91990}" type="datetime1">
              <a:rPr kumimoji="1" lang="ja-JP" altLang="en-US" smtClean="0"/>
              <a:t>2024/5/31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2460779535"/>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マスター タイトルの書式設定</a:t>
            </a:r>
          </a:p>
        </p:txBody>
      </p:sp>
      <p:sp>
        <p:nvSpPr>
          <p:cNvPr id="3" name="Date Placeholder 2"/>
          <p:cNvSpPr>
            <a:spLocks noGrp="1"/>
          </p:cNvSpPr>
          <p:nvPr>
            <p:ph type="dt" sz="half" idx="10"/>
          </p:nvPr>
        </p:nvSpPr>
        <p:spPr/>
        <p:txBody>
          <a:bodyPr/>
          <a:lstStyle/>
          <a:p>
            <a:fld id="{9C901665-23E6-45BB-A06D-9AACA2F29336}" type="datetime1">
              <a:rPr kumimoji="1" lang="ja-JP" altLang="en-US" smtClean="0"/>
              <a:t>2024/5/31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97835497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a:t>マスター タイトルの書式設定</a:t>
            </a:r>
          </a:p>
        </p:txBody>
      </p:sp>
      <p:sp>
        <p:nvSpPr>
          <p:cNvPr id="2" name="Date Placeholder 1"/>
          <p:cNvSpPr>
            <a:spLocks noGrp="1"/>
          </p:cNvSpPr>
          <p:nvPr>
            <p:ph type="dt" sz="half" idx="10"/>
          </p:nvPr>
        </p:nvSpPr>
        <p:spPr/>
        <p:txBody>
          <a:bodyPr/>
          <a:lstStyle/>
          <a:p>
            <a:fld id="{45695CA0-5939-468B-86B6-C88D9C724B96}" type="datetime1">
              <a:rPr kumimoji="1" lang="ja-JP" altLang="en-US" smtClean="0"/>
              <a:t>2024/5/31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32108512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a:prstGeom prst="rect">
            <a:avLst/>
          </a:prstGeom>
        </p:spPr>
        <p:txBody>
          <a:bodyPr anchor="b">
            <a:normAutofit/>
          </a:bodyPr>
          <a:lstStyle>
            <a:lvl1pPr>
              <a:lnSpc>
                <a:spcPct val="100000"/>
              </a:lnSpc>
              <a:defRPr sz="1900" b="1" i="0" cap="all" spc="300" baseline="0">
                <a:solidFill>
                  <a:schemeClr val="accent1"/>
                </a:solidFill>
                <a:latin typeface="+mn-lt"/>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C9442D56-954A-4024-8350-6522B1E6CDC5}" type="datetime1">
              <a:rPr kumimoji="1" lang="ja-JP" altLang="en-US" smtClean="0"/>
              <a:t>2024/5/31</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5A94AD81-C81A-455B-A87B-15031EE15849}"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9954114"/>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a:prstGeom prst="rect">
            <a:avLst/>
          </a:prstGeom>
        </p:spPr>
        <p:txBody>
          <a:bodyPr anchor="b">
            <a:normAutofit/>
          </a:bodyPr>
          <a:lstStyle>
            <a:lvl1pPr>
              <a:lnSpc>
                <a:spcPct val="100000"/>
              </a:lnSpc>
              <a:defRPr sz="1900" b="1" i="0" spc="300" baseline="0">
                <a:solidFill>
                  <a:schemeClr val="accent1"/>
                </a:solidFill>
                <a:latin typeface="+mn-lt"/>
              </a:defRPr>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A53B0C99-4B15-497B-924C-CC20415AEEE4}" type="datetime1">
              <a:rPr kumimoji="1" lang="ja-JP" altLang="en-US" smtClean="0"/>
              <a:t>2024/5/31</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a:p>
        </p:txBody>
      </p:sp>
      <p:sp>
        <p:nvSpPr>
          <p:cNvPr id="7" name="Slide Number Placeholder 6"/>
          <p:cNvSpPr>
            <a:spLocks noGrp="1"/>
          </p:cNvSpPr>
          <p:nvPr>
            <p:ph type="sldNum" sz="quarter" idx="12"/>
          </p:nvPr>
        </p:nvSpPr>
        <p:spPr>
          <a:xfrm>
            <a:off x="5687568" y="6375679"/>
            <a:ext cx="1234440" cy="345796"/>
          </a:xfrm>
        </p:spPr>
        <p:txBody>
          <a:bodyPr/>
          <a:lstStyle/>
          <a:p>
            <a:fld id="{5A94AD81-C81A-455B-A87B-15031EE15849}" type="slidenum">
              <a:rPr kumimoji="1" lang="ja-JP" altLang="en-US" smtClean="0"/>
              <a:t>‹#›</a:t>
            </a:fld>
            <a:endParaRPr kumimoji="1" lang="ja-JP" altLang="en-US"/>
          </a:p>
        </p:txBody>
      </p:sp>
    </p:spTree>
    <p:extLst>
      <p:ext uri="{BB962C8B-B14F-4D97-AF65-F5344CB8AC3E}">
        <p14:creationId xmlns:p14="http://schemas.microsoft.com/office/powerpoint/2010/main" val="2466956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タイトル プレースホルダー 6"/>
          <p:cNvSpPr txBox="1">
            <a:spLocks/>
          </p:cNvSpPr>
          <p:nvPr userDrawn="1"/>
        </p:nvSpPr>
        <p:spPr>
          <a:xfrm>
            <a:off x="0" y="-2"/>
            <a:ext cx="11668298" cy="874914"/>
          </a:xfrm>
          <a:prstGeom prst="rect">
            <a:avLst/>
          </a:prstGeom>
          <a:solidFill>
            <a:srgbClr val="F3FEFF"/>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5100" kern="1200" cap="all" spc="200" baseline="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endParaRPr lang="ja-JP" altLang="en-US" dirty="0"/>
          </a:p>
        </p:txBody>
      </p:sp>
      <p:sp>
        <p:nvSpPr>
          <p:cNvPr id="7" name="タイトル プレースホルダー 6"/>
          <p:cNvSpPr>
            <a:spLocks noGrp="1"/>
          </p:cNvSpPr>
          <p:nvPr>
            <p:ph type="title"/>
          </p:nvPr>
        </p:nvSpPr>
        <p:spPr>
          <a:xfrm>
            <a:off x="523702" y="1"/>
            <a:ext cx="11668298" cy="874914"/>
          </a:xfrm>
          <a:prstGeom prst="rect">
            <a:avLst/>
          </a:prstGeom>
          <a:solidFill>
            <a:srgbClr val="F3FEFF"/>
          </a:solidFill>
        </p:spPr>
        <p:txBody>
          <a:bodyPr vert="horz" lIns="91440" tIns="45720" rIns="91440" bIns="45720" rtlCol="0" anchor="ctr">
            <a:normAutofit/>
          </a:bodyPr>
          <a:lstStyle/>
          <a:p>
            <a:r>
              <a:rPr kumimoji="1" lang="ja-JP" altLang="en-US" dirty="0"/>
              <a:t>マスター タイトルの書式設定</a:t>
            </a:r>
          </a:p>
        </p:txBody>
      </p:sp>
      <p:sp>
        <p:nvSpPr>
          <p:cNvPr id="3" name="Text Placeholder 2"/>
          <p:cNvSpPr>
            <a:spLocks noGrp="1"/>
          </p:cNvSpPr>
          <p:nvPr>
            <p:ph type="body" idx="1"/>
          </p:nvPr>
        </p:nvSpPr>
        <p:spPr>
          <a:xfrm>
            <a:off x="1251678" y="1200151"/>
            <a:ext cx="10178322" cy="4679442"/>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fld id="{0B69B53D-A64B-4006-A9BB-FC8BBF8097E0}" type="datetime1">
              <a:rPr lang="ja-JP" altLang="en-US" smtClean="0"/>
              <a:t>2024/5/31</a:t>
            </a:fld>
            <a:endParaRPr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endParaRPr lang="ja-JP" altLang="en-US"/>
          </a:p>
        </p:txBody>
      </p:sp>
      <p:sp>
        <p:nvSpPr>
          <p:cNvPr id="6" name="Slide Number Placeholder 5"/>
          <p:cNvSpPr>
            <a:spLocks noGrp="1"/>
          </p:cNvSpPr>
          <p:nvPr>
            <p:ph type="sldNum" sz="quarter" idx="4"/>
          </p:nvPr>
        </p:nvSpPr>
        <p:spPr>
          <a:xfrm>
            <a:off x="10820400" y="-1"/>
            <a:ext cx="1371600" cy="874915"/>
          </a:xfrm>
          <a:prstGeom prst="rect">
            <a:avLst/>
          </a:prstGeom>
        </p:spPr>
        <p:txBody>
          <a:bodyPr vert="horz" lIns="91440" tIns="45720" rIns="91440" bIns="45720" rtlCol="0" anchor="ctr"/>
          <a:lstStyle>
            <a:lvl1pPr algn="r">
              <a:defRPr sz="40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stStyle>
          <a:p>
            <a:fld id="{5A94AD81-C81A-455B-A87B-15031EE15849}" type="slidenum">
              <a:rPr lang="ja-JP" altLang="en-US" smtClean="0"/>
              <a:pPr/>
              <a:t>‹#›</a:t>
            </a:fld>
            <a:endParaRPr lang="ja-JP" altLang="en-US" dirty="0"/>
          </a:p>
        </p:txBody>
      </p:sp>
    </p:spTree>
    <p:extLst>
      <p:ext uri="{BB962C8B-B14F-4D97-AF65-F5344CB8AC3E}">
        <p14:creationId xmlns:p14="http://schemas.microsoft.com/office/powerpoint/2010/main" val="5395775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5100" kern="1200" cap="all" spc="200" baseline="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1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12.svg"/><Relationship Id="rId5" Type="http://schemas.openxmlformats.org/officeDocument/2006/relationships/image" Target="../media/image102.png"/><Relationship Id="rId4" Type="http://schemas.openxmlformats.org/officeDocument/2006/relationships/image" Target="../media/image510.svg"/></Relationships>
</file>

<file path=ppt/slides/_rels/slide114.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image" Target="../media/image103.png"/><Relationship Id="rId7" Type="http://schemas.openxmlformats.org/officeDocument/2006/relationships/customXml" Target="../ink/ink6.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12.svg"/><Relationship Id="rId5" Type="http://schemas.openxmlformats.org/officeDocument/2006/relationships/image" Target="../media/image102.png"/><Relationship Id="rId4" Type="http://schemas.openxmlformats.org/officeDocument/2006/relationships/image" Target="../media/image515.sv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iodata.jp/product/pc/raspberrypi/ud-rp4b/spec.htm" TargetMode="External"/><Relationship Id="rId1" Type="http://schemas.openxmlformats.org/officeDocument/2006/relationships/slideLayout" Target="../slideLayouts/slideLayout2.xml"/><Relationship Id="rId24" Type="http://schemas.openxmlformats.org/officeDocument/2006/relationships/image" Target="../media/image410.png"/><Relationship Id="rId5" Type="http://schemas.openxmlformats.org/officeDocument/2006/relationships/customXml" Target="../ink/ink1.xml"/><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128.emf"/><Relationship Id="rId7" Type="http://schemas.openxmlformats.org/officeDocument/2006/relationships/customXml" Target="../ink/ink9.xml"/><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512.svg"/><Relationship Id="rId5" Type="http://schemas.openxmlformats.org/officeDocument/2006/relationships/image" Target="../media/image102.png"/><Relationship Id="rId4" Type="http://schemas.openxmlformats.org/officeDocument/2006/relationships/image" Target="../media/image515.svg"/></Relationships>
</file>

<file path=ppt/slides/_rels/slide143.xml.rels><?xml version="1.0" encoding="UTF-8" standalone="yes"?>
<Relationships xmlns="http://schemas.openxmlformats.org/package/2006/relationships"><Relationship Id="rId3" Type="http://schemas.openxmlformats.org/officeDocument/2006/relationships/hyperlink" Target="https://www.enebular.com/ja/about/" TargetMode="External"/><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4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3" Type="http://schemas.openxmlformats.org/officeDocument/2006/relationships/image" Target="../media/image420.png"/><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ustomXml" Target="../ink/ink2.xml"/></Relationships>
</file>

<file path=ppt/slides/_rels/slide15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5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5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15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5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5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6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16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6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6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7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hyperlink" Target="https://pictogram2.com/" TargetMode="External"/><Relationship Id="rId2" Type="http://schemas.openxmlformats.org/officeDocument/2006/relationships/hyperlink" Target="https://www.irasutoya.com/" TargetMode="External"/><Relationship Id="rId1" Type="http://schemas.openxmlformats.org/officeDocument/2006/relationships/slideLayout" Target="../slideLayouts/slideLayout2.xml"/><Relationship Id="rId4" Type="http://schemas.openxmlformats.org/officeDocument/2006/relationships/hyperlink" Target="http://flat-icon-design.co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amazon.co.jp/dp/B08F83TRY9"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iki.seeedstudio.com/Grove_Base_Kit_for_Raspberry_Pi"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s://unity.com/ja/features/unity-visual-scripting" TargetMode="Externa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ip&#12450;&#12489;&#12524;&#12473;:1880/"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19.xm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microsoft.com/office/2007/relationships/hdphoto" Target="../media/hdphoto2.wdp"/></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hyperlink" Target="https://www.seeedstudio.com/Grove-Red-LED-Button.html" TargetMode="Externa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seeedstudio.com/Grove-Red-LED-Button.html" TargetMode="External"/><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0.pn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250.png"/><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customXml" Target="../ink/ink3.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www.daiichibus.jp/map/Location" TargetMode="Externa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akizukidenshi.com/catalog/g/gI-03142/" TargetMode="External"/><Relationship Id="rId5" Type="http://schemas.openxmlformats.org/officeDocument/2006/relationships/image" Target="../media/image73.png"/><Relationship Id="rId10" Type="http://schemas.openxmlformats.org/officeDocument/2006/relationships/image" Target="../media/image260.png"/><Relationship Id="rId4" Type="http://schemas.microsoft.com/office/2007/relationships/hdphoto" Target="../media/hdphoto3.wdp"/><Relationship Id="rId9" Type="http://schemas.openxmlformats.org/officeDocument/2006/relationships/customXml" Target="../ink/ink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hyperlink" Target="https://www.tel-chan.com/" TargetMode="External"/><Relationship Id="rId4" Type="http://schemas.openxmlformats.org/officeDocument/2006/relationships/hyperlink" Target="https://www.soumu.go.jp/soutsu/okinawa/johotuusin/sinko.htm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roject.nikkeibp.co.jp/atclmono/vision/042400027/"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g"/><Relationship Id="rId4" Type="http://schemas.openxmlformats.org/officeDocument/2006/relationships/hyperlink" Target="https://youtu.be/NscvrwHJQQ4"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16851" y="1116317"/>
            <a:ext cx="11026914" cy="4394988"/>
          </a:xfrm>
        </p:spPr>
        <p:txBody>
          <a:bodyPr/>
          <a:lstStyle/>
          <a:p>
            <a:r>
              <a:rPr lang="ja-JP" altLang="en-US" sz="8800" dirty="0"/>
              <a:t>センサ</a:t>
            </a:r>
            <a:r>
              <a:rPr lang="ja-JP" altLang="en-US" sz="6000" dirty="0"/>
              <a:t>を活用した</a:t>
            </a:r>
            <a:r>
              <a:rPr lang="en-US" altLang="ja-JP" sz="6000" dirty="0"/>
              <a:t/>
            </a:r>
            <a:br>
              <a:rPr lang="en-US" altLang="ja-JP" sz="6000" dirty="0"/>
            </a:br>
            <a:r>
              <a:rPr lang="en-US" altLang="ja-JP" sz="8800" dirty="0" err="1"/>
              <a:t>IoT</a:t>
            </a:r>
            <a:r>
              <a:rPr lang="ja-JP" altLang="en-US" sz="6000" dirty="0"/>
              <a:t>アプリケーション</a:t>
            </a:r>
            <a:r>
              <a:rPr lang="en-US" altLang="ja-JP" sz="6000" dirty="0"/>
              <a:t/>
            </a:r>
            <a:br>
              <a:rPr lang="en-US" altLang="ja-JP" sz="6000" dirty="0"/>
            </a:br>
            <a:r>
              <a:rPr lang="ja-JP" altLang="en-US" sz="6000" dirty="0"/>
              <a:t>開発技術</a:t>
            </a:r>
            <a:endParaRPr kumimoji="1" lang="ja-JP" altLang="en-US" sz="6000" dirty="0"/>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9366330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IoT</a:t>
            </a:r>
            <a:r>
              <a:rPr kumimoji="1" lang="ja-JP" altLang="en-US" dirty="0"/>
              <a:t>システムの特徴</a:t>
            </a:r>
          </a:p>
        </p:txBody>
      </p:sp>
      <p:sp>
        <p:nvSpPr>
          <p:cNvPr id="3" name="コンテンツ プレースホルダー 2"/>
          <p:cNvSpPr>
            <a:spLocks noGrp="1"/>
          </p:cNvSpPr>
          <p:nvPr>
            <p:ph idx="1"/>
          </p:nvPr>
        </p:nvSpPr>
        <p:spPr>
          <a:xfrm>
            <a:off x="393700" y="1200151"/>
            <a:ext cx="11798300" cy="1352549"/>
          </a:xfrm>
        </p:spPr>
        <p:txBody>
          <a:bodyPr>
            <a:normAutofit/>
          </a:bodyPr>
          <a:lstStyle/>
          <a:p>
            <a:pPr marL="0" indent="0">
              <a:buNone/>
            </a:pPr>
            <a:r>
              <a:rPr lang="ja-JP" altLang="en-US" dirty="0">
                <a:solidFill>
                  <a:srgbClr val="FF0000"/>
                </a:solidFill>
              </a:rPr>
              <a:t>センシング</a:t>
            </a:r>
            <a:r>
              <a:rPr lang="en-US" altLang="ja-JP" dirty="0"/>
              <a:t>(</a:t>
            </a:r>
            <a:r>
              <a:rPr lang="ja-JP" altLang="en-US" dirty="0"/>
              <a:t>センサーによる</a:t>
            </a:r>
            <a:r>
              <a:rPr kumimoji="1" lang="ja-JP" altLang="en-US" dirty="0"/>
              <a:t>現実の</a:t>
            </a:r>
            <a:r>
              <a:rPr kumimoji="1" lang="ja-JP" altLang="en-US" dirty="0">
                <a:solidFill>
                  <a:srgbClr val="FF0000"/>
                </a:solidFill>
              </a:rPr>
              <a:t>データ収集・蓄積</a:t>
            </a:r>
            <a:r>
              <a:rPr kumimoji="1" lang="en-US" altLang="ja-JP" dirty="0"/>
              <a:t>)</a:t>
            </a:r>
            <a:r>
              <a:rPr kumimoji="1" lang="ja-JP" altLang="en-US" dirty="0"/>
              <a:t>がメイン。</a:t>
            </a:r>
            <a:r>
              <a:rPr lang="en-US" altLang="ja-JP" dirty="0"/>
              <a:t/>
            </a:r>
            <a:br>
              <a:rPr lang="en-US" altLang="ja-JP" dirty="0"/>
            </a:br>
            <a:r>
              <a:rPr lang="ja-JP" altLang="en-US" dirty="0"/>
              <a:t>得たデータを分析し業務改善や新しいシステムに活用する。</a:t>
            </a:r>
            <a:endParaRPr lang="en-US" altLang="ja-JP" dirty="0"/>
          </a:p>
          <a:p>
            <a:pPr marL="0" indent="0">
              <a:buNone/>
            </a:pPr>
            <a:endParaRPr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10</a:t>
            </a:fld>
            <a:endParaRPr kumimoji="1" lang="ja-JP" altLang="en-US"/>
          </a:p>
        </p:txBody>
      </p:sp>
      <p:sp>
        <p:nvSpPr>
          <p:cNvPr id="5" name="正方形/長方形 4"/>
          <p:cNvSpPr/>
          <p:nvPr/>
        </p:nvSpPr>
        <p:spPr>
          <a:xfrm>
            <a:off x="523702" y="2877936"/>
            <a:ext cx="11350798" cy="1200329"/>
          </a:xfrm>
          <a:prstGeom prst="rect">
            <a:avLst/>
          </a:prstGeom>
        </p:spPr>
        <p:txBody>
          <a:bodyPr wrap="square">
            <a:spAutoFit/>
          </a:bodyPr>
          <a:lstStyle/>
          <a:p>
            <a:r>
              <a:rPr lang="en-US" altLang="ja-JP" sz="3600" dirty="0">
                <a:solidFill>
                  <a:srgbClr val="FF0000"/>
                </a:solidFill>
                <a:latin typeface="UD デジタル 教科書体 NK-R" panose="02020400000000000000" pitchFamily="18" charset="-128"/>
                <a:ea typeface="UD デジタル 教科書体 NK-R" panose="02020400000000000000" pitchFamily="18" charset="-128"/>
              </a:rPr>
              <a:t>CPS</a:t>
            </a:r>
            <a:r>
              <a:rPr lang="ja-JP" altLang="en-US" sz="3600" dirty="0">
                <a:solidFill>
                  <a:srgbClr val="FF0000"/>
                </a:solidFill>
                <a:latin typeface="UD デジタル 教科書体 NK-R" panose="02020400000000000000" pitchFamily="18" charset="-128"/>
                <a:ea typeface="UD デジタル 教科書体 NK-R" panose="02020400000000000000" pitchFamily="18" charset="-128"/>
              </a:rPr>
              <a:t>（</a:t>
            </a:r>
            <a:r>
              <a:rPr lang="en-US" altLang="ja-JP" sz="3600" dirty="0">
                <a:solidFill>
                  <a:srgbClr val="FF0000"/>
                </a:solidFill>
                <a:latin typeface="UD デジタル 教科書体 NK-R" panose="02020400000000000000" pitchFamily="18" charset="-128"/>
                <a:ea typeface="UD デジタル 教科書体 NK-R" panose="02020400000000000000" pitchFamily="18" charset="-128"/>
              </a:rPr>
              <a:t>Cyber Physical System</a:t>
            </a:r>
            <a:r>
              <a:rPr lang="ja-JP" altLang="en-US" sz="3600" dirty="0">
                <a:solidFill>
                  <a:srgbClr val="FF0000"/>
                </a:solidFill>
                <a:latin typeface="UD デジタル 教科書体 NK-R" panose="02020400000000000000" pitchFamily="18" charset="-128"/>
                <a:ea typeface="UD デジタル 教科書体 NK-R" panose="02020400000000000000" pitchFamily="18" charset="-128"/>
              </a:rPr>
              <a:t>）</a:t>
            </a:r>
            <a:r>
              <a:rPr lang="ja-JP" altLang="en-US" sz="3600" dirty="0">
                <a:latin typeface="UD デジタル 教科書体 NK-R" panose="02020400000000000000" pitchFamily="18" charset="-128"/>
                <a:ea typeface="UD デジタル 教科書体 NK-R" panose="02020400000000000000" pitchFamily="18" charset="-128"/>
              </a:rPr>
              <a:t>や</a:t>
            </a:r>
            <a:r>
              <a:rPr lang="ja-JP" altLang="en-US" sz="3600" dirty="0">
                <a:solidFill>
                  <a:srgbClr val="FF0000"/>
                </a:solidFill>
                <a:latin typeface="UD デジタル 教科書体 NK-R" panose="02020400000000000000" pitchFamily="18" charset="-128"/>
                <a:ea typeface="UD デジタル 教科書体 NK-R" panose="02020400000000000000" pitchFamily="18" charset="-128"/>
              </a:rPr>
              <a:t>デジタルツイン</a:t>
            </a:r>
            <a:r>
              <a:rPr lang="ja-JP" altLang="en-US" sz="3600" dirty="0">
                <a:latin typeface="UD デジタル 教科書体 NK-R" panose="02020400000000000000" pitchFamily="18" charset="-128"/>
                <a:ea typeface="UD デジタル 教科書体 NK-R" panose="02020400000000000000" pitchFamily="18" charset="-128"/>
              </a:rPr>
              <a:t>などの</a:t>
            </a:r>
            <a:r>
              <a:rPr lang="en-US" altLang="ja-JP" sz="3600" dirty="0">
                <a:latin typeface="UD デジタル 教科書体 NK-R" panose="02020400000000000000" pitchFamily="18" charset="-128"/>
                <a:ea typeface="UD デジタル 教科書体 NK-R" panose="02020400000000000000" pitchFamily="18" charset="-128"/>
              </a:rPr>
              <a:t/>
            </a:r>
            <a:br>
              <a:rPr lang="en-US" altLang="ja-JP" sz="3600" dirty="0">
                <a:latin typeface="UD デジタル 教科書体 NK-R" panose="02020400000000000000" pitchFamily="18" charset="-128"/>
                <a:ea typeface="UD デジタル 教科書体 NK-R" panose="02020400000000000000" pitchFamily="18" charset="-128"/>
              </a:rPr>
            </a:br>
            <a:r>
              <a:rPr lang="ja-JP" altLang="en-US" sz="3600" dirty="0">
                <a:latin typeface="UD デジタル 教科書体 NK-R" panose="02020400000000000000" pitchFamily="18" charset="-128"/>
                <a:ea typeface="UD デジタル 教科書体 NK-R" panose="02020400000000000000" pitchFamily="18" charset="-128"/>
              </a:rPr>
              <a:t>前提技術となる。</a:t>
            </a:r>
            <a:endParaRPr lang="en-US" altLang="ja-JP" sz="3600" dirty="0">
              <a:latin typeface="UD デジタル 教科書体 NK-R" panose="02020400000000000000" pitchFamily="18" charset="-128"/>
              <a:ea typeface="UD デジタル 教科書体 NK-R" panose="02020400000000000000" pitchFamily="18" charset="-128"/>
            </a:endParaRPr>
          </a:p>
        </p:txBody>
      </p:sp>
      <p:sp>
        <p:nvSpPr>
          <p:cNvPr id="7" name="正方形/長方形 6"/>
          <p:cNvSpPr/>
          <p:nvPr/>
        </p:nvSpPr>
        <p:spPr>
          <a:xfrm>
            <a:off x="523702" y="4403501"/>
            <a:ext cx="11350798" cy="1754326"/>
          </a:xfrm>
          <a:prstGeom prst="rect">
            <a:avLst/>
          </a:prstGeom>
        </p:spPr>
        <p:txBody>
          <a:bodyPr wrap="square">
            <a:spAutoFit/>
          </a:bodyPr>
          <a:lstStyle/>
          <a:p>
            <a:r>
              <a:rPr lang="en-US" altLang="ja-JP" sz="3600" dirty="0" err="1">
                <a:latin typeface="UD デジタル 教科書体 NK-R" panose="02020400000000000000" pitchFamily="18" charset="-128"/>
                <a:ea typeface="UD デジタル 教科書体 NK-R" panose="02020400000000000000" pitchFamily="18" charset="-128"/>
              </a:rPr>
              <a:t>IoT</a:t>
            </a:r>
            <a:r>
              <a:rPr lang="ja-JP" altLang="en-US" sz="3600" dirty="0">
                <a:latin typeface="UD デジタル 教科書体 NK-R" panose="02020400000000000000" pitchFamily="18" charset="-128"/>
                <a:ea typeface="UD デジタル 教科書体 NK-R" panose="02020400000000000000" pitchFamily="18" charset="-128"/>
              </a:rPr>
              <a:t>システムの導入は「前例がないシステム」に</a:t>
            </a:r>
            <a:r>
              <a:rPr lang="en-US" altLang="ja-JP" sz="3600" dirty="0">
                <a:latin typeface="UD デジタル 教科書体 NK-R" panose="02020400000000000000" pitchFamily="18" charset="-128"/>
                <a:ea typeface="UD デジタル 教科書体 NK-R" panose="02020400000000000000" pitchFamily="18" charset="-128"/>
              </a:rPr>
              <a:t/>
            </a:r>
            <a:br>
              <a:rPr lang="en-US" altLang="ja-JP" sz="3600" dirty="0">
                <a:latin typeface="UD デジタル 教科書体 NK-R" panose="02020400000000000000" pitchFamily="18" charset="-128"/>
                <a:ea typeface="UD デジタル 教科書体 NK-R" panose="02020400000000000000" pitchFamily="18" charset="-128"/>
              </a:rPr>
            </a:br>
            <a:r>
              <a:rPr lang="ja-JP" altLang="en-US" sz="3600" dirty="0">
                <a:latin typeface="UD デジタル 教科書体 NK-R" panose="02020400000000000000" pitchFamily="18" charset="-128"/>
                <a:ea typeface="UD デジタル 教科書体 NK-R" panose="02020400000000000000" pitchFamily="18" charset="-128"/>
              </a:rPr>
              <a:t>なりがちなため</a:t>
            </a:r>
            <a:r>
              <a:rPr lang="en-US" altLang="ja-JP" sz="3600" dirty="0" err="1">
                <a:solidFill>
                  <a:srgbClr val="FF0000"/>
                </a:solidFill>
                <a:latin typeface="UD デジタル 教科書体 NK-R" panose="02020400000000000000" pitchFamily="18" charset="-128"/>
                <a:ea typeface="UD デジタル 教科書体 NK-R" panose="02020400000000000000" pitchFamily="18" charset="-128"/>
              </a:rPr>
              <a:t>PoC</a:t>
            </a:r>
            <a:r>
              <a:rPr lang="ja-JP" altLang="en-US" sz="3600" dirty="0">
                <a:solidFill>
                  <a:srgbClr val="FF0000"/>
                </a:solidFill>
                <a:latin typeface="UD デジタル 教科書体 NK-R" panose="02020400000000000000" pitchFamily="18" charset="-128"/>
                <a:ea typeface="UD デジタル 教科書体 NK-R" panose="02020400000000000000" pitchFamily="18" charset="-128"/>
              </a:rPr>
              <a:t>（</a:t>
            </a:r>
            <a:r>
              <a:rPr lang="en-US" altLang="ja-JP" sz="3600" dirty="0">
                <a:solidFill>
                  <a:srgbClr val="FF0000"/>
                </a:solidFill>
                <a:latin typeface="UD デジタル 教科書体 NK-R" panose="02020400000000000000" pitchFamily="18" charset="-128"/>
                <a:ea typeface="UD デジタル 教科書体 NK-R" panose="02020400000000000000" pitchFamily="18" charset="-128"/>
              </a:rPr>
              <a:t>Proof of Con</a:t>
            </a:r>
            <a:r>
              <a:rPr lang="ja-JP" altLang="en-US" sz="3600" dirty="0" err="1">
                <a:solidFill>
                  <a:srgbClr val="FF0000"/>
                </a:solidFill>
                <a:latin typeface="UD デジタル 教科書体 NK-R" panose="02020400000000000000" pitchFamily="18" charset="-128"/>
                <a:ea typeface="UD デジタル 教科書体 NK-R" panose="02020400000000000000" pitchFamily="18" charset="-128"/>
              </a:rPr>
              <a:t>ｃ</a:t>
            </a:r>
            <a:r>
              <a:rPr lang="en-US" altLang="ja-JP" sz="3600" dirty="0" err="1">
                <a:solidFill>
                  <a:srgbClr val="FF0000"/>
                </a:solidFill>
                <a:latin typeface="UD デジタル 教科書体 NK-R" panose="02020400000000000000" pitchFamily="18" charset="-128"/>
                <a:ea typeface="UD デジタル 教科書体 NK-R" panose="02020400000000000000" pitchFamily="18" charset="-128"/>
              </a:rPr>
              <a:t>ept</a:t>
            </a:r>
            <a:r>
              <a:rPr lang="en-US" altLang="ja-JP" sz="3600" dirty="0">
                <a:solidFill>
                  <a:srgbClr val="FF0000"/>
                </a:solidFill>
                <a:latin typeface="UD デジタル 教科書体 NK-R" panose="02020400000000000000" pitchFamily="18" charset="-128"/>
                <a:ea typeface="UD デジタル 教科書体 NK-R" panose="02020400000000000000" pitchFamily="18" charset="-128"/>
              </a:rPr>
              <a:t> : </a:t>
            </a:r>
            <a:r>
              <a:rPr lang="ja-JP" altLang="en-US" sz="3600" dirty="0">
                <a:solidFill>
                  <a:srgbClr val="FF0000"/>
                </a:solidFill>
                <a:latin typeface="UD デジタル 教科書体 NK-R" panose="02020400000000000000" pitchFamily="18" charset="-128"/>
                <a:ea typeface="UD デジタル 教科書体 NK-R" panose="02020400000000000000" pitchFamily="18" charset="-128"/>
              </a:rPr>
              <a:t>概念実証）</a:t>
            </a:r>
            <a:endParaRPr lang="en-US" altLang="ja-JP" sz="3600" dirty="0">
              <a:latin typeface="UD デジタル 教科書体 NK-R" panose="02020400000000000000" pitchFamily="18" charset="-128"/>
              <a:ea typeface="UD デジタル 教科書体 NK-R" panose="02020400000000000000" pitchFamily="18" charset="-128"/>
            </a:endParaRPr>
          </a:p>
          <a:p>
            <a:r>
              <a:rPr lang="ja-JP" altLang="en-US" sz="3600" dirty="0">
                <a:latin typeface="UD デジタル 教科書体 NK-R" panose="02020400000000000000" pitchFamily="18" charset="-128"/>
                <a:ea typeface="UD デジタル 教科書体 NK-R" panose="02020400000000000000" pitchFamily="18" charset="-128"/>
              </a:rPr>
              <a:t>が重要視される。</a:t>
            </a:r>
            <a:endParaRPr lang="en-US" altLang="ja-JP" sz="3600"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19826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B7E25-6CE9-DD7D-1402-56FF42480A7A}"/>
              </a:ext>
            </a:extLst>
          </p:cNvPr>
          <p:cNvSpPr>
            <a:spLocks noGrp="1"/>
          </p:cNvSpPr>
          <p:nvPr>
            <p:ph type="title"/>
          </p:nvPr>
        </p:nvSpPr>
        <p:spPr/>
        <p:txBody>
          <a:bodyPr/>
          <a:lstStyle/>
          <a:p>
            <a:r>
              <a:rPr kumimoji="1" lang="en-US" altLang="ja-JP" dirty="0"/>
              <a:t>function</a:t>
            </a:r>
            <a:r>
              <a:rPr kumimoji="1" lang="ja-JP" altLang="en-US" dirty="0"/>
              <a:t>ノードの設定</a:t>
            </a:r>
          </a:p>
        </p:txBody>
      </p:sp>
      <p:sp>
        <p:nvSpPr>
          <p:cNvPr id="3" name="コンテンツ プレースホルダー 2">
            <a:extLst>
              <a:ext uri="{FF2B5EF4-FFF2-40B4-BE49-F238E27FC236}">
                <a16:creationId xmlns:a16="http://schemas.microsoft.com/office/drawing/2014/main" id="{25EEEC9E-2C4B-1472-FC15-3661611201A6}"/>
              </a:ext>
            </a:extLst>
          </p:cNvPr>
          <p:cNvSpPr>
            <a:spLocks noGrp="1"/>
          </p:cNvSpPr>
          <p:nvPr>
            <p:ph idx="1"/>
          </p:nvPr>
        </p:nvSpPr>
        <p:spPr>
          <a:xfrm>
            <a:off x="587023" y="1385712"/>
            <a:ext cx="10572044" cy="2043288"/>
          </a:xfrm>
        </p:spPr>
        <p:txBody>
          <a:bodyPr/>
          <a:lstStyle/>
          <a:p>
            <a:pPr marL="0" indent="0">
              <a:buNone/>
            </a:pPr>
            <a:r>
              <a:rPr lang="en-US" altLang="ja-JP" dirty="0" err="1"/>
              <a:t>msg.payload</a:t>
            </a:r>
            <a:r>
              <a:rPr lang="en-US" altLang="ja-JP" dirty="0"/>
              <a:t> = </a:t>
            </a:r>
            <a:r>
              <a:rPr lang="en-US" altLang="ja-JP" dirty="0" err="1"/>
              <a:t>msg.humidity</a:t>
            </a:r>
            <a:r>
              <a:rPr lang="en-US" altLang="ja-JP" dirty="0"/>
              <a:t>;</a:t>
            </a:r>
          </a:p>
          <a:p>
            <a:pPr marL="0" indent="0">
              <a:buNone/>
            </a:pPr>
            <a:r>
              <a:rPr kumimoji="1" lang="en-US" altLang="ja-JP" dirty="0"/>
              <a:t>return msg;</a:t>
            </a:r>
          </a:p>
          <a:p>
            <a:pPr marL="0" indent="0">
              <a:buNone/>
            </a:pPr>
            <a:endParaRPr kumimoji="1" lang="ja-JP" altLang="en-US" dirty="0"/>
          </a:p>
        </p:txBody>
      </p:sp>
      <p:sp>
        <p:nvSpPr>
          <p:cNvPr id="5" name="コンテンツ プレースホルダー 2">
            <a:extLst>
              <a:ext uri="{FF2B5EF4-FFF2-40B4-BE49-F238E27FC236}">
                <a16:creationId xmlns:a16="http://schemas.microsoft.com/office/drawing/2014/main" id="{E56DEE52-2248-10AA-1206-F4939575F7AD}"/>
              </a:ext>
            </a:extLst>
          </p:cNvPr>
          <p:cNvSpPr txBox="1">
            <a:spLocks/>
          </p:cNvSpPr>
          <p:nvPr/>
        </p:nvSpPr>
        <p:spPr>
          <a:xfrm>
            <a:off x="671690" y="4450644"/>
            <a:ext cx="10572044" cy="204328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payload</a:t>
            </a:r>
            <a:r>
              <a:rPr lang="ja-JP" altLang="en-US" dirty="0"/>
              <a:t>に対して</a:t>
            </a:r>
            <a:r>
              <a:rPr lang="en-US" altLang="ja-JP" dirty="0"/>
              <a:t>humidity</a:t>
            </a:r>
            <a:r>
              <a:rPr lang="ja-JP" altLang="en-US" dirty="0"/>
              <a:t>の値を代入する</a:t>
            </a:r>
            <a:endParaRPr lang="en-US" altLang="ja-JP" dirty="0"/>
          </a:p>
          <a:p>
            <a:pPr marL="0" indent="0">
              <a:buFont typeface="Arial" panose="020B0604020202020204" pitchFamily="34" charset="0"/>
              <a:buNone/>
            </a:pPr>
            <a:endParaRPr lang="ja-JP" altLang="en-US" dirty="0"/>
          </a:p>
        </p:txBody>
      </p:sp>
      <p:sp>
        <p:nvSpPr>
          <p:cNvPr id="6" name="スライド番号プレースホルダー 5"/>
          <p:cNvSpPr>
            <a:spLocks noGrp="1"/>
          </p:cNvSpPr>
          <p:nvPr>
            <p:ph type="sldNum" sz="quarter" idx="12"/>
          </p:nvPr>
        </p:nvSpPr>
        <p:spPr/>
        <p:txBody>
          <a:bodyPr/>
          <a:lstStyle/>
          <a:p>
            <a:fld id="{5A94AD81-C81A-455B-A87B-15031EE15849}" type="slidenum">
              <a:rPr kumimoji="1" lang="ja-JP" altLang="en-US" smtClean="0"/>
              <a:t>100</a:t>
            </a:fld>
            <a:endParaRPr kumimoji="1" lang="ja-JP" altLang="en-US"/>
          </a:p>
        </p:txBody>
      </p:sp>
    </p:spTree>
    <p:extLst>
      <p:ext uri="{BB962C8B-B14F-4D97-AF65-F5344CB8AC3E}">
        <p14:creationId xmlns:p14="http://schemas.microsoft.com/office/powerpoint/2010/main" val="59300491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267E70-68FC-1115-A9BB-CD2854CCA412}"/>
              </a:ext>
            </a:extLst>
          </p:cNvPr>
          <p:cNvSpPr>
            <a:spLocks noGrp="1"/>
          </p:cNvSpPr>
          <p:nvPr>
            <p:ph type="title"/>
          </p:nvPr>
        </p:nvSpPr>
        <p:spPr/>
        <p:txBody>
          <a:bodyPr/>
          <a:lstStyle/>
          <a:p>
            <a:r>
              <a:rPr lang="ja-JP" altLang="en-US" dirty="0"/>
              <a:t>ノイズの低減措置</a:t>
            </a:r>
            <a:endParaRPr kumimoji="1" lang="ja-JP" altLang="en-US" dirty="0"/>
          </a:p>
        </p:txBody>
      </p:sp>
      <p:sp>
        <p:nvSpPr>
          <p:cNvPr id="3" name="コンテンツ プレースホルダー 2">
            <a:extLst>
              <a:ext uri="{FF2B5EF4-FFF2-40B4-BE49-F238E27FC236}">
                <a16:creationId xmlns:a16="http://schemas.microsoft.com/office/drawing/2014/main" id="{6879E931-7A4A-19AC-B85A-1F7171AF6E52}"/>
              </a:ext>
            </a:extLst>
          </p:cNvPr>
          <p:cNvSpPr>
            <a:spLocks noGrp="1"/>
          </p:cNvSpPr>
          <p:nvPr>
            <p:ph idx="1"/>
          </p:nvPr>
        </p:nvSpPr>
        <p:spPr>
          <a:xfrm>
            <a:off x="956118" y="1200151"/>
            <a:ext cx="10803466" cy="4679442"/>
          </a:xfrm>
        </p:spPr>
        <p:txBody>
          <a:bodyPr/>
          <a:lstStyle/>
          <a:p>
            <a:pPr marL="0" indent="0">
              <a:buNone/>
            </a:pPr>
            <a:r>
              <a:rPr kumimoji="1" lang="ja-JP" altLang="en-US" dirty="0"/>
              <a:t>センサーでデータを取得していると</a:t>
            </a:r>
            <a:r>
              <a:rPr kumimoji="1" lang="en-US" altLang="ja-JP" dirty="0"/>
              <a:t/>
            </a:r>
            <a:br>
              <a:rPr kumimoji="1" lang="en-US" altLang="ja-JP" dirty="0"/>
            </a:br>
            <a:r>
              <a:rPr kumimoji="1" lang="ja-JP" altLang="en-US" dirty="0"/>
              <a:t>突然</a:t>
            </a:r>
            <a:r>
              <a:rPr kumimoji="1" lang="ja-JP" altLang="en-US" dirty="0">
                <a:solidFill>
                  <a:srgbClr val="FF0000"/>
                </a:solidFill>
              </a:rPr>
              <a:t>ノイズ</a:t>
            </a:r>
            <a:r>
              <a:rPr kumimoji="1" lang="ja-JP" altLang="en-US" dirty="0"/>
              <a:t>が入ることがある</a:t>
            </a:r>
            <a:endParaRPr kumimoji="1" lang="en-US" altLang="ja-JP" dirty="0"/>
          </a:p>
          <a:p>
            <a:pPr marL="0" indent="0">
              <a:buNone/>
            </a:pPr>
            <a:endParaRPr lang="en-US" altLang="ja-JP" dirty="0"/>
          </a:p>
          <a:p>
            <a:pPr marL="0" indent="0">
              <a:buNone/>
            </a:pPr>
            <a:r>
              <a:rPr kumimoji="1" lang="ja-JP" altLang="en-US" dirty="0"/>
              <a:t>ノイズの影響を低減するためにはハードウェア側の措置を行うほか、ソフトウェア側での低減措置も行う</a:t>
            </a:r>
            <a:endParaRPr kumimoji="1" lang="en-US" altLang="ja-JP" dirty="0"/>
          </a:p>
          <a:p>
            <a:pPr marL="0" indent="0">
              <a:buNone/>
            </a:pPr>
            <a:endParaRPr lang="en-US" altLang="ja-JP" dirty="0"/>
          </a:p>
          <a:p>
            <a:pPr marL="0" indent="0">
              <a:buNone/>
            </a:pPr>
            <a:r>
              <a:rPr kumimoji="1" lang="ja-JP" altLang="en-US" dirty="0"/>
              <a:t>ソフトウェア側で代表的なものが</a:t>
            </a:r>
            <a:r>
              <a:rPr kumimoji="1" lang="ja-JP" altLang="en-US" dirty="0">
                <a:solidFill>
                  <a:srgbClr val="FF0000"/>
                </a:solidFill>
              </a:rPr>
              <a:t>移動平均</a:t>
            </a:r>
            <a:r>
              <a:rPr kumimoji="1" lang="ja-JP" altLang="en-US" dirty="0"/>
              <a:t>である</a:t>
            </a:r>
            <a:endParaRPr kumimoji="1" lang="en-US" altLang="ja-JP" dirty="0"/>
          </a:p>
          <a:p>
            <a:pPr marL="0" indent="0">
              <a:buNone/>
            </a:pPr>
            <a:endParaRPr kumimoji="1" lang="en-US" altLang="ja-JP" dirty="0"/>
          </a:p>
          <a:p>
            <a:pPr marL="0" indent="0">
              <a:buNone/>
            </a:pPr>
            <a:endParaRPr lang="en-US" altLang="ja-JP" dirty="0"/>
          </a:p>
          <a:p>
            <a:pPr marL="0" indent="0">
              <a:buNone/>
            </a:pPr>
            <a:endParaRPr kumimoji="1" lang="ja-JP" altLang="en-US" dirty="0"/>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101</a:t>
            </a:fld>
            <a:endParaRPr kumimoji="1" lang="ja-JP" altLang="en-US"/>
          </a:p>
        </p:txBody>
      </p:sp>
    </p:spTree>
    <p:extLst>
      <p:ext uri="{BB962C8B-B14F-4D97-AF65-F5344CB8AC3E}">
        <p14:creationId xmlns:p14="http://schemas.microsoft.com/office/powerpoint/2010/main" val="114087272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C8C5E2-D225-B4C6-4592-B149FD907AFB}"/>
              </a:ext>
            </a:extLst>
          </p:cNvPr>
          <p:cNvSpPr>
            <a:spLocks noGrp="1"/>
          </p:cNvSpPr>
          <p:nvPr>
            <p:ph type="title"/>
          </p:nvPr>
        </p:nvSpPr>
        <p:spPr/>
        <p:txBody>
          <a:bodyPr/>
          <a:lstStyle/>
          <a:p>
            <a:r>
              <a:rPr kumimoji="1" lang="ja-JP" altLang="en-US" dirty="0" smtClean="0"/>
              <a:t>単純移動</a:t>
            </a:r>
            <a:r>
              <a:rPr kumimoji="1" lang="ja-JP" altLang="en-US" dirty="0"/>
              <a:t>平均</a:t>
            </a:r>
          </a:p>
        </p:txBody>
      </p:sp>
      <p:sp>
        <p:nvSpPr>
          <p:cNvPr id="3" name="コンテンツ プレースホルダー 2">
            <a:extLst>
              <a:ext uri="{FF2B5EF4-FFF2-40B4-BE49-F238E27FC236}">
                <a16:creationId xmlns:a16="http://schemas.microsoft.com/office/drawing/2014/main" id="{BEC0DCEC-7BEB-2E1D-01DD-B58FD2369B07}"/>
              </a:ext>
            </a:extLst>
          </p:cNvPr>
          <p:cNvSpPr>
            <a:spLocks noGrp="1"/>
          </p:cNvSpPr>
          <p:nvPr>
            <p:ph idx="1"/>
          </p:nvPr>
        </p:nvSpPr>
        <p:spPr>
          <a:xfrm>
            <a:off x="662966" y="1083421"/>
            <a:ext cx="11164711" cy="1682358"/>
          </a:xfrm>
        </p:spPr>
        <p:txBody>
          <a:bodyPr/>
          <a:lstStyle/>
          <a:p>
            <a:pPr marL="0" indent="0">
              <a:buNone/>
            </a:pPr>
            <a:r>
              <a:rPr lang="ja-JP" altLang="en-US" dirty="0"/>
              <a:t>時間に伴って取得されるデータ</a:t>
            </a:r>
            <a:r>
              <a:rPr lang="ja-JP" altLang="en-US" dirty="0" smtClean="0"/>
              <a:t>のノイズを</a:t>
            </a:r>
            <a:r>
              <a:rPr lang="ja-JP" altLang="en-US" dirty="0"/>
              <a:t>平滑化するため</a:t>
            </a:r>
            <a:r>
              <a:rPr lang="ja-JP" altLang="en-US" dirty="0" smtClean="0"/>
              <a:t>、常に最新ｎ個の平均値としてデータを取得すること。</a:t>
            </a:r>
            <a:endParaRPr kumimoji="1" lang="ja-JP" altLang="en-US" dirty="0"/>
          </a:p>
        </p:txBody>
      </p:sp>
      <p:graphicFrame>
        <p:nvGraphicFramePr>
          <p:cNvPr id="5" name="表 5">
            <a:extLst>
              <a:ext uri="{FF2B5EF4-FFF2-40B4-BE49-F238E27FC236}">
                <a16:creationId xmlns:a16="http://schemas.microsoft.com/office/drawing/2014/main" id="{7F1EB1D8-7881-3816-D943-D48DA2F3B0E6}"/>
              </a:ext>
            </a:extLst>
          </p:cNvPr>
          <p:cNvGraphicFramePr>
            <a:graphicFrameLocks noGrp="1"/>
          </p:cNvGraphicFramePr>
          <p:nvPr>
            <p:extLst>
              <p:ext uri="{D42A27DB-BD31-4B8C-83A1-F6EECF244321}">
                <p14:modId xmlns:p14="http://schemas.microsoft.com/office/powerpoint/2010/main" val="1887077370"/>
              </p:ext>
            </p:extLst>
          </p:nvPr>
        </p:nvGraphicFramePr>
        <p:xfrm>
          <a:off x="764566" y="5688863"/>
          <a:ext cx="4876800" cy="1001789"/>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160183839"/>
                    </a:ext>
                  </a:extLst>
                </a:gridCol>
                <a:gridCol w="1625600">
                  <a:extLst>
                    <a:ext uri="{9D8B030D-6E8A-4147-A177-3AD203B41FA5}">
                      <a16:colId xmlns:a16="http://schemas.microsoft.com/office/drawing/2014/main" val="2221066974"/>
                    </a:ext>
                  </a:extLst>
                </a:gridCol>
                <a:gridCol w="1625600">
                  <a:extLst>
                    <a:ext uri="{9D8B030D-6E8A-4147-A177-3AD203B41FA5}">
                      <a16:colId xmlns:a16="http://schemas.microsoft.com/office/drawing/2014/main" val="567746635"/>
                    </a:ext>
                  </a:extLst>
                </a:gridCol>
              </a:tblGrid>
              <a:tr h="1001789">
                <a:tc>
                  <a:txBody>
                    <a:bodyPr/>
                    <a:lstStyle/>
                    <a:p>
                      <a:pPr algn="ctr"/>
                      <a:r>
                        <a:rPr kumimoji="1" lang="en-US" altLang="ja-JP" sz="3200" b="0" dirty="0" smtClean="0">
                          <a:solidFill>
                            <a:schemeClr val="tx1"/>
                          </a:solidFill>
                          <a:latin typeface="Tahoma" panose="020B0604030504040204" pitchFamily="34" charset="0"/>
                          <a:cs typeface="Tahoma" panose="020B0604030504040204" pitchFamily="34" charset="0"/>
                        </a:rPr>
                        <a:t>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3200" b="0" dirty="0" smtClean="0">
                          <a:solidFill>
                            <a:schemeClr val="tx1"/>
                          </a:solidFill>
                          <a:latin typeface="Tahoma" panose="020B0604030504040204" pitchFamily="34" charset="0"/>
                          <a:cs typeface="Tahoma" panose="020B0604030504040204" pitchFamily="34" charset="0"/>
                        </a:rPr>
                        <a:t>3.0</a:t>
                      </a:r>
                      <a:endParaRPr kumimoji="1" lang="ja-JP" altLang="en-US" sz="3200" b="0" dirty="0">
                        <a:solidFill>
                          <a:schemeClr val="tx1"/>
                        </a:solidFill>
                        <a:latin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3200" b="0" dirty="0" smtClean="0">
                          <a:solidFill>
                            <a:schemeClr val="tx1"/>
                          </a:solidFill>
                          <a:latin typeface="Tahoma" panose="020B0604030504040204" pitchFamily="34" charset="0"/>
                          <a:cs typeface="Tahoma" panose="020B0604030504040204" pitchFamily="34" charset="0"/>
                        </a:rPr>
                        <a:t>10</a:t>
                      </a:r>
                      <a:endParaRPr kumimoji="1" lang="ja-JP" altLang="en-US" sz="3200" b="0" dirty="0">
                        <a:solidFill>
                          <a:schemeClr val="tx1"/>
                        </a:solidFill>
                        <a:latin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1215186"/>
                  </a:ext>
                </a:extLst>
              </a:tr>
            </a:tbl>
          </a:graphicData>
        </a:graphic>
      </p:graphicFrame>
      <p:graphicFrame>
        <p:nvGraphicFramePr>
          <p:cNvPr id="6" name="表 5">
            <a:extLst>
              <a:ext uri="{FF2B5EF4-FFF2-40B4-BE49-F238E27FC236}">
                <a16:creationId xmlns:a16="http://schemas.microsoft.com/office/drawing/2014/main" id="{C095404F-8A96-20DD-1BF5-7094084195CF}"/>
              </a:ext>
            </a:extLst>
          </p:cNvPr>
          <p:cNvGraphicFramePr>
            <a:graphicFrameLocks noGrp="1"/>
          </p:cNvGraphicFramePr>
          <p:nvPr>
            <p:extLst>
              <p:ext uri="{D42A27DB-BD31-4B8C-83A1-F6EECF244321}">
                <p14:modId xmlns:p14="http://schemas.microsoft.com/office/powerpoint/2010/main" val="3297887872"/>
              </p:ext>
            </p:extLst>
          </p:nvPr>
        </p:nvGraphicFramePr>
        <p:xfrm>
          <a:off x="6517282" y="3187923"/>
          <a:ext cx="4876800" cy="1001789"/>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160183839"/>
                    </a:ext>
                  </a:extLst>
                </a:gridCol>
                <a:gridCol w="1625600">
                  <a:extLst>
                    <a:ext uri="{9D8B030D-6E8A-4147-A177-3AD203B41FA5}">
                      <a16:colId xmlns:a16="http://schemas.microsoft.com/office/drawing/2014/main" val="2221066974"/>
                    </a:ext>
                  </a:extLst>
                </a:gridCol>
                <a:gridCol w="1625600">
                  <a:extLst>
                    <a:ext uri="{9D8B030D-6E8A-4147-A177-3AD203B41FA5}">
                      <a16:colId xmlns:a16="http://schemas.microsoft.com/office/drawing/2014/main" val="567746635"/>
                    </a:ext>
                  </a:extLst>
                </a:gridCol>
              </a:tblGrid>
              <a:tr h="1001789">
                <a:tc>
                  <a:txBody>
                    <a:bodyPr/>
                    <a:lstStyle/>
                    <a:p>
                      <a:pPr algn="ctr"/>
                      <a:r>
                        <a:rPr kumimoji="1" lang="en-US" altLang="ja-JP" sz="3200" b="0" dirty="0" smtClean="0">
                          <a:solidFill>
                            <a:schemeClr val="tx1"/>
                          </a:solidFill>
                          <a:latin typeface="Tahoma" panose="020B0604030504040204" pitchFamily="34" charset="0"/>
                          <a:cs typeface="Tahoma" panose="020B0604030504040204" pitchFamily="34" charset="0"/>
                        </a:rPr>
                        <a:t>3.0</a:t>
                      </a:r>
                      <a:endParaRPr kumimoji="1" lang="ja-JP" altLang="en-US" sz="3200" b="0" dirty="0">
                        <a:solidFill>
                          <a:schemeClr val="tx1"/>
                        </a:solidFill>
                        <a:latin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3200" b="0" dirty="0" smtClean="0">
                          <a:solidFill>
                            <a:schemeClr val="tx1"/>
                          </a:solidFill>
                          <a:latin typeface="Tahoma" panose="020B0604030504040204" pitchFamily="34" charset="0"/>
                          <a:cs typeface="Tahoma" panose="020B0604030504040204" pitchFamily="34" charset="0"/>
                        </a:rPr>
                        <a:t>10</a:t>
                      </a:r>
                      <a:endParaRPr kumimoji="1" lang="ja-JP" altLang="en-US" sz="3200" b="0" dirty="0">
                        <a:solidFill>
                          <a:schemeClr val="tx1"/>
                        </a:solidFill>
                        <a:latin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3200" b="0" dirty="0" smtClean="0">
                          <a:solidFill>
                            <a:schemeClr val="tx1"/>
                          </a:solidFill>
                          <a:latin typeface="Tahoma" panose="020B0604030504040204" pitchFamily="34" charset="0"/>
                          <a:cs typeface="Tahoma" panose="020B0604030504040204" pitchFamily="34" charset="0"/>
                        </a:rPr>
                        <a:t>3.2</a:t>
                      </a:r>
                      <a:endParaRPr kumimoji="1" lang="ja-JP" altLang="en-US" sz="3200" b="0" dirty="0">
                        <a:solidFill>
                          <a:schemeClr val="tx1"/>
                        </a:solidFill>
                        <a:latin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1215186"/>
                  </a:ext>
                </a:extLst>
              </a:tr>
            </a:tbl>
          </a:graphicData>
        </a:graphic>
      </p:graphicFrame>
      <p:sp>
        <p:nvSpPr>
          <p:cNvPr id="8" name="テキスト ボックス 7">
            <a:extLst>
              <a:ext uri="{FF2B5EF4-FFF2-40B4-BE49-F238E27FC236}">
                <a16:creationId xmlns:a16="http://schemas.microsoft.com/office/drawing/2014/main" id="{527EC69E-11A7-0E0A-A916-2899B377B46A}"/>
              </a:ext>
            </a:extLst>
          </p:cNvPr>
          <p:cNvSpPr txBox="1"/>
          <p:nvPr/>
        </p:nvSpPr>
        <p:spPr>
          <a:xfrm>
            <a:off x="5641366" y="4646902"/>
            <a:ext cx="880534" cy="584775"/>
          </a:xfrm>
          <a:prstGeom prst="rect">
            <a:avLst/>
          </a:prstGeom>
          <a:noFill/>
        </p:spPr>
        <p:txBody>
          <a:bodyPr wrap="square" rtlCol="0">
            <a:spAutoFit/>
          </a:bodyPr>
          <a:lstStyle/>
          <a:p>
            <a:r>
              <a:rPr kumimoji="1" lang="en-US" altLang="ja-JP" sz="3200" dirty="0" smtClean="0">
                <a:latin typeface="Tahoma" panose="020B0604030504040204" pitchFamily="34" charset="0"/>
                <a:cs typeface="Tahoma" panose="020B0604030504040204" pitchFamily="34" charset="0"/>
              </a:rPr>
              <a:t>3.2</a:t>
            </a:r>
            <a:endParaRPr kumimoji="1" lang="ja-JP" altLang="en-US" sz="3200" dirty="0">
              <a:latin typeface="Tahoma" panose="020B0604030504040204" pitchFamily="34" charset="0"/>
              <a:cs typeface="Tahoma" panose="020B0604030504040204" pitchFamily="34" charset="0"/>
            </a:endParaRPr>
          </a:p>
        </p:txBody>
      </p:sp>
      <p:sp>
        <p:nvSpPr>
          <p:cNvPr id="9" name="テキスト ボックス 8">
            <a:extLst>
              <a:ext uri="{FF2B5EF4-FFF2-40B4-BE49-F238E27FC236}">
                <a16:creationId xmlns:a16="http://schemas.microsoft.com/office/drawing/2014/main" id="{FF7EC5E7-D75E-C15D-FEBB-FBE5C22988D0}"/>
              </a:ext>
            </a:extLst>
          </p:cNvPr>
          <p:cNvSpPr txBox="1"/>
          <p:nvPr/>
        </p:nvSpPr>
        <p:spPr>
          <a:xfrm>
            <a:off x="5641366" y="5897369"/>
            <a:ext cx="880534" cy="584775"/>
          </a:xfrm>
          <a:prstGeom prst="rect">
            <a:avLst/>
          </a:prstGeom>
          <a:noFill/>
        </p:spPr>
        <p:txBody>
          <a:bodyPr wrap="square" rtlCol="0">
            <a:spAutoFit/>
          </a:bodyPr>
          <a:lstStyle/>
          <a:p>
            <a:r>
              <a:rPr kumimoji="1" lang="en-US" altLang="ja-JP" sz="3200" dirty="0" smtClean="0">
                <a:latin typeface="Tahoma" panose="020B0604030504040204" pitchFamily="34" charset="0"/>
                <a:cs typeface="Tahoma" panose="020B0604030504040204" pitchFamily="34" charset="0"/>
              </a:rPr>
              <a:t>5.4</a:t>
            </a:r>
            <a:endParaRPr kumimoji="1" lang="ja-JP" altLang="en-US" sz="3200" dirty="0">
              <a:latin typeface="Tahoma" panose="020B0604030504040204" pitchFamily="34" charset="0"/>
              <a:cs typeface="Tahoma" panose="020B0604030504040204" pitchFamily="34" charset="0"/>
            </a:endParaRPr>
          </a:p>
        </p:txBody>
      </p:sp>
      <p:sp>
        <p:nvSpPr>
          <p:cNvPr id="11" name="スライド番号プレースホルダー 10"/>
          <p:cNvSpPr>
            <a:spLocks noGrp="1"/>
          </p:cNvSpPr>
          <p:nvPr>
            <p:ph type="sldNum" sz="quarter" idx="12"/>
          </p:nvPr>
        </p:nvSpPr>
        <p:spPr/>
        <p:txBody>
          <a:bodyPr/>
          <a:lstStyle/>
          <a:p>
            <a:fld id="{5A94AD81-C81A-455B-A87B-15031EE15849}" type="slidenum">
              <a:rPr kumimoji="1" lang="ja-JP" altLang="en-US" smtClean="0"/>
              <a:t>102</a:t>
            </a:fld>
            <a:endParaRPr kumimoji="1" lang="ja-JP" altLang="en-US"/>
          </a:p>
        </p:txBody>
      </p:sp>
      <p:graphicFrame>
        <p:nvGraphicFramePr>
          <p:cNvPr id="12" name="表 11">
            <a:extLst>
              <a:ext uri="{FF2B5EF4-FFF2-40B4-BE49-F238E27FC236}">
                <a16:creationId xmlns:a16="http://schemas.microsoft.com/office/drawing/2014/main" id="{C095404F-8A96-20DD-1BF5-7094084195CF}"/>
              </a:ext>
            </a:extLst>
          </p:cNvPr>
          <p:cNvGraphicFramePr>
            <a:graphicFrameLocks noGrp="1"/>
          </p:cNvGraphicFramePr>
          <p:nvPr>
            <p:extLst>
              <p:ext uri="{D42A27DB-BD31-4B8C-83A1-F6EECF244321}">
                <p14:modId xmlns:p14="http://schemas.microsoft.com/office/powerpoint/2010/main" val="3773094117"/>
              </p:ext>
            </p:extLst>
          </p:nvPr>
        </p:nvGraphicFramePr>
        <p:xfrm>
          <a:off x="764566" y="4438396"/>
          <a:ext cx="4876800" cy="1001789"/>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160183839"/>
                    </a:ext>
                  </a:extLst>
                </a:gridCol>
                <a:gridCol w="1625600">
                  <a:extLst>
                    <a:ext uri="{9D8B030D-6E8A-4147-A177-3AD203B41FA5}">
                      <a16:colId xmlns:a16="http://schemas.microsoft.com/office/drawing/2014/main" val="2221066974"/>
                    </a:ext>
                  </a:extLst>
                </a:gridCol>
                <a:gridCol w="1625600">
                  <a:extLst>
                    <a:ext uri="{9D8B030D-6E8A-4147-A177-3AD203B41FA5}">
                      <a16:colId xmlns:a16="http://schemas.microsoft.com/office/drawing/2014/main" val="567746635"/>
                    </a:ext>
                  </a:extLst>
                </a:gridCol>
              </a:tblGrid>
              <a:tr h="1001789">
                <a:tc>
                  <a:txBody>
                    <a:bodyPr/>
                    <a:lstStyle/>
                    <a:p>
                      <a:pPr algn="ctr"/>
                      <a:r>
                        <a:rPr kumimoji="1" lang="en-US" altLang="ja-JP" sz="3200" b="0" dirty="0" smtClean="0">
                          <a:solidFill>
                            <a:schemeClr val="tx1"/>
                          </a:solidFill>
                          <a:latin typeface="Tahoma" panose="020B0604030504040204" pitchFamily="34" charset="0"/>
                          <a:cs typeface="Tahoma" panose="020B0604030504040204" pitchFamily="34" charset="0"/>
                        </a:rPr>
                        <a:t>3.4</a:t>
                      </a:r>
                      <a:endParaRPr kumimoji="1" lang="ja-JP" altLang="en-US" sz="3200" b="0" dirty="0">
                        <a:solidFill>
                          <a:schemeClr val="tx1"/>
                        </a:solidFill>
                        <a:latin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3200" b="0" dirty="0" smtClean="0">
                          <a:solidFill>
                            <a:schemeClr val="tx1"/>
                          </a:solidFill>
                          <a:latin typeface="Tahoma" panose="020B0604030504040204" pitchFamily="34" charset="0"/>
                          <a:cs typeface="Tahoma" panose="020B0604030504040204" pitchFamily="34" charset="0"/>
                        </a:rPr>
                        <a:t>3.3</a:t>
                      </a:r>
                      <a:endParaRPr kumimoji="1" lang="ja-JP" altLang="en-US" sz="3200" b="0" dirty="0">
                        <a:solidFill>
                          <a:schemeClr val="tx1"/>
                        </a:solidFill>
                        <a:latin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3200" b="0" dirty="0" smtClean="0">
                          <a:solidFill>
                            <a:schemeClr val="tx1"/>
                          </a:solidFill>
                          <a:latin typeface="Tahoma" panose="020B0604030504040204" pitchFamily="34" charset="0"/>
                          <a:cs typeface="Tahoma" panose="020B0604030504040204" pitchFamily="34" charset="0"/>
                        </a:rPr>
                        <a:t>3.0</a:t>
                      </a:r>
                      <a:endParaRPr kumimoji="1" lang="ja-JP" altLang="en-US" sz="3200" b="0" dirty="0">
                        <a:solidFill>
                          <a:schemeClr val="tx1"/>
                        </a:solidFill>
                        <a:latin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1215186"/>
                  </a:ext>
                </a:extLst>
              </a:tr>
            </a:tbl>
          </a:graphicData>
        </a:graphic>
      </p:graphicFrame>
      <p:sp>
        <p:nvSpPr>
          <p:cNvPr id="13" name="テキスト ボックス 12">
            <a:extLst>
              <a:ext uri="{FF2B5EF4-FFF2-40B4-BE49-F238E27FC236}">
                <a16:creationId xmlns:a16="http://schemas.microsoft.com/office/drawing/2014/main" id="{FF7EC5E7-D75E-C15D-FEBB-FBE5C22988D0}"/>
              </a:ext>
            </a:extLst>
          </p:cNvPr>
          <p:cNvSpPr txBox="1"/>
          <p:nvPr/>
        </p:nvSpPr>
        <p:spPr>
          <a:xfrm>
            <a:off x="11394082" y="3396429"/>
            <a:ext cx="880534" cy="584775"/>
          </a:xfrm>
          <a:prstGeom prst="rect">
            <a:avLst/>
          </a:prstGeom>
          <a:noFill/>
        </p:spPr>
        <p:txBody>
          <a:bodyPr wrap="square" rtlCol="0">
            <a:spAutoFit/>
          </a:bodyPr>
          <a:lstStyle/>
          <a:p>
            <a:r>
              <a:rPr kumimoji="1" lang="en-US" altLang="ja-JP" sz="3200" dirty="0" smtClean="0">
                <a:latin typeface="Tahoma" panose="020B0604030504040204" pitchFamily="34" charset="0"/>
                <a:cs typeface="Tahoma" panose="020B0604030504040204" pitchFamily="34" charset="0"/>
              </a:rPr>
              <a:t>5.4</a:t>
            </a:r>
            <a:endParaRPr kumimoji="1" lang="ja-JP" altLang="en-US" sz="3200" dirty="0">
              <a:latin typeface="Tahoma" panose="020B0604030504040204" pitchFamily="34" charset="0"/>
              <a:cs typeface="Tahoma" panose="020B0604030504040204" pitchFamily="34" charset="0"/>
            </a:endParaRPr>
          </a:p>
        </p:txBody>
      </p:sp>
      <p:graphicFrame>
        <p:nvGraphicFramePr>
          <p:cNvPr id="14" name="表 13">
            <a:extLst>
              <a:ext uri="{FF2B5EF4-FFF2-40B4-BE49-F238E27FC236}">
                <a16:creationId xmlns:a16="http://schemas.microsoft.com/office/drawing/2014/main" id="{C095404F-8A96-20DD-1BF5-7094084195CF}"/>
              </a:ext>
            </a:extLst>
          </p:cNvPr>
          <p:cNvGraphicFramePr>
            <a:graphicFrameLocks noGrp="1"/>
          </p:cNvGraphicFramePr>
          <p:nvPr>
            <p:extLst>
              <p:ext uri="{D42A27DB-BD31-4B8C-83A1-F6EECF244321}">
                <p14:modId xmlns:p14="http://schemas.microsoft.com/office/powerpoint/2010/main" val="870273773"/>
              </p:ext>
            </p:extLst>
          </p:nvPr>
        </p:nvGraphicFramePr>
        <p:xfrm>
          <a:off x="6517282" y="4438394"/>
          <a:ext cx="4876800" cy="1001789"/>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160183839"/>
                    </a:ext>
                  </a:extLst>
                </a:gridCol>
                <a:gridCol w="1625600">
                  <a:extLst>
                    <a:ext uri="{9D8B030D-6E8A-4147-A177-3AD203B41FA5}">
                      <a16:colId xmlns:a16="http://schemas.microsoft.com/office/drawing/2014/main" val="2221066974"/>
                    </a:ext>
                  </a:extLst>
                </a:gridCol>
                <a:gridCol w="1625600">
                  <a:extLst>
                    <a:ext uri="{9D8B030D-6E8A-4147-A177-3AD203B41FA5}">
                      <a16:colId xmlns:a16="http://schemas.microsoft.com/office/drawing/2014/main" val="567746635"/>
                    </a:ext>
                  </a:extLst>
                </a:gridCol>
              </a:tblGrid>
              <a:tr h="1001789">
                <a:tc>
                  <a:txBody>
                    <a:bodyPr/>
                    <a:lstStyle/>
                    <a:p>
                      <a:pPr algn="ctr"/>
                      <a:r>
                        <a:rPr kumimoji="1" lang="en-US" altLang="ja-JP" sz="3200" b="0" dirty="0" smtClean="0">
                          <a:solidFill>
                            <a:schemeClr val="tx1"/>
                          </a:solidFill>
                          <a:latin typeface="Tahoma" panose="020B0604030504040204" pitchFamily="34" charset="0"/>
                          <a:cs typeface="Tahoma" panose="020B0604030504040204" pitchFamily="34" charset="0"/>
                        </a:rPr>
                        <a:t>10</a:t>
                      </a:r>
                      <a:endParaRPr kumimoji="1" lang="ja-JP" altLang="en-US" sz="3200" b="0" dirty="0">
                        <a:solidFill>
                          <a:schemeClr val="tx1"/>
                        </a:solidFill>
                        <a:latin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3200" b="0" dirty="0" smtClean="0">
                          <a:solidFill>
                            <a:schemeClr val="tx1"/>
                          </a:solidFill>
                          <a:latin typeface="Tahoma" panose="020B0604030504040204" pitchFamily="34" charset="0"/>
                          <a:cs typeface="Tahoma" panose="020B0604030504040204" pitchFamily="34" charset="0"/>
                        </a:rPr>
                        <a:t>3.2</a:t>
                      </a:r>
                      <a:endParaRPr kumimoji="1" lang="ja-JP" altLang="en-US" sz="3200" b="0" dirty="0">
                        <a:solidFill>
                          <a:schemeClr val="tx1"/>
                        </a:solidFill>
                        <a:latin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3200" b="0" dirty="0" smtClean="0">
                          <a:solidFill>
                            <a:schemeClr val="tx1"/>
                          </a:solidFill>
                          <a:latin typeface="Tahoma" panose="020B0604030504040204" pitchFamily="34" charset="0"/>
                          <a:cs typeface="Tahoma" panose="020B0604030504040204" pitchFamily="34" charset="0"/>
                        </a:rPr>
                        <a:t>3.1</a:t>
                      </a:r>
                      <a:endParaRPr kumimoji="1" lang="ja-JP" altLang="en-US" sz="3200" b="0" dirty="0">
                        <a:solidFill>
                          <a:schemeClr val="tx1"/>
                        </a:solidFill>
                        <a:latin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1215186"/>
                  </a:ext>
                </a:extLst>
              </a:tr>
            </a:tbl>
          </a:graphicData>
        </a:graphic>
      </p:graphicFrame>
      <p:sp>
        <p:nvSpPr>
          <p:cNvPr id="15" name="テキスト ボックス 14">
            <a:extLst>
              <a:ext uri="{FF2B5EF4-FFF2-40B4-BE49-F238E27FC236}">
                <a16:creationId xmlns:a16="http://schemas.microsoft.com/office/drawing/2014/main" id="{FF7EC5E7-D75E-C15D-FEBB-FBE5C22988D0}"/>
              </a:ext>
            </a:extLst>
          </p:cNvPr>
          <p:cNvSpPr txBox="1"/>
          <p:nvPr/>
        </p:nvSpPr>
        <p:spPr>
          <a:xfrm>
            <a:off x="11394082" y="4646900"/>
            <a:ext cx="880534" cy="584775"/>
          </a:xfrm>
          <a:prstGeom prst="rect">
            <a:avLst/>
          </a:prstGeom>
          <a:noFill/>
        </p:spPr>
        <p:txBody>
          <a:bodyPr wrap="square" rtlCol="0">
            <a:spAutoFit/>
          </a:bodyPr>
          <a:lstStyle/>
          <a:p>
            <a:r>
              <a:rPr kumimoji="1" lang="en-US" altLang="ja-JP" sz="3200" dirty="0" smtClean="0">
                <a:latin typeface="Tahoma" panose="020B0604030504040204" pitchFamily="34" charset="0"/>
                <a:cs typeface="Tahoma" panose="020B0604030504040204" pitchFamily="34" charset="0"/>
              </a:rPr>
              <a:t>5.4</a:t>
            </a:r>
            <a:endParaRPr kumimoji="1" lang="ja-JP" altLang="en-US" sz="3200" dirty="0">
              <a:latin typeface="Tahoma" panose="020B0604030504040204" pitchFamily="34" charset="0"/>
              <a:cs typeface="Tahoma" panose="020B0604030504040204" pitchFamily="34" charset="0"/>
            </a:endParaRPr>
          </a:p>
        </p:txBody>
      </p:sp>
      <p:graphicFrame>
        <p:nvGraphicFramePr>
          <p:cNvPr id="16" name="表 15">
            <a:extLst>
              <a:ext uri="{FF2B5EF4-FFF2-40B4-BE49-F238E27FC236}">
                <a16:creationId xmlns:a16="http://schemas.microsoft.com/office/drawing/2014/main" id="{C095404F-8A96-20DD-1BF5-7094084195CF}"/>
              </a:ext>
            </a:extLst>
          </p:cNvPr>
          <p:cNvGraphicFramePr>
            <a:graphicFrameLocks noGrp="1"/>
          </p:cNvGraphicFramePr>
          <p:nvPr>
            <p:extLst>
              <p:ext uri="{D42A27DB-BD31-4B8C-83A1-F6EECF244321}">
                <p14:modId xmlns:p14="http://schemas.microsoft.com/office/powerpoint/2010/main" val="2476805699"/>
              </p:ext>
            </p:extLst>
          </p:nvPr>
        </p:nvGraphicFramePr>
        <p:xfrm>
          <a:off x="6521900" y="5688863"/>
          <a:ext cx="4876800" cy="1001789"/>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160183839"/>
                    </a:ext>
                  </a:extLst>
                </a:gridCol>
                <a:gridCol w="1625600">
                  <a:extLst>
                    <a:ext uri="{9D8B030D-6E8A-4147-A177-3AD203B41FA5}">
                      <a16:colId xmlns:a16="http://schemas.microsoft.com/office/drawing/2014/main" val="2221066974"/>
                    </a:ext>
                  </a:extLst>
                </a:gridCol>
                <a:gridCol w="1625600">
                  <a:extLst>
                    <a:ext uri="{9D8B030D-6E8A-4147-A177-3AD203B41FA5}">
                      <a16:colId xmlns:a16="http://schemas.microsoft.com/office/drawing/2014/main" val="567746635"/>
                    </a:ext>
                  </a:extLst>
                </a:gridCol>
              </a:tblGrid>
              <a:tr h="1001789">
                <a:tc>
                  <a:txBody>
                    <a:bodyPr/>
                    <a:lstStyle/>
                    <a:p>
                      <a:pPr algn="ctr"/>
                      <a:r>
                        <a:rPr kumimoji="1" lang="en-US" altLang="ja-JP" sz="3200" b="0" dirty="0" smtClean="0">
                          <a:solidFill>
                            <a:schemeClr val="tx1"/>
                          </a:solidFill>
                          <a:latin typeface="Tahoma" panose="020B0604030504040204" pitchFamily="34" charset="0"/>
                          <a:cs typeface="Tahoma" panose="020B0604030504040204" pitchFamily="34" charset="0"/>
                        </a:rPr>
                        <a:t>3.2</a:t>
                      </a:r>
                      <a:endParaRPr kumimoji="1" lang="ja-JP" altLang="en-US" sz="3200" b="0" dirty="0">
                        <a:solidFill>
                          <a:schemeClr val="tx1"/>
                        </a:solidFill>
                        <a:latin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3200" b="0" dirty="0" smtClean="0">
                          <a:solidFill>
                            <a:schemeClr val="tx1"/>
                          </a:solidFill>
                          <a:latin typeface="Tahoma" panose="020B0604030504040204" pitchFamily="34" charset="0"/>
                          <a:cs typeface="Tahoma" panose="020B0604030504040204" pitchFamily="34" charset="0"/>
                        </a:rPr>
                        <a:t>3.1</a:t>
                      </a:r>
                      <a:endParaRPr kumimoji="1" lang="ja-JP" altLang="en-US" sz="3200" b="0" dirty="0">
                        <a:solidFill>
                          <a:schemeClr val="tx1"/>
                        </a:solidFill>
                        <a:latin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3200" b="0" dirty="0" smtClean="0">
                          <a:solidFill>
                            <a:schemeClr val="tx1"/>
                          </a:solidFill>
                          <a:latin typeface="Tahoma" panose="020B0604030504040204" pitchFamily="34" charset="0"/>
                          <a:cs typeface="Tahoma" panose="020B0604030504040204" pitchFamily="34" charset="0"/>
                        </a:rPr>
                        <a:t>3.3</a:t>
                      </a:r>
                      <a:endParaRPr kumimoji="1" lang="ja-JP" altLang="en-US" sz="3200" b="0" dirty="0">
                        <a:solidFill>
                          <a:schemeClr val="tx1"/>
                        </a:solidFill>
                        <a:latin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1215186"/>
                  </a:ext>
                </a:extLst>
              </a:tr>
            </a:tbl>
          </a:graphicData>
        </a:graphic>
      </p:graphicFrame>
      <p:sp>
        <p:nvSpPr>
          <p:cNvPr id="17" name="テキスト ボックス 16">
            <a:extLst>
              <a:ext uri="{FF2B5EF4-FFF2-40B4-BE49-F238E27FC236}">
                <a16:creationId xmlns:a16="http://schemas.microsoft.com/office/drawing/2014/main" id="{FF7EC5E7-D75E-C15D-FEBB-FBE5C22988D0}"/>
              </a:ext>
            </a:extLst>
          </p:cNvPr>
          <p:cNvSpPr txBox="1"/>
          <p:nvPr/>
        </p:nvSpPr>
        <p:spPr>
          <a:xfrm>
            <a:off x="11398700" y="5897369"/>
            <a:ext cx="880534" cy="584775"/>
          </a:xfrm>
          <a:prstGeom prst="rect">
            <a:avLst/>
          </a:prstGeom>
          <a:noFill/>
        </p:spPr>
        <p:txBody>
          <a:bodyPr wrap="square" rtlCol="0">
            <a:spAutoFit/>
          </a:bodyPr>
          <a:lstStyle/>
          <a:p>
            <a:r>
              <a:rPr kumimoji="1" lang="en-US" altLang="ja-JP" sz="3200" dirty="0" smtClean="0">
                <a:latin typeface="Tahoma" panose="020B0604030504040204" pitchFamily="34" charset="0"/>
                <a:cs typeface="Tahoma" panose="020B0604030504040204" pitchFamily="34" charset="0"/>
              </a:rPr>
              <a:t>3.2</a:t>
            </a:r>
            <a:endParaRPr kumimoji="1" lang="ja-JP" altLang="en-US" sz="3200" dirty="0">
              <a:latin typeface="Tahoma" panose="020B0604030504040204" pitchFamily="34" charset="0"/>
              <a:cs typeface="Tahoma" panose="020B0604030504040204" pitchFamily="34" charset="0"/>
            </a:endParaRPr>
          </a:p>
        </p:txBody>
      </p:sp>
      <p:sp>
        <p:nvSpPr>
          <p:cNvPr id="18" name="コンテンツ プレースホルダー 2">
            <a:extLst>
              <a:ext uri="{FF2B5EF4-FFF2-40B4-BE49-F238E27FC236}">
                <a16:creationId xmlns:a16="http://schemas.microsoft.com/office/drawing/2014/main" id="{BEC0DCEC-7BEB-2E1D-01DD-B58FD2369B07}"/>
              </a:ext>
            </a:extLst>
          </p:cNvPr>
          <p:cNvSpPr txBox="1">
            <a:spLocks/>
          </p:cNvSpPr>
          <p:nvPr/>
        </p:nvSpPr>
        <p:spPr>
          <a:xfrm>
            <a:off x="662966" y="3145445"/>
            <a:ext cx="5737320" cy="125451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smtClean="0"/>
              <a:t>例：８以上の数値が入るとアラート</a:t>
            </a:r>
            <a:r>
              <a:rPr lang="en-US" altLang="ja-JP" sz="2800" dirty="0" smtClean="0"/>
              <a:t/>
            </a:r>
            <a:br>
              <a:rPr lang="en-US" altLang="ja-JP" sz="2800" dirty="0" smtClean="0"/>
            </a:br>
            <a:r>
              <a:rPr lang="ja-JP" altLang="en-US" sz="2800" dirty="0" smtClean="0"/>
              <a:t>しかしノイズで</a:t>
            </a:r>
            <a:r>
              <a:rPr lang="en-US" altLang="ja-JP" sz="2800" dirty="0" smtClean="0">
                <a:ea typeface="Tahoma" panose="020B0604030504040204" pitchFamily="34" charset="0"/>
              </a:rPr>
              <a:t>10</a:t>
            </a:r>
            <a:r>
              <a:rPr lang="ja-JP" altLang="en-US" sz="2800" dirty="0" smtClean="0"/>
              <a:t>が載ってしまった。</a:t>
            </a:r>
            <a:endParaRPr lang="ja-JP" altLang="en-US" sz="2800" dirty="0"/>
          </a:p>
        </p:txBody>
      </p:sp>
    </p:spTree>
    <p:extLst>
      <p:ext uri="{BB962C8B-B14F-4D97-AF65-F5344CB8AC3E}">
        <p14:creationId xmlns:p14="http://schemas.microsoft.com/office/powerpoint/2010/main" val="155869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5" grpId="0"/>
      <p:bldP spid="1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C0FB3C-CB66-53E7-E32A-ACD2BDC459FF}"/>
              </a:ext>
            </a:extLst>
          </p:cNvPr>
          <p:cNvSpPr>
            <a:spLocks noGrp="1"/>
          </p:cNvSpPr>
          <p:nvPr>
            <p:ph type="title"/>
          </p:nvPr>
        </p:nvSpPr>
        <p:spPr/>
        <p:txBody>
          <a:bodyPr/>
          <a:lstStyle/>
          <a:p>
            <a:r>
              <a:rPr kumimoji="1" lang="ja-JP" altLang="en-US" dirty="0"/>
              <a:t>移動平均の実装</a:t>
            </a:r>
          </a:p>
        </p:txBody>
      </p:sp>
      <p:pic>
        <p:nvPicPr>
          <p:cNvPr id="6" name="コンテンツ プレースホルダー 5">
            <a:extLst>
              <a:ext uri="{FF2B5EF4-FFF2-40B4-BE49-F238E27FC236}">
                <a16:creationId xmlns:a16="http://schemas.microsoft.com/office/drawing/2014/main" id="{9923D98F-DE68-316B-71E3-9D7338E45CA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689" t="34178" r="39912" b="50143"/>
          <a:stretch/>
        </p:blipFill>
        <p:spPr>
          <a:xfrm>
            <a:off x="634198" y="2254954"/>
            <a:ext cx="10923603" cy="2508956"/>
          </a:xfrm>
        </p:spPr>
      </p:pic>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103</a:t>
            </a:fld>
            <a:endParaRPr kumimoji="1" lang="ja-JP" altLang="en-US"/>
          </a:p>
        </p:txBody>
      </p:sp>
    </p:spTree>
    <p:extLst>
      <p:ext uri="{BB962C8B-B14F-4D97-AF65-F5344CB8AC3E}">
        <p14:creationId xmlns:p14="http://schemas.microsoft.com/office/powerpoint/2010/main" val="287222588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2B3805-6ECA-E169-FF4E-0B20EC21A523}"/>
              </a:ext>
            </a:extLst>
          </p:cNvPr>
          <p:cNvSpPr>
            <a:spLocks noGrp="1"/>
          </p:cNvSpPr>
          <p:nvPr>
            <p:ph type="title"/>
          </p:nvPr>
        </p:nvSpPr>
        <p:spPr/>
        <p:txBody>
          <a:bodyPr/>
          <a:lstStyle/>
          <a:p>
            <a:r>
              <a:rPr lang="ja-JP" altLang="en-US" dirty="0"/>
              <a:t>配列の作成</a:t>
            </a:r>
            <a:endParaRPr kumimoji="1" lang="ja-JP" altLang="en-US" dirty="0"/>
          </a:p>
        </p:txBody>
      </p:sp>
      <p:pic>
        <p:nvPicPr>
          <p:cNvPr id="6" name="図 5">
            <a:extLst>
              <a:ext uri="{FF2B5EF4-FFF2-40B4-BE49-F238E27FC236}">
                <a16:creationId xmlns:a16="http://schemas.microsoft.com/office/drawing/2014/main" id="{20DC3256-E1D8-B656-723F-A64360F7A872}"/>
              </a:ext>
            </a:extLst>
          </p:cNvPr>
          <p:cNvPicPr>
            <a:picLocks noChangeAspect="1"/>
          </p:cNvPicPr>
          <p:nvPr/>
        </p:nvPicPr>
        <p:blipFill rotWithShape="1">
          <a:blip r:embed="rId2">
            <a:extLst>
              <a:ext uri="{28A0092B-C50C-407E-A947-70E740481C1C}">
                <a14:useLocalDpi xmlns:a14="http://schemas.microsoft.com/office/drawing/2010/main" val="0"/>
              </a:ext>
            </a:extLst>
          </a:blip>
          <a:srcRect l="49353" t="17119" r="16635" b="42881"/>
          <a:stretch/>
        </p:blipFill>
        <p:spPr>
          <a:xfrm>
            <a:off x="1834856" y="874914"/>
            <a:ext cx="8830013" cy="5830686"/>
          </a:xfrm>
          <a:prstGeom prst="rect">
            <a:avLst/>
          </a:prstGeom>
        </p:spPr>
      </p:pic>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104</a:t>
            </a:fld>
            <a:endParaRPr kumimoji="1" lang="ja-JP" altLang="en-US"/>
          </a:p>
        </p:txBody>
      </p:sp>
    </p:spTree>
    <p:extLst>
      <p:ext uri="{BB962C8B-B14F-4D97-AF65-F5344CB8AC3E}">
        <p14:creationId xmlns:p14="http://schemas.microsoft.com/office/powerpoint/2010/main" val="14024659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AEC586-234E-5570-877F-A60B62B9C2E7}"/>
              </a:ext>
            </a:extLst>
          </p:cNvPr>
          <p:cNvSpPr>
            <a:spLocks noGrp="1"/>
          </p:cNvSpPr>
          <p:nvPr>
            <p:ph type="title"/>
          </p:nvPr>
        </p:nvSpPr>
        <p:spPr/>
        <p:txBody>
          <a:bodyPr/>
          <a:lstStyle/>
          <a:p>
            <a:r>
              <a:rPr lang="ja-JP" altLang="en-US" dirty="0"/>
              <a:t>平均値の取得</a:t>
            </a:r>
            <a:endParaRPr kumimoji="1" lang="ja-JP" altLang="en-US" dirty="0"/>
          </a:p>
        </p:txBody>
      </p:sp>
      <p:pic>
        <p:nvPicPr>
          <p:cNvPr id="6" name="図 5">
            <a:extLst>
              <a:ext uri="{FF2B5EF4-FFF2-40B4-BE49-F238E27FC236}">
                <a16:creationId xmlns:a16="http://schemas.microsoft.com/office/drawing/2014/main" id="{643424FA-5215-F3D0-2E85-AB97A1D482D2}"/>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16626" r="16759" b="44691"/>
          <a:stretch/>
        </p:blipFill>
        <p:spPr>
          <a:xfrm>
            <a:off x="1840672" y="948266"/>
            <a:ext cx="8510655" cy="5571042"/>
          </a:xfrm>
          <a:prstGeom prst="rect">
            <a:avLst/>
          </a:prstGeom>
        </p:spPr>
      </p:pic>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105</a:t>
            </a:fld>
            <a:endParaRPr kumimoji="1" lang="ja-JP" altLang="en-US"/>
          </a:p>
        </p:txBody>
      </p:sp>
    </p:spTree>
    <p:extLst>
      <p:ext uri="{BB962C8B-B14F-4D97-AF65-F5344CB8AC3E}">
        <p14:creationId xmlns:p14="http://schemas.microsoft.com/office/powerpoint/2010/main" val="40267443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F86243-9600-EFBD-624D-D25C88DC0EA8}"/>
              </a:ext>
            </a:extLst>
          </p:cNvPr>
          <p:cNvSpPr>
            <a:spLocks noGrp="1"/>
          </p:cNvSpPr>
          <p:nvPr>
            <p:ph type="title"/>
          </p:nvPr>
        </p:nvSpPr>
        <p:spPr/>
        <p:txBody>
          <a:bodyPr>
            <a:normAutofit/>
          </a:bodyPr>
          <a:lstStyle/>
          <a:p>
            <a:r>
              <a:rPr lang="ja-JP" altLang="en-US" sz="6000" cap="none" dirty="0"/>
              <a:t>クラウドや他端末との通信</a:t>
            </a:r>
            <a:endParaRPr kumimoji="1" lang="ja-JP" altLang="en-US" sz="6000" cap="none" dirty="0"/>
          </a:p>
        </p:txBody>
      </p:sp>
      <p:sp>
        <p:nvSpPr>
          <p:cNvPr id="3" name="テキスト プレースホルダー 2">
            <a:extLst>
              <a:ext uri="{FF2B5EF4-FFF2-40B4-BE49-F238E27FC236}">
                <a16:creationId xmlns:a16="http://schemas.microsoft.com/office/drawing/2014/main" id="{24507823-03BE-8938-668E-7F7A8F40EF3F}"/>
              </a:ext>
            </a:extLst>
          </p:cNvPr>
          <p:cNvSpPr>
            <a:spLocks noGrp="1"/>
          </p:cNvSpPr>
          <p:nvPr>
            <p:ph type="body" idx="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106</a:t>
            </a:fld>
            <a:endParaRPr kumimoji="1" lang="ja-JP" altLang="en-US" dirty="0"/>
          </a:p>
        </p:txBody>
      </p:sp>
    </p:spTree>
    <p:extLst>
      <p:ext uri="{BB962C8B-B14F-4D97-AF65-F5344CB8AC3E}">
        <p14:creationId xmlns:p14="http://schemas.microsoft.com/office/powerpoint/2010/main" val="57835177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9EB211-AB49-400A-9015-93381F0F4D71}"/>
              </a:ext>
            </a:extLst>
          </p:cNvPr>
          <p:cNvSpPr>
            <a:spLocks noGrp="1"/>
          </p:cNvSpPr>
          <p:nvPr>
            <p:ph type="title"/>
          </p:nvPr>
        </p:nvSpPr>
        <p:spPr/>
        <p:txBody>
          <a:bodyPr/>
          <a:lstStyle/>
          <a:p>
            <a:r>
              <a:rPr kumimoji="1" lang="ja-JP" altLang="en-US" dirty="0"/>
              <a:t>クラウドコンピューティングとは</a:t>
            </a:r>
          </a:p>
        </p:txBody>
      </p:sp>
      <p:sp>
        <p:nvSpPr>
          <p:cNvPr id="3" name="コンテンツ プレースホルダー 2">
            <a:extLst>
              <a:ext uri="{FF2B5EF4-FFF2-40B4-BE49-F238E27FC236}">
                <a16:creationId xmlns:a16="http://schemas.microsoft.com/office/drawing/2014/main" id="{71D33109-26FD-4D89-B491-0759A5861FF6}"/>
              </a:ext>
            </a:extLst>
          </p:cNvPr>
          <p:cNvSpPr>
            <a:spLocks noGrp="1"/>
          </p:cNvSpPr>
          <p:nvPr>
            <p:ph idx="1"/>
          </p:nvPr>
        </p:nvSpPr>
        <p:spPr>
          <a:xfrm>
            <a:off x="403292" y="1472120"/>
            <a:ext cx="11385415" cy="1990522"/>
          </a:xfrm>
        </p:spPr>
        <p:txBody>
          <a:bodyPr/>
          <a:lstStyle/>
          <a:p>
            <a:pPr marL="0" indent="0">
              <a:buNone/>
            </a:pPr>
            <a:r>
              <a:rPr lang="ja-JP" altLang="en-US" dirty="0"/>
              <a:t>コンピュータの機能や処理能力、ソフトウェア、</a:t>
            </a:r>
            <a:r>
              <a:rPr lang="en-US" altLang="ja-JP" dirty="0"/>
              <a:t/>
            </a:r>
            <a:br>
              <a:rPr lang="en-US" altLang="ja-JP" dirty="0"/>
            </a:br>
            <a:r>
              <a:rPr lang="ja-JP" altLang="en-US" dirty="0"/>
              <a:t>データなどをインターネットなどの通信ネットワークを通じて</a:t>
            </a:r>
            <a:r>
              <a:rPr lang="en-US" altLang="ja-JP" dirty="0"/>
              <a:t/>
            </a:r>
            <a:br>
              <a:rPr lang="en-US" altLang="ja-JP" dirty="0"/>
            </a:br>
            <a:r>
              <a:rPr lang="ja-JP" altLang="en-US" dirty="0"/>
              <a:t>サービスとして呼び出して遠隔から利用すること。</a:t>
            </a:r>
            <a:endParaRPr kumimoji="1" lang="ja-JP" altLang="en-US" dirty="0"/>
          </a:p>
        </p:txBody>
      </p:sp>
      <p:sp>
        <p:nvSpPr>
          <p:cNvPr id="4" name="スライド番号プレースホルダー 3">
            <a:extLst>
              <a:ext uri="{FF2B5EF4-FFF2-40B4-BE49-F238E27FC236}">
                <a16:creationId xmlns:a16="http://schemas.microsoft.com/office/drawing/2014/main" id="{FEF67CE0-0147-4A63-A7BC-831E82237713}"/>
              </a:ext>
            </a:extLst>
          </p:cNvPr>
          <p:cNvSpPr>
            <a:spLocks noGrp="1"/>
          </p:cNvSpPr>
          <p:nvPr>
            <p:ph type="sldNum" sz="quarter" idx="12"/>
          </p:nvPr>
        </p:nvSpPr>
        <p:spPr>
          <a:xfrm>
            <a:off x="10820400" y="-1"/>
            <a:ext cx="1371600" cy="874915"/>
          </a:xfrm>
        </p:spPr>
        <p:txBody>
          <a:bodyPr/>
          <a:lstStyle/>
          <a:p>
            <a:fld id="{5A94AD81-C81A-455B-A87B-15031EE15849}" type="slidenum">
              <a:rPr kumimoji="1" lang="ja-JP" altLang="en-US" smtClean="0"/>
              <a:t>107</a:t>
            </a:fld>
            <a:endParaRPr kumimoji="1" lang="ja-JP" altLang="en-US" dirty="0"/>
          </a:p>
        </p:txBody>
      </p:sp>
      <p:sp>
        <p:nvSpPr>
          <p:cNvPr id="5" name="正方形/長方形 4">
            <a:extLst>
              <a:ext uri="{FF2B5EF4-FFF2-40B4-BE49-F238E27FC236}">
                <a16:creationId xmlns:a16="http://schemas.microsoft.com/office/drawing/2014/main" id="{A8C22666-0241-474B-8D89-FDC4927672F5}"/>
              </a:ext>
            </a:extLst>
          </p:cNvPr>
          <p:cNvSpPr/>
          <p:nvPr/>
        </p:nvSpPr>
        <p:spPr>
          <a:xfrm>
            <a:off x="9614781" y="3201032"/>
            <a:ext cx="2411238" cy="523220"/>
          </a:xfrm>
          <a:prstGeom prst="rect">
            <a:avLst/>
          </a:prstGeom>
        </p:spPr>
        <p:txBody>
          <a:bodyPr wrap="none">
            <a:spAutoFit/>
          </a:bodyPr>
          <a:lstStyle/>
          <a:p>
            <a:r>
              <a:rPr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a:t>
            </a:r>
            <a:r>
              <a:rPr lang="en-US" altLang="ja-JP" sz="2800" dirty="0">
                <a:latin typeface="Tahoma" panose="020B0604030504040204" pitchFamily="34" charset="0"/>
                <a:ea typeface="UD デジタル 教科書体 NK-R" panose="02020400000000000000" pitchFamily="18" charset="-128"/>
                <a:cs typeface="Tahoma" panose="020B0604030504040204" pitchFamily="34" charset="0"/>
              </a:rPr>
              <a:t>IT</a:t>
            </a:r>
            <a:r>
              <a:rPr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用語辞典）</a:t>
            </a:r>
          </a:p>
        </p:txBody>
      </p:sp>
    </p:spTree>
    <p:extLst>
      <p:ext uri="{BB962C8B-B14F-4D97-AF65-F5344CB8AC3E}">
        <p14:creationId xmlns:p14="http://schemas.microsoft.com/office/powerpoint/2010/main" val="211116432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クラウドコンピューティングの分類</a:t>
            </a:r>
            <a:endParaRPr kumimoji="1" lang="ja-JP" altLang="en-US" dirty="0"/>
          </a:p>
        </p:txBody>
      </p:sp>
      <p:sp>
        <p:nvSpPr>
          <p:cNvPr id="3" name="コンテンツ プレースホルダー 2"/>
          <p:cNvSpPr>
            <a:spLocks noGrp="1"/>
          </p:cNvSpPr>
          <p:nvPr>
            <p:ph idx="1"/>
          </p:nvPr>
        </p:nvSpPr>
        <p:spPr>
          <a:xfrm>
            <a:off x="523702" y="1200151"/>
            <a:ext cx="11332324" cy="4679442"/>
          </a:xfrm>
        </p:spPr>
        <p:txBody>
          <a:bodyPr>
            <a:normAutofit/>
          </a:bodyPr>
          <a:lstStyle/>
          <a:p>
            <a:pPr marL="0" indent="0">
              <a:buNone/>
            </a:pPr>
            <a:r>
              <a:rPr lang="ja-JP" altLang="en-US" dirty="0" smtClean="0"/>
              <a:t>クラウドコンピューティングは</a:t>
            </a:r>
            <a:r>
              <a:rPr lang="ja-JP" altLang="en-US" dirty="0" smtClean="0">
                <a:solidFill>
                  <a:srgbClr val="FF0000"/>
                </a:solidFill>
              </a:rPr>
              <a:t>提供されるサービスの範囲</a:t>
            </a:r>
            <a:r>
              <a:rPr lang="ja-JP" altLang="en-US" dirty="0" smtClean="0"/>
              <a:t>に</a:t>
            </a:r>
            <a:r>
              <a:rPr lang="en-US" altLang="ja-JP" dirty="0" smtClean="0"/>
              <a:t/>
            </a:r>
            <a:br>
              <a:rPr lang="en-US" altLang="ja-JP" dirty="0" smtClean="0"/>
            </a:br>
            <a:r>
              <a:rPr lang="ja-JP" altLang="en-US" dirty="0" smtClean="0"/>
              <a:t>よって以下の</a:t>
            </a:r>
            <a:r>
              <a:rPr lang="en-US" altLang="ja-JP" dirty="0" smtClean="0"/>
              <a:t>3</a:t>
            </a:r>
            <a:r>
              <a:rPr lang="ja-JP" altLang="en-US" dirty="0" err="1" smtClean="0"/>
              <a:t>つに</a:t>
            </a:r>
            <a:r>
              <a:rPr lang="ja-JP" altLang="en-US" dirty="0" smtClean="0"/>
              <a:t>分類される</a:t>
            </a:r>
            <a:endParaRPr lang="en-US" altLang="ja-JP" dirty="0" smtClean="0"/>
          </a:p>
          <a:p>
            <a:pPr marL="0" indent="0">
              <a:buNone/>
            </a:pPr>
            <a:endParaRPr kumimoji="1" lang="en-US" altLang="ja-JP" dirty="0" smtClean="0">
              <a:solidFill>
                <a:srgbClr val="FF0000"/>
              </a:solidFill>
            </a:endParaRPr>
          </a:p>
          <a:p>
            <a:r>
              <a:rPr lang="en-US" altLang="ja-JP" dirty="0" smtClean="0"/>
              <a:t>IaaS </a:t>
            </a:r>
            <a:r>
              <a:rPr lang="en-US" altLang="ja-JP" dirty="0"/>
              <a:t>(</a:t>
            </a:r>
            <a:r>
              <a:rPr lang="ja-JP" altLang="en-US" dirty="0"/>
              <a:t>イァース</a:t>
            </a:r>
            <a:r>
              <a:rPr lang="en-US" altLang="ja-JP" dirty="0" smtClean="0"/>
              <a:t>)</a:t>
            </a:r>
            <a:endParaRPr lang="en-US" altLang="ja-JP" dirty="0"/>
          </a:p>
          <a:p>
            <a:r>
              <a:rPr kumimoji="1" lang="en-US" altLang="ja-JP" dirty="0" smtClean="0"/>
              <a:t>PaaS (</a:t>
            </a:r>
            <a:r>
              <a:rPr kumimoji="1" lang="ja-JP" altLang="en-US" dirty="0" smtClean="0"/>
              <a:t>パース</a:t>
            </a:r>
            <a:r>
              <a:rPr kumimoji="1" lang="en-US" altLang="ja-JP" dirty="0" smtClean="0"/>
              <a:t>)</a:t>
            </a:r>
          </a:p>
          <a:p>
            <a:r>
              <a:rPr lang="en-US" altLang="ja-JP" dirty="0"/>
              <a:t>SaaS (</a:t>
            </a:r>
            <a:r>
              <a:rPr lang="ja-JP" altLang="en-US" dirty="0"/>
              <a:t>サース</a:t>
            </a:r>
            <a:r>
              <a:rPr lang="en-US" altLang="ja-JP" dirty="0"/>
              <a:t>)</a:t>
            </a:r>
          </a:p>
          <a:p>
            <a:endParaRPr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108</a:t>
            </a:fld>
            <a:endParaRPr kumimoji="1" lang="ja-JP" altLang="en-US"/>
          </a:p>
        </p:txBody>
      </p:sp>
    </p:spTree>
    <p:extLst>
      <p:ext uri="{BB962C8B-B14F-4D97-AF65-F5344CB8AC3E}">
        <p14:creationId xmlns:p14="http://schemas.microsoft.com/office/powerpoint/2010/main" val="396315711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IaaS(</a:t>
            </a:r>
            <a:r>
              <a:rPr lang="en-US" altLang="ja-JP" dirty="0">
                <a:solidFill>
                  <a:srgbClr val="FF0000"/>
                </a:solidFill>
              </a:rPr>
              <a:t>I</a:t>
            </a:r>
            <a:r>
              <a:rPr lang="en-US" altLang="ja-JP" dirty="0"/>
              <a:t>nfrastructure </a:t>
            </a:r>
            <a:r>
              <a:rPr lang="en-US" altLang="ja-JP" dirty="0">
                <a:solidFill>
                  <a:srgbClr val="FF0000"/>
                </a:solidFill>
              </a:rPr>
              <a:t>a</a:t>
            </a:r>
            <a:r>
              <a:rPr lang="en-US" altLang="ja-JP" dirty="0"/>
              <a:t>s </a:t>
            </a:r>
            <a:r>
              <a:rPr lang="en-US" altLang="ja-JP" dirty="0">
                <a:solidFill>
                  <a:srgbClr val="FF0000"/>
                </a:solidFill>
              </a:rPr>
              <a:t>a</a:t>
            </a:r>
            <a:r>
              <a:rPr lang="en-US" altLang="ja-JP" dirty="0"/>
              <a:t> </a:t>
            </a:r>
            <a:r>
              <a:rPr lang="en-US" altLang="ja-JP" dirty="0" smtClean="0">
                <a:solidFill>
                  <a:srgbClr val="FF0000"/>
                </a:solidFill>
              </a:rPr>
              <a:t>S</a:t>
            </a:r>
            <a:r>
              <a:rPr lang="en-US" altLang="ja-JP" dirty="0" smtClean="0"/>
              <a:t>ervice)</a:t>
            </a:r>
            <a:endParaRPr kumimoji="1" lang="ja-JP" altLang="en-US" dirty="0"/>
          </a:p>
        </p:txBody>
      </p:sp>
      <p:sp>
        <p:nvSpPr>
          <p:cNvPr id="3" name="コンテンツ プレースホルダー 2"/>
          <p:cNvSpPr>
            <a:spLocks noGrp="1"/>
          </p:cNvSpPr>
          <p:nvPr>
            <p:ph idx="1"/>
          </p:nvPr>
        </p:nvSpPr>
        <p:spPr>
          <a:xfrm>
            <a:off x="1082423" y="1066801"/>
            <a:ext cx="10787844" cy="5791200"/>
          </a:xfrm>
        </p:spPr>
        <p:txBody>
          <a:bodyPr>
            <a:normAutofit/>
          </a:bodyPr>
          <a:lstStyle/>
          <a:p>
            <a:pPr marL="0" indent="0">
              <a:lnSpc>
                <a:spcPct val="90000"/>
              </a:lnSpc>
              <a:buNone/>
            </a:pPr>
            <a:r>
              <a:rPr lang="ja-JP" altLang="en-US" dirty="0" smtClean="0"/>
              <a:t>コンピュータシステムの構築に必要な</a:t>
            </a:r>
            <a:r>
              <a:rPr lang="ja-JP" altLang="en-US" dirty="0" smtClean="0">
                <a:solidFill>
                  <a:srgbClr val="FF0000"/>
                </a:solidFill>
              </a:rPr>
              <a:t>インフラ</a:t>
            </a:r>
            <a:endParaRPr lang="en-US" altLang="ja-JP" dirty="0" smtClean="0">
              <a:solidFill>
                <a:srgbClr val="FF0000"/>
              </a:solidFill>
            </a:endParaRPr>
          </a:p>
          <a:p>
            <a:pPr lvl="1">
              <a:lnSpc>
                <a:spcPct val="90000"/>
              </a:lnSpc>
            </a:pPr>
            <a:r>
              <a:rPr kumimoji="1" lang="ja-JP" altLang="en-US" dirty="0" smtClean="0"/>
              <a:t>サーバー</a:t>
            </a:r>
            <a:endParaRPr kumimoji="1" lang="en-US" altLang="ja-JP" dirty="0" smtClean="0"/>
          </a:p>
          <a:p>
            <a:pPr lvl="1">
              <a:lnSpc>
                <a:spcPct val="90000"/>
              </a:lnSpc>
            </a:pPr>
            <a:r>
              <a:rPr lang="ja-JP" altLang="en-US" dirty="0" smtClean="0"/>
              <a:t>ストレージ</a:t>
            </a:r>
            <a:endParaRPr lang="en-US" altLang="ja-JP" dirty="0" smtClean="0"/>
          </a:p>
          <a:p>
            <a:pPr lvl="1">
              <a:lnSpc>
                <a:spcPct val="90000"/>
              </a:lnSpc>
            </a:pPr>
            <a:r>
              <a:rPr kumimoji="1" lang="en-US" altLang="ja-JP" dirty="0" smtClean="0"/>
              <a:t>CPU</a:t>
            </a:r>
          </a:p>
          <a:p>
            <a:pPr lvl="1">
              <a:lnSpc>
                <a:spcPct val="90000"/>
              </a:lnSpc>
            </a:pPr>
            <a:r>
              <a:rPr lang="ja-JP" altLang="en-US" dirty="0" smtClean="0"/>
              <a:t>ネットワーク</a:t>
            </a:r>
            <a:endParaRPr lang="en-US" altLang="ja-JP" dirty="0" smtClean="0"/>
          </a:p>
          <a:p>
            <a:pPr lvl="1">
              <a:lnSpc>
                <a:spcPct val="90000"/>
              </a:lnSpc>
            </a:pPr>
            <a:r>
              <a:rPr kumimoji="1" lang="ja-JP" altLang="en-US" dirty="0" smtClean="0"/>
              <a:t>ファイアウォール</a:t>
            </a:r>
            <a:r>
              <a:rPr kumimoji="1" lang="en-US" altLang="ja-JP" dirty="0" smtClean="0"/>
              <a:t>…</a:t>
            </a:r>
            <a:r>
              <a:rPr kumimoji="1" lang="en-US" altLang="ja-JP" dirty="0" err="1" smtClean="0"/>
              <a:t>etc</a:t>
            </a:r>
            <a:endParaRPr kumimoji="1" lang="en-US" altLang="ja-JP" dirty="0" smtClean="0"/>
          </a:p>
          <a:p>
            <a:pPr marL="0" indent="0">
              <a:lnSpc>
                <a:spcPct val="90000"/>
              </a:lnSpc>
              <a:buNone/>
            </a:pPr>
            <a:endParaRPr lang="en-US" altLang="ja-JP" dirty="0" smtClean="0"/>
          </a:p>
          <a:p>
            <a:pPr marL="0" indent="0">
              <a:lnSpc>
                <a:spcPct val="90000"/>
              </a:lnSpc>
              <a:buNone/>
            </a:pPr>
            <a:r>
              <a:rPr lang="ja-JP" altLang="en-US" dirty="0" smtClean="0"/>
              <a:t>をネットワーク上で提供するサービス</a:t>
            </a:r>
            <a:endParaRPr lang="en-US" altLang="ja-JP" dirty="0" smtClean="0"/>
          </a:p>
          <a:p>
            <a:pPr marL="0" indent="0">
              <a:lnSpc>
                <a:spcPct val="80000"/>
              </a:lnSpc>
              <a:buNone/>
            </a:pPr>
            <a:endParaRPr lang="en-US" altLang="ja-JP" dirty="0" smtClean="0"/>
          </a:p>
          <a:p>
            <a:pPr marL="0" indent="0">
              <a:lnSpc>
                <a:spcPct val="80000"/>
              </a:lnSpc>
              <a:buNone/>
            </a:pPr>
            <a:r>
              <a:rPr lang="ja-JP" altLang="en-US" dirty="0" smtClean="0">
                <a:solidFill>
                  <a:srgbClr val="FF0000"/>
                </a:solidFill>
              </a:rPr>
              <a:t>カスタマイズ性は高いが専門知識が必要</a:t>
            </a:r>
            <a:r>
              <a:rPr lang="ja-JP" altLang="en-US" dirty="0" smtClean="0"/>
              <a:t>になる</a:t>
            </a:r>
            <a:endParaRPr lang="en-US" altLang="ja-JP" dirty="0" smtClean="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109</a:t>
            </a:fld>
            <a:endParaRPr kumimoji="1" lang="ja-JP" altLang="en-US"/>
          </a:p>
        </p:txBody>
      </p:sp>
    </p:spTree>
    <p:extLst>
      <p:ext uri="{BB962C8B-B14F-4D97-AF65-F5344CB8AC3E}">
        <p14:creationId xmlns:p14="http://schemas.microsoft.com/office/powerpoint/2010/main" val="4698863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8E71C-0E2B-5A92-026B-A617A767B682}"/>
              </a:ext>
            </a:extLst>
          </p:cNvPr>
          <p:cNvSpPr>
            <a:spLocks noGrp="1"/>
          </p:cNvSpPr>
          <p:nvPr>
            <p:ph type="title"/>
          </p:nvPr>
        </p:nvSpPr>
        <p:spPr/>
        <p:txBody>
          <a:bodyPr/>
          <a:lstStyle/>
          <a:p>
            <a:r>
              <a:rPr lang="ja-JP" altLang="en-US" dirty="0"/>
              <a:t>実習機器</a:t>
            </a:r>
            <a:endParaRPr kumimoji="1" lang="ja-JP" altLang="en-US" dirty="0"/>
          </a:p>
        </p:txBody>
      </p:sp>
      <p:sp>
        <p:nvSpPr>
          <p:cNvPr id="3" name="テキスト プレースホルダー 2">
            <a:extLst>
              <a:ext uri="{FF2B5EF4-FFF2-40B4-BE49-F238E27FC236}">
                <a16:creationId xmlns:a16="http://schemas.microsoft.com/office/drawing/2014/main" id="{FCF60A5F-72D8-5564-DE3C-7CAFE8D977A5}"/>
              </a:ext>
            </a:extLst>
          </p:cNvPr>
          <p:cNvSpPr>
            <a:spLocks noGrp="1"/>
          </p:cNvSpPr>
          <p:nvPr>
            <p:ph type="body" idx="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11</a:t>
            </a:fld>
            <a:endParaRPr kumimoji="1" lang="ja-JP" altLang="en-US" dirty="0"/>
          </a:p>
        </p:txBody>
      </p:sp>
    </p:spTree>
    <p:extLst>
      <p:ext uri="{BB962C8B-B14F-4D97-AF65-F5344CB8AC3E}">
        <p14:creationId xmlns:p14="http://schemas.microsoft.com/office/powerpoint/2010/main" val="105296510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PaaS(</a:t>
            </a:r>
            <a:r>
              <a:rPr lang="en-US" altLang="ja-JP" dirty="0">
                <a:solidFill>
                  <a:srgbClr val="FF0000"/>
                </a:solidFill>
              </a:rPr>
              <a:t>P</a:t>
            </a:r>
            <a:r>
              <a:rPr lang="en-US" altLang="ja-JP" dirty="0"/>
              <a:t>latform </a:t>
            </a:r>
            <a:r>
              <a:rPr lang="en-US" altLang="ja-JP" dirty="0">
                <a:solidFill>
                  <a:srgbClr val="FF0000"/>
                </a:solidFill>
              </a:rPr>
              <a:t>a</a:t>
            </a:r>
            <a:r>
              <a:rPr lang="en-US" altLang="ja-JP" dirty="0"/>
              <a:t>s </a:t>
            </a:r>
            <a:r>
              <a:rPr lang="en-US" altLang="ja-JP" dirty="0">
                <a:solidFill>
                  <a:srgbClr val="FF0000"/>
                </a:solidFill>
              </a:rPr>
              <a:t>a</a:t>
            </a:r>
            <a:r>
              <a:rPr lang="en-US" altLang="ja-JP" dirty="0"/>
              <a:t> </a:t>
            </a:r>
            <a:r>
              <a:rPr lang="en-US" altLang="ja-JP" dirty="0" smtClean="0">
                <a:solidFill>
                  <a:srgbClr val="FF0000"/>
                </a:solidFill>
              </a:rPr>
              <a:t>S</a:t>
            </a:r>
            <a:r>
              <a:rPr lang="en-US" altLang="ja-JP" dirty="0" smtClean="0"/>
              <a:t>ervice)</a:t>
            </a:r>
            <a:endParaRPr kumimoji="1" lang="ja-JP" altLang="en-US" dirty="0"/>
          </a:p>
        </p:txBody>
      </p:sp>
      <p:sp>
        <p:nvSpPr>
          <p:cNvPr id="3" name="コンテンツ プレースホルダー 2"/>
          <p:cNvSpPr>
            <a:spLocks noGrp="1"/>
          </p:cNvSpPr>
          <p:nvPr>
            <p:ph idx="1"/>
          </p:nvPr>
        </p:nvSpPr>
        <p:spPr>
          <a:xfrm>
            <a:off x="1251678" y="1038386"/>
            <a:ext cx="10178322" cy="5819614"/>
          </a:xfrm>
        </p:spPr>
        <p:txBody>
          <a:bodyPr/>
          <a:lstStyle/>
          <a:p>
            <a:pPr marL="0" indent="0">
              <a:buNone/>
            </a:pPr>
            <a:r>
              <a:rPr lang="ja-JP" altLang="en-US" dirty="0"/>
              <a:t>アプリケーション</a:t>
            </a:r>
            <a:r>
              <a:rPr lang="ja-JP" altLang="en-US" dirty="0" smtClean="0"/>
              <a:t>を開発するための</a:t>
            </a:r>
            <a:r>
              <a:rPr lang="ja-JP" altLang="en-US" dirty="0" smtClean="0">
                <a:solidFill>
                  <a:srgbClr val="FF0000"/>
                </a:solidFill>
              </a:rPr>
              <a:t>プラットフォーム</a:t>
            </a:r>
            <a:endParaRPr lang="en-US" altLang="ja-JP" dirty="0">
              <a:solidFill>
                <a:srgbClr val="FF0000"/>
              </a:solidFill>
            </a:endParaRPr>
          </a:p>
          <a:p>
            <a:pPr lvl="1"/>
            <a:r>
              <a:rPr lang="ja-JP" altLang="en-US" dirty="0"/>
              <a:t>開発</a:t>
            </a:r>
            <a:r>
              <a:rPr lang="ja-JP" altLang="en-US" dirty="0" smtClean="0"/>
              <a:t>環境</a:t>
            </a:r>
            <a:endParaRPr lang="en-US" altLang="ja-JP" dirty="0" smtClean="0"/>
          </a:p>
          <a:p>
            <a:pPr lvl="1"/>
            <a:r>
              <a:rPr lang="ja-JP" altLang="en-US" dirty="0" smtClean="0"/>
              <a:t>データベース</a:t>
            </a:r>
            <a:endParaRPr lang="en-US" altLang="ja-JP" dirty="0" smtClean="0"/>
          </a:p>
          <a:p>
            <a:pPr lvl="1"/>
            <a:r>
              <a:rPr lang="ja-JP" altLang="en-US" dirty="0" smtClean="0"/>
              <a:t>ライブラリ</a:t>
            </a:r>
            <a:endParaRPr lang="en-US" altLang="ja-JP" dirty="0" smtClean="0"/>
          </a:p>
          <a:p>
            <a:pPr lvl="1"/>
            <a:r>
              <a:rPr lang="ja-JP" altLang="en-US" dirty="0"/>
              <a:t>実行</a:t>
            </a:r>
            <a:r>
              <a:rPr lang="ja-JP" altLang="en-US" dirty="0" smtClean="0"/>
              <a:t>環境</a:t>
            </a:r>
            <a:r>
              <a:rPr lang="en-US" altLang="ja-JP" dirty="0" smtClean="0"/>
              <a:t>…</a:t>
            </a:r>
            <a:r>
              <a:rPr lang="en-US" altLang="ja-JP" dirty="0" err="1" smtClean="0"/>
              <a:t>etc</a:t>
            </a:r>
            <a:endParaRPr lang="en-US" altLang="ja-JP" dirty="0"/>
          </a:p>
          <a:p>
            <a:pPr marL="0" indent="0">
              <a:buNone/>
            </a:pPr>
            <a:r>
              <a:rPr lang="ja-JP" altLang="en-US" dirty="0" smtClean="0"/>
              <a:t>をネットワーク上で提供するサービス。</a:t>
            </a:r>
            <a:endParaRPr lang="en-US" altLang="ja-JP" dirty="0" smtClean="0"/>
          </a:p>
          <a:p>
            <a:pPr marL="0" indent="0">
              <a:buNone/>
            </a:pPr>
            <a:r>
              <a:rPr lang="ja-JP" altLang="en-US" dirty="0"/>
              <a:t>開発環境</a:t>
            </a:r>
            <a:r>
              <a:rPr lang="ja-JP" altLang="en-US" dirty="0" smtClean="0"/>
              <a:t>の管理コストを低減できるため、</a:t>
            </a:r>
            <a:r>
              <a:rPr lang="en-US" altLang="ja-JP" dirty="0" smtClean="0"/>
              <a:t/>
            </a:r>
            <a:br>
              <a:rPr lang="en-US" altLang="ja-JP" dirty="0" smtClean="0"/>
            </a:br>
            <a:r>
              <a:rPr lang="ja-JP" altLang="en-US" dirty="0" smtClean="0"/>
              <a:t>アプリ開発に集中できる</a:t>
            </a:r>
            <a:endParaRPr lang="en-US" altLang="ja-JP" dirty="0" smtClean="0"/>
          </a:p>
          <a:p>
            <a:pPr marL="0" indent="0">
              <a:buNone/>
            </a:pPr>
            <a:endParaRPr lang="en-US" altLang="ja-JP" dirty="0" smtClean="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110</a:t>
            </a:fld>
            <a:endParaRPr kumimoji="1" lang="ja-JP" altLang="en-US"/>
          </a:p>
        </p:txBody>
      </p:sp>
    </p:spTree>
    <p:extLst>
      <p:ext uri="{BB962C8B-B14F-4D97-AF65-F5344CB8AC3E}">
        <p14:creationId xmlns:p14="http://schemas.microsoft.com/office/powerpoint/2010/main" val="161125108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SaaS(</a:t>
            </a:r>
            <a:r>
              <a:rPr lang="en-US" altLang="ja-JP" dirty="0">
                <a:solidFill>
                  <a:srgbClr val="FF0000"/>
                </a:solidFill>
              </a:rPr>
              <a:t>S</a:t>
            </a:r>
            <a:r>
              <a:rPr lang="en-US" altLang="ja-JP" dirty="0"/>
              <a:t>oftware </a:t>
            </a:r>
            <a:r>
              <a:rPr lang="en-US" altLang="ja-JP" dirty="0">
                <a:solidFill>
                  <a:srgbClr val="FF0000"/>
                </a:solidFill>
              </a:rPr>
              <a:t>a</a:t>
            </a:r>
            <a:r>
              <a:rPr lang="en-US" altLang="ja-JP" dirty="0"/>
              <a:t>s </a:t>
            </a:r>
            <a:r>
              <a:rPr lang="en-US" altLang="ja-JP" dirty="0">
                <a:solidFill>
                  <a:srgbClr val="FF0000"/>
                </a:solidFill>
              </a:rPr>
              <a:t>a</a:t>
            </a:r>
            <a:r>
              <a:rPr lang="en-US" altLang="ja-JP" dirty="0"/>
              <a:t> </a:t>
            </a:r>
            <a:r>
              <a:rPr lang="en-US" altLang="ja-JP" dirty="0" smtClean="0">
                <a:solidFill>
                  <a:srgbClr val="FF0000"/>
                </a:solidFill>
              </a:rPr>
              <a:t>S</a:t>
            </a:r>
            <a:r>
              <a:rPr lang="en-US" altLang="ja-JP" dirty="0" smtClean="0"/>
              <a:t>ervice)</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ja-JP" altLang="en-US" dirty="0" smtClean="0"/>
              <a:t>完成された</a:t>
            </a:r>
            <a:r>
              <a:rPr lang="ja-JP" altLang="en-US" dirty="0" smtClean="0">
                <a:solidFill>
                  <a:srgbClr val="FF0000"/>
                </a:solidFill>
              </a:rPr>
              <a:t>アプリケーションやソフトウェア</a:t>
            </a:r>
            <a:endParaRPr lang="en-US" altLang="ja-JP" dirty="0" smtClean="0">
              <a:solidFill>
                <a:srgbClr val="FF0000"/>
              </a:solidFill>
            </a:endParaRPr>
          </a:p>
          <a:p>
            <a:pPr lvl="1"/>
            <a:r>
              <a:rPr lang="en-US" altLang="ja-JP" dirty="0" smtClean="0"/>
              <a:t>Gmail</a:t>
            </a:r>
          </a:p>
          <a:p>
            <a:pPr lvl="1"/>
            <a:r>
              <a:rPr lang="en-US" altLang="ja-JP" dirty="0" smtClean="0"/>
              <a:t>Microsoft Office365</a:t>
            </a:r>
          </a:p>
          <a:p>
            <a:pPr lvl="1"/>
            <a:r>
              <a:rPr lang="en-US" altLang="ja-JP" dirty="0" smtClean="0"/>
              <a:t>Slack…</a:t>
            </a:r>
            <a:r>
              <a:rPr lang="en-US" altLang="ja-JP" dirty="0" err="1" smtClean="0"/>
              <a:t>etc</a:t>
            </a:r>
            <a:endParaRPr lang="en-US" altLang="ja-JP" dirty="0" smtClean="0"/>
          </a:p>
          <a:p>
            <a:pPr marL="0" indent="0">
              <a:buNone/>
            </a:pPr>
            <a:r>
              <a:rPr lang="ja-JP" altLang="en-US" dirty="0" smtClean="0"/>
              <a:t>を</a:t>
            </a:r>
            <a:r>
              <a:rPr lang="ja-JP" altLang="en-US" dirty="0"/>
              <a:t>ネットワーク上で提供するサービス</a:t>
            </a:r>
            <a:r>
              <a:rPr lang="ja-JP" altLang="en-US" dirty="0" smtClean="0"/>
              <a:t>。</a:t>
            </a:r>
            <a:endParaRPr lang="en-US" altLang="ja-JP" dirty="0" smtClean="0"/>
          </a:p>
          <a:p>
            <a:pPr marL="0" indent="0">
              <a:buNone/>
            </a:pPr>
            <a:r>
              <a:rPr lang="ja-JP" altLang="en-US" dirty="0"/>
              <a:t>ユーザー</a:t>
            </a:r>
            <a:r>
              <a:rPr lang="ja-JP" altLang="en-US" dirty="0" smtClean="0"/>
              <a:t>は専門の知識がなくても</a:t>
            </a:r>
            <a:r>
              <a:rPr lang="en-US" altLang="ja-JP" dirty="0" smtClean="0"/>
              <a:t/>
            </a:r>
            <a:br>
              <a:rPr lang="en-US" altLang="ja-JP" dirty="0" smtClean="0"/>
            </a:br>
            <a:r>
              <a:rPr lang="ja-JP" altLang="en-US" dirty="0" smtClean="0"/>
              <a:t>サービスを利用できる。</a:t>
            </a:r>
            <a:endParaRPr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111</a:t>
            </a:fld>
            <a:endParaRPr kumimoji="1" lang="ja-JP" altLang="en-US"/>
          </a:p>
        </p:txBody>
      </p:sp>
    </p:spTree>
    <p:extLst>
      <p:ext uri="{BB962C8B-B14F-4D97-AF65-F5344CB8AC3E}">
        <p14:creationId xmlns:p14="http://schemas.microsoft.com/office/powerpoint/2010/main" val="165702741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IaaS/PaaS/SaaS</a:t>
            </a:r>
            <a:r>
              <a:rPr kumimoji="1" lang="ja-JP" altLang="en-US" dirty="0" smtClean="0"/>
              <a:t>のイメージ</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112</a:t>
            </a:fld>
            <a:endParaRPr kumimoji="1" lang="ja-JP" altLang="en-US"/>
          </a:p>
        </p:txBody>
      </p:sp>
      <p:sp>
        <p:nvSpPr>
          <p:cNvPr id="5" name="テキスト ボックス 4"/>
          <p:cNvSpPr txBox="1"/>
          <p:nvPr/>
        </p:nvSpPr>
        <p:spPr>
          <a:xfrm>
            <a:off x="1203682" y="3556852"/>
            <a:ext cx="1224366" cy="646331"/>
          </a:xfrm>
          <a:prstGeom prst="rect">
            <a:avLst/>
          </a:prstGeom>
          <a:noFill/>
        </p:spPr>
        <p:txBody>
          <a:bodyPr wrap="square" rtlCol="0">
            <a:spAutoFit/>
          </a:bodyPr>
          <a:lstStyle/>
          <a:p>
            <a:r>
              <a:rPr kumimoji="1" lang="en-US" altLang="ja-JP" sz="3600" dirty="0" smtClean="0">
                <a:latin typeface="Tahoma" panose="020B0604030504040204" pitchFamily="34" charset="0"/>
                <a:ea typeface="Tahoma" panose="020B0604030504040204" pitchFamily="34" charset="0"/>
                <a:cs typeface="Tahoma" panose="020B0604030504040204" pitchFamily="34" charset="0"/>
              </a:rPr>
              <a:t>IaaS</a:t>
            </a:r>
            <a:endParaRPr kumimoji="1"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6" name="テキスト ボックス 5"/>
          <p:cNvSpPr txBox="1"/>
          <p:nvPr/>
        </p:nvSpPr>
        <p:spPr>
          <a:xfrm>
            <a:off x="5383078" y="3556851"/>
            <a:ext cx="1224366" cy="646331"/>
          </a:xfrm>
          <a:prstGeom prst="rect">
            <a:avLst/>
          </a:prstGeom>
          <a:noFill/>
        </p:spPr>
        <p:txBody>
          <a:bodyPr wrap="square" rtlCol="0">
            <a:spAutoFit/>
          </a:bodyPr>
          <a:lstStyle/>
          <a:p>
            <a:r>
              <a:rPr kumimoji="1" lang="en-US" altLang="ja-JP" sz="3600" dirty="0" smtClean="0">
                <a:latin typeface="Tahoma" panose="020B0604030504040204" pitchFamily="34" charset="0"/>
                <a:ea typeface="Tahoma" panose="020B0604030504040204" pitchFamily="34" charset="0"/>
                <a:cs typeface="Tahoma" panose="020B0604030504040204" pitchFamily="34" charset="0"/>
              </a:rPr>
              <a:t>PaaS</a:t>
            </a:r>
            <a:endParaRPr kumimoji="1"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7" name="テキスト ボックス 6"/>
          <p:cNvSpPr txBox="1"/>
          <p:nvPr/>
        </p:nvSpPr>
        <p:spPr>
          <a:xfrm>
            <a:off x="9596034" y="3556850"/>
            <a:ext cx="1224366" cy="646331"/>
          </a:xfrm>
          <a:prstGeom prst="rect">
            <a:avLst/>
          </a:prstGeom>
          <a:noFill/>
        </p:spPr>
        <p:txBody>
          <a:bodyPr wrap="square" rtlCol="0">
            <a:spAutoFit/>
          </a:bodyPr>
          <a:lstStyle/>
          <a:p>
            <a:r>
              <a:rPr lang="en-US" altLang="ja-JP" sz="3600" dirty="0">
                <a:latin typeface="Tahoma" panose="020B0604030504040204" pitchFamily="34" charset="0"/>
                <a:ea typeface="Tahoma" panose="020B0604030504040204" pitchFamily="34" charset="0"/>
                <a:cs typeface="Tahoma" panose="020B0604030504040204" pitchFamily="34" charset="0"/>
              </a:rPr>
              <a:t>S</a:t>
            </a:r>
            <a:r>
              <a:rPr kumimoji="1" lang="en-US" altLang="ja-JP" sz="3600" dirty="0" smtClean="0">
                <a:latin typeface="Tahoma" panose="020B0604030504040204" pitchFamily="34" charset="0"/>
                <a:ea typeface="Tahoma" panose="020B0604030504040204" pitchFamily="34" charset="0"/>
                <a:cs typeface="Tahoma" panose="020B0604030504040204" pitchFamily="34" charset="0"/>
              </a:rPr>
              <a:t>aaS</a:t>
            </a:r>
            <a:endParaRPr kumimoji="1" lang="ja-JP" altLang="en-US" sz="3600" dirty="0">
              <a:latin typeface="Tahoma" panose="020B0604030504040204" pitchFamily="34" charset="0"/>
              <a:ea typeface="UD デジタル 教科書体 NK-R" panose="02020400000000000000" pitchFamily="18" charset="-128"/>
              <a:cs typeface="Tahoma" panose="020B0604030504040204" pitchFamily="34" charset="0"/>
            </a:endParaRP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702" y="1072038"/>
            <a:ext cx="2584326" cy="2584326"/>
          </a:xfrm>
          <a:prstGeom prst="rect">
            <a:avLst/>
          </a:prstGeom>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6317" y="1072038"/>
            <a:ext cx="2584327" cy="2584327"/>
          </a:xfrm>
          <a:prstGeom prst="rect">
            <a:avLst/>
          </a:prstGeom>
        </p:spPr>
      </p:pic>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21873" y="1072037"/>
            <a:ext cx="2584327" cy="2584327"/>
          </a:xfrm>
          <a:prstGeom prst="rect">
            <a:avLst/>
          </a:prstGeom>
        </p:spPr>
      </p:pic>
      <p:sp>
        <p:nvSpPr>
          <p:cNvPr id="12" name="コンテンツ プレースホルダー 2"/>
          <p:cNvSpPr>
            <a:spLocks noGrp="1"/>
          </p:cNvSpPr>
          <p:nvPr>
            <p:ph idx="1"/>
          </p:nvPr>
        </p:nvSpPr>
        <p:spPr>
          <a:xfrm>
            <a:off x="523702" y="4203181"/>
            <a:ext cx="2822171" cy="1771592"/>
          </a:xfrm>
        </p:spPr>
        <p:txBody>
          <a:bodyPr>
            <a:normAutofit/>
          </a:bodyPr>
          <a:lstStyle/>
          <a:p>
            <a:pPr marL="0" indent="0">
              <a:buNone/>
            </a:pPr>
            <a:r>
              <a:rPr lang="ja-JP" altLang="en-US" sz="2000" dirty="0" smtClean="0"/>
              <a:t>空地：</a:t>
            </a:r>
            <a:r>
              <a:rPr lang="en-US" altLang="ja-JP" sz="2000" dirty="0" smtClean="0"/>
              <a:t/>
            </a:r>
            <a:br>
              <a:rPr lang="en-US" altLang="ja-JP" sz="2000" dirty="0" smtClean="0"/>
            </a:br>
            <a:r>
              <a:rPr lang="ja-JP" altLang="en-US" sz="2000" dirty="0" smtClean="0"/>
              <a:t>間取りも家の材質も</a:t>
            </a:r>
            <a:r>
              <a:rPr lang="en-US" altLang="ja-JP" sz="2000" dirty="0" smtClean="0"/>
              <a:t/>
            </a:r>
            <a:br>
              <a:rPr lang="en-US" altLang="ja-JP" sz="2000" dirty="0" smtClean="0"/>
            </a:br>
            <a:r>
              <a:rPr lang="ja-JP" altLang="en-US" sz="2000" dirty="0" smtClean="0"/>
              <a:t>ユーザーの思うがまま。</a:t>
            </a:r>
            <a:r>
              <a:rPr lang="en-US" altLang="ja-JP" sz="2000" dirty="0" smtClean="0"/>
              <a:t/>
            </a:r>
            <a:br>
              <a:rPr lang="en-US" altLang="ja-JP" sz="2000" dirty="0" smtClean="0"/>
            </a:br>
            <a:r>
              <a:rPr lang="ja-JP" altLang="en-US" sz="2000" dirty="0" smtClean="0"/>
              <a:t>でもスキルがないと家を</a:t>
            </a:r>
            <a:r>
              <a:rPr lang="en-US" altLang="ja-JP" sz="2000" dirty="0" smtClean="0"/>
              <a:t/>
            </a:r>
            <a:br>
              <a:rPr lang="en-US" altLang="ja-JP" sz="2000" dirty="0" smtClean="0"/>
            </a:br>
            <a:r>
              <a:rPr lang="ja-JP" altLang="en-US" sz="2000" dirty="0" smtClean="0"/>
              <a:t>建てられない。</a:t>
            </a:r>
            <a:endParaRPr lang="en-US" altLang="ja-JP" sz="2000" dirty="0" smtClean="0"/>
          </a:p>
        </p:txBody>
      </p:sp>
      <p:sp>
        <p:nvSpPr>
          <p:cNvPr id="13" name="コンテンツ プレースホルダー 2"/>
          <p:cNvSpPr txBox="1">
            <a:spLocks/>
          </p:cNvSpPr>
          <p:nvPr/>
        </p:nvSpPr>
        <p:spPr>
          <a:xfrm>
            <a:off x="4584175" y="4203181"/>
            <a:ext cx="2822171" cy="177159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000" dirty="0" smtClean="0"/>
              <a:t>マンションの</a:t>
            </a:r>
            <a:r>
              <a:rPr lang="en-US" altLang="ja-JP" sz="2000" dirty="0" smtClean="0"/>
              <a:t>1</a:t>
            </a:r>
            <a:r>
              <a:rPr lang="ja-JP" altLang="en-US" sz="2000" dirty="0" smtClean="0"/>
              <a:t>室：</a:t>
            </a:r>
            <a:r>
              <a:rPr lang="en-US" altLang="ja-JP" sz="2000" dirty="0" smtClean="0"/>
              <a:t/>
            </a:r>
            <a:br>
              <a:rPr lang="en-US" altLang="ja-JP" sz="2000" dirty="0" smtClean="0"/>
            </a:br>
            <a:r>
              <a:rPr lang="ja-JP" altLang="en-US" sz="2000" dirty="0" smtClean="0"/>
              <a:t>間取りは決まっているが、</a:t>
            </a:r>
            <a:r>
              <a:rPr lang="ja-JP" altLang="en-US" sz="2000" dirty="0"/>
              <a:t>家具</a:t>
            </a:r>
            <a:r>
              <a:rPr lang="ja-JP" altLang="en-US" sz="2000" dirty="0" smtClean="0"/>
              <a:t>や家電をどうするかはユーザー次第。</a:t>
            </a:r>
            <a:endParaRPr lang="en-US" altLang="ja-JP" sz="2000" dirty="0" smtClean="0"/>
          </a:p>
        </p:txBody>
      </p:sp>
      <p:sp>
        <p:nvSpPr>
          <p:cNvPr id="14" name="コンテンツ プレースホルダー 2"/>
          <p:cNvSpPr txBox="1">
            <a:spLocks/>
          </p:cNvSpPr>
          <p:nvPr/>
        </p:nvSpPr>
        <p:spPr>
          <a:xfrm>
            <a:off x="8680722" y="4203181"/>
            <a:ext cx="3310388" cy="177159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000" dirty="0" smtClean="0"/>
              <a:t>レオパ</a:t>
            </a:r>
            <a:r>
              <a:rPr lang="ja-JP" altLang="en-US" sz="2000" dirty="0"/>
              <a:t>〇</a:t>
            </a:r>
            <a:r>
              <a:rPr lang="ja-JP" altLang="en-US" sz="2000" dirty="0" smtClean="0"/>
              <a:t>ス</a:t>
            </a:r>
            <a:r>
              <a:rPr lang="en-US" altLang="ja-JP" sz="2000" dirty="0" smtClean="0"/>
              <a:t>(</a:t>
            </a:r>
            <a:r>
              <a:rPr lang="ja-JP" altLang="en-US" sz="2000" dirty="0" smtClean="0"/>
              <a:t>家具</a:t>
            </a:r>
            <a:r>
              <a:rPr lang="en-US" altLang="ja-JP" sz="2000" dirty="0" smtClean="0"/>
              <a:t>/</a:t>
            </a:r>
            <a:r>
              <a:rPr lang="ja-JP" altLang="en-US" sz="2000" dirty="0" smtClean="0"/>
              <a:t>家電付き</a:t>
            </a:r>
            <a:r>
              <a:rPr lang="en-US" altLang="ja-JP" sz="2000" dirty="0" smtClean="0"/>
              <a:t>)</a:t>
            </a:r>
            <a:r>
              <a:rPr lang="ja-JP" altLang="en-US" sz="2000" dirty="0" smtClean="0"/>
              <a:t>：</a:t>
            </a:r>
            <a:r>
              <a:rPr lang="en-US" altLang="ja-JP" sz="2000" dirty="0" smtClean="0"/>
              <a:t/>
            </a:r>
            <a:br>
              <a:rPr lang="en-US" altLang="ja-JP" sz="2000" dirty="0" smtClean="0"/>
            </a:br>
            <a:r>
              <a:rPr lang="ja-JP" altLang="en-US" sz="2000" dirty="0" smtClean="0"/>
              <a:t>何もせずとも完成されている。</a:t>
            </a:r>
            <a:r>
              <a:rPr lang="en-US" altLang="ja-JP" sz="2000" dirty="0"/>
              <a:t/>
            </a:r>
            <a:br>
              <a:rPr lang="en-US" altLang="ja-JP" sz="2000" dirty="0"/>
            </a:br>
            <a:r>
              <a:rPr lang="ja-JP" altLang="en-US" sz="2000" dirty="0" smtClean="0"/>
              <a:t>入居後、中のものはすぐ利用できる。</a:t>
            </a:r>
            <a:endParaRPr lang="en-US" altLang="ja-JP" sz="2000" dirty="0" smtClean="0"/>
          </a:p>
        </p:txBody>
      </p:sp>
      <p:sp>
        <p:nvSpPr>
          <p:cNvPr id="16" name="左矢印 15"/>
          <p:cNvSpPr/>
          <p:nvPr/>
        </p:nvSpPr>
        <p:spPr>
          <a:xfrm>
            <a:off x="523702" y="6060938"/>
            <a:ext cx="11311543" cy="627056"/>
          </a:xfrm>
          <a:prstGeom prst="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高</a:t>
            </a:r>
            <a:r>
              <a:rPr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					</a:t>
            </a:r>
            <a:r>
              <a:rPr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自由度・難易度</a:t>
            </a:r>
            <a:r>
              <a:rPr lang="en-US" altLang="ja-JP" dirty="0" smtClean="0">
                <a:solidFill>
                  <a:schemeClr val="tx1"/>
                </a:solidFill>
                <a:latin typeface="UD デジタル 教科書体 NK-R" panose="02020400000000000000" pitchFamily="18" charset="-128"/>
                <a:ea typeface="UD デジタル 教科書体 NK-R" panose="02020400000000000000" pitchFamily="18" charset="-128"/>
              </a:rPr>
              <a:t>					</a:t>
            </a:r>
            <a:r>
              <a:rPr lang="ja-JP" altLang="en-US" dirty="0" smtClean="0">
                <a:solidFill>
                  <a:schemeClr val="tx1"/>
                </a:solidFill>
                <a:latin typeface="UD デジタル 教科書体 NK-R" panose="02020400000000000000" pitchFamily="18" charset="-128"/>
                <a:ea typeface="UD デジタル 教科書体 NK-R" panose="02020400000000000000" pitchFamily="18" charset="-128"/>
              </a:rPr>
              <a:t>　　　　　低</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164793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p:bldP spid="14" grpId="0"/>
      <p:bldP spid="1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3E2CA6-4259-1DFA-F44E-643563F7441F}"/>
              </a:ext>
            </a:extLst>
          </p:cNvPr>
          <p:cNvSpPr>
            <a:spLocks noGrp="1"/>
          </p:cNvSpPr>
          <p:nvPr>
            <p:ph type="title"/>
          </p:nvPr>
        </p:nvSpPr>
        <p:spPr/>
        <p:txBody>
          <a:bodyPr/>
          <a:lstStyle/>
          <a:p>
            <a:r>
              <a:rPr kumimoji="1" lang="ja-JP" altLang="en-US" dirty="0"/>
              <a:t>クラウドを用いた</a:t>
            </a:r>
            <a:r>
              <a:rPr kumimoji="1" lang="en-US" altLang="ja-JP" dirty="0">
                <a:ea typeface="Tahoma" panose="020B0604030504040204" pitchFamily="34" charset="0"/>
              </a:rPr>
              <a:t>IoT</a:t>
            </a:r>
            <a:r>
              <a:rPr kumimoji="1" lang="ja-JP" altLang="en-US" dirty="0"/>
              <a:t>モデル</a:t>
            </a:r>
          </a:p>
        </p:txBody>
      </p:sp>
      <p:sp>
        <p:nvSpPr>
          <p:cNvPr id="5" name="四角形: 角を丸くする 4">
            <a:extLst>
              <a:ext uri="{FF2B5EF4-FFF2-40B4-BE49-F238E27FC236}">
                <a16:creationId xmlns:a16="http://schemas.microsoft.com/office/drawing/2014/main" id="{D14966F8-D524-A07F-FB65-3F15D1324FF3}"/>
              </a:ext>
            </a:extLst>
          </p:cNvPr>
          <p:cNvSpPr/>
          <p:nvPr/>
        </p:nvSpPr>
        <p:spPr>
          <a:xfrm>
            <a:off x="4449290" y="1956377"/>
            <a:ext cx="6560456" cy="2406650"/>
          </a:xfrm>
          <a:prstGeom prst="roundRect">
            <a:avLst>
              <a:gd name="adj" fmla="val 5138"/>
            </a:avLst>
          </a:prstGeom>
        </p:spPr>
        <p:style>
          <a:lnRef idx="1">
            <a:schemeClr val="accent3"/>
          </a:lnRef>
          <a:fillRef idx="2">
            <a:schemeClr val="accent3"/>
          </a:fillRef>
          <a:effectRef idx="1">
            <a:schemeClr val="accent3"/>
          </a:effectRef>
          <a:fontRef idx="minor">
            <a:schemeClr val="dk1"/>
          </a:fontRef>
        </p:style>
        <p:txBody>
          <a:bodyPr rtlCol="0" anchor="b"/>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インターネット</a:t>
            </a:r>
          </a:p>
        </p:txBody>
      </p:sp>
      <p:sp>
        <p:nvSpPr>
          <p:cNvPr id="6" name="四角形: 角を丸くする 5">
            <a:extLst>
              <a:ext uri="{FF2B5EF4-FFF2-40B4-BE49-F238E27FC236}">
                <a16:creationId xmlns:a16="http://schemas.microsoft.com/office/drawing/2014/main" id="{5CA1ADD9-5ED4-9B2D-AB81-3F3E12057B94}"/>
              </a:ext>
            </a:extLst>
          </p:cNvPr>
          <p:cNvSpPr/>
          <p:nvPr/>
        </p:nvSpPr>
        <p:spPr>
          <a:xfrm>
            <a:off x="1518284" y="1956377"/>
            <a:ext cx="3573191" cy="2406650"/>
          </a:xfrm>
          <a:prstGeom prst="roundRect">
            <a:avLst>
              <a:gd name="adj" fmla="val 5140"/>
            </a:avLst>
          </a:prstGeom>
          <a:solidFill>
            <a:srgbClr val="99CCFF">
              <a:alpha val="58039"/>
            </a:srgbClr>
          </a:solidFill>
        </p:spPr>
        <p:style>
          <a:lnRef idx="1">
            <a:schemeClr val="accent2"/>
          </a:lnRef>
          <a:fillRef idx="2">
            <a:schemeClr val="accent2"/>
          </a:fillRef>
          <a:effectRef idx="1">
            <a:schemeClr val="accent2"/>
          </a:effectRef>
          <a:fontRef idx="minor">
            <a:schemeClr val="dk1"/>
          </a:fontRef>
        </p:style>
        <p:txBody>
          <a:bodyPr rtlCol="0" anchor="b"/>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ローカルネットワーク</a:t>
            </a:r>
          </a:p>
        </p:txBody>
      </p:sp>
      <p:sp>
        <p:nvSpPr>
          <p:cNvPr id="7" name="Oval 209">
            <a:extLst>
              <a:ext uri="{FF2B5EF4-FFF2-40B4-BE49-F238E27FC236}">
                <a16:creationId xmlns:a16="http://schemas.microsoft.com/office/drawing/2014/main" id="{774BB9E7-4F90-28D5-EB1B-F9532C9B47A2}"/>
              </a:ext>
            </a:extLst>
          </p:cNvPr>
          <p:cNvSpPr>
            <a:spLocks noChangeAspect="1"/>
          </p:cNvSpPr>
          <p:nvPr/>
        </p:nvSpPr>
        <p:spPr bwMode="auto">
          <a:xfrm>
            <a:off x="5632027" y="1583038"/>
            <a:ext cx="3573191" cy="2073040"/>
          </a:xfrm>
          <a:custGeom>
            <a:avLst/>
            <a:gdLst>
              <a:gd name="connsiteX0" fmla="*/ 1951468 w 3499497"/>
              <a:gd name="connsiteY0" fmla="*/ 0 h 2054868"/>
              <a:gd name="connsiteX1" fmla="*/ 2877392 w 3499497"/>
              <a:gd name="connsiteY1" fmla="*/ 884210 h 2054868"/>
              <a:gd name="connsiteX2" fmla="*/ 2870879 w 3499497"/>
              <a:gd name="connsiteY2" fmla="*/ 985457 h 2054868"/>
              <a:gd name="connsiteX3" fmla="*/ 2960285 w 3499497"/>
              <a:gd name="connsiteY3" fmla="*/ 976444 h 2054868"/>
              <a:gd name="connsiteX4" fmla="*/ 3499497 w 3499497"/>
              <a:gd name="connsiteY4" fmla="*/ 1515656 h 2054868"/>
              <a:gd name="connsiteX5" fmla="*/ 2960285 w 3499497"/>
              <a:gd name="connsiteY5" fmla="*/ 2054868 h 2054868"/>
              <a:gd name="connsiteX6" fmla="*/ 2928956 w 3499497"/>
              <a:gd name="connsiteY6" fmla="*/ 2052151 h 2054868"/>
              <a:gd name="connsiteX7" fmla="*/ 509790 w 3499497"/>
              <a:gd name="connsiteY7" fmla="*/ 2052151 h 2054868"/>
              <a:gd name="connsiteX8" fmla="*/ 464155 w 3499497"/>
              <a:gd name="connsiteY8" fmla="*/ 2046695 h 2054868"/>
              <a:gd name="connsiteX9" fmla="*/ 4 w 3499497"/>
              <a:gd name="connsiteY9" fmla="*/ 1449039 h 2054868"/>
              <a:gd name="connsiteX10" fmla="*/ 457335 w 3499497"/>
              <a:gd name="connsiteY10" fmla="*/ 864986 h 2054868"/>
              <a:gd name="connsiteX11" fmla="*/ 848712 w 3499497"/>
              <a:gd name="connsiteY11" fmla="*/ 490895 h 2054868"/>
              <a:gd name="connsiteX12" fmla="*/ 1085924 w 3499497"/>
              <a:gd name="connsiteY12" fmla="*/ 572346 h 2054868"/>
              <a:gd name="connsiteX13" fmla="*/ 1951468 w 3499497"/>
              <a:gd name="connsiteY13" fmla="*/ 0 h 205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9497" h="2054868">
                <a:moveTo>
                  <a:pt x="1951468" y="0"/>
                </a:moveTo>
                <a:cubicBezTo>
                  <a:pt x="2462842" y="0"/>
                  <a:pt x="2877392" y="395874"/>
                  <a:pt x="2877392" y="884210"/>
                </a:cubicBezTo>
                <a:cubicBezTo>
                  <a:pt x="2877392" y="918469"/>
                  <a:pt x="2875352" y="952273"/>
                  <a:pt x="2870879" y="985457"/>
                </a:cubicBezTo>
                <a:cubicBezTo>
                  <a:pt x="2899777" y="978985"/>
                  <a:pt x="2929734" y="976444"/>
                  <a:pt x="2960285" y="976444"/>
                </a:cubicBezTo>
                <a:cubicBezTo>
                  <a:pt x="3258084" y="976444"/>
                  <a:pt x="3499497" y="1217857"/>
                  <a:pt x="3499497" y="1515656"/>
                </a:cubicBezTo>
                <a:cubicBezTo>
                  <a:pt x="3499497" y="1813455"/>
                  <a:pt x="3258084" y="2054868"/>
                  <a:pt x="2960285" y="2054868"/>
                </a:cubicBezTo>
                <a:lnTo>
                  <a:pt x="2928956" y="2052151"/>
                </a:lnTo>
                <a:lnTo>
                  <a:pt x="509790" y="2052151"/>
                </a:lnTo>
                <a:cubicBezTo>
                  <a:pt x="494040" y="2052151"/>
                  <a:pt x="473827" y="2057635"/>
                  <a:pt x="464155" y="2046695"/>
                </a:cubicBezTo>
                <a:cubicBezTo>
                  <a:pt x="198755" y="2012007"/>
                  <a:pt x="1141" y="1645990"/>
                  <a:pt x="4" y="1449039"/>
                </a:cubicBezTo>
                <a:cubicBezTo>
                  <a:pt x="-1133" y="1252088"/>
                  <a:pt x="198203" y="906330"/>
                  <a:pt x="457335" y="864986"/>
                </a:cubicBezTo>
                <a:cubicBezTo>
                  <a:pt x="465922" y="656655"/>
                  <a:pt x="637959" y="490895"/>
                  <a:pt x="848712" y="490895"/>
                </a:cubicBezTo>
                <a:cubicBezTo>
                  <a:pt x="938218" y="490895"/>
                  <a:pt x="1020740" y="520793"/>
                  <a:pt x="1085924" y="572346"/>
                </a:cubicBezTo>
                <a:cubicBezTo>
                  <a:pt x="1217079" y="237711"/>
                  <a:pt x="1555203" y="0"/>
                  <a:pt x="1951468" y="0"/>
                </a:cubicBezTo>
                <a:close/>
              </a:path>
            </a:pathLst>
          </a:custGeom>
          <a:solidFill>
            <a:schemeClr val="accent4">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4672" tIns="47336" rIns="47336" bIns="94672" numCol="1" spcCol="0" rtlCol="0" fromWordArt="0" anchor="b" anchorCtr="0" forceAA="0" compatLnSpc="1">
            <a:prstTxWarp prst="textNoShape">
              <a:avLst/>
            </a:prstTxWarp>
            <a:noAutofit/>
          </a:bodyPr>
          <a:lstStyle/>
          <a:p>
            <a:pPr marL="0" marR="0" lvl="0" indent="0" algn="ctr" defTabSz="946378" eaLnBrk="1" fontAlgn="base" latinLnBrk="0" hangingPunct="1">
              <a:lnSpc>
                <a:spcPct val="100000"/>
              </a:lnSpc>
              <a:spcBef>
                <a:spcPct val="0"/>
              </a:spcBef>
              <a:spcAft>
                <a:spcPct val="0"/>
              </a:spcAft>
              <a:buClrTx/>
              <a:buSzTx/>
              <a:buFontTx/>
              <a:buNone/>
              <a:tabLst/>
              <a:defRPr/>
            </a:pPr>
            <a:endParaRPr kumimoji="0" lang="en-US" altLang="ja-JP" b="1" i="0" u="none" strike="noStrike" kern="0" cap="none" spc="-52"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b="1" i="0" u="none" strike="noStrike" kern="0" cap="none" spc="-52" normalizeH="0" baseline="0" noProof="0" dirty="0" err="1">
                <a:ln>
                  <a:noFill/>
                </a:ln>
                <a:effectLst/>
                <a:uLnTx/>
                <a:uFillTx/>
                <a:latin typeface="Tahoma" panose="020B0604030504040204" pitchFamily="34" charset="0"/>
                <a:ea typeface="Tahoma" panose="020B0604030504040204" pitchFamily="34" charset="0"/>
                <a:cs typeface="Tahoma" panose="020B0604030504040204" pitchFamily="34" charset="0"/>
              </a:rPr>
              <a:t>Goolge</a:t>
            </a:r>
            <a:r>
              <a:rPr kumimoji="0" lang="en-US" altLang="ja-JP" b="1" i="0" u="none" strike="noStrike" kern="0" cap="none" spc="-52"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rPr>
              <a:t> Firebase</a:t>
            </a:r>
          </a:p>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i="0" u="none" strike="noStrike" kern="0" cap="none" spc="-52"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rPr>
              <a:t>Realtime Database</a:t>
            </a:r>
          </a:p>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kern="0" spc="-52" dirty="0">
                <a:latin typeface="Tahoma" panose="020B0604030504040204" pitchFamily="34" charset="0"/>
                <a:ea typeface="Tahoma" panose="020B0604030504040204" pitchFamily="34" charset="0"/>
                <a:cs typeface="Tahoma" panose="020B0604030504040204" pitchFamily="34" charset="0"/>
              </a:rPr>
              <a:t>Hosting</a:t>
            </a:r>
            <a:endParaRPr kumimoji="0" lang="en-US" altLang="ja-JP" i="0" u="none" strike="noStrike" kern="0" cap="none" spc="-52"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 name="Rectangle 36">
            <a:extLst>
              <a:ext uri="{FF2B5EF4-FFF2-40B4-BE49-F238E27FC236}">
                <a16:creationId xmlns:a16="http://schemas.microsoft.com/office/drawing/2014/main" id="{9B27DC98-D1BF-2FCB-689F-EB2D67CA9F1E}"/>
              </a:ext>
            </a:extLst>
          </p:cNvPr>
          <p:cNvSpPr>
            <a:spLocks noChangeAspect="1"/>
          </p:cNvSpPr>
          <p:nvPr/>
        </p:nvSpPr>
        <p:spPr>
          <a:xfrm>
            <a:off x="2414314" y="2731332"/>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9" name="TEMPERATURE SENSOR">
            <a:extLst>
              <a:ext uri="{FF2B5EF4-FFF2-40B4-BE49-F238E27FC236}">
                <a16:creationId xmlns:a16="http://schemas.microsoft.com/office/drawing/2014/main" id="{DFCF7274-C70C-F882-D0AE-7E0EBAE1CC90}"/>
              </a:ext>
            </a:extLst>
          </p:cNvPr>
          <p:cNvSpPr>
            <a:spLocks noChangeAspect="1"/>
          </p:cNvSpPr>
          <p:nvPr/>
        </p:nvSpPr>
        <p:spPr bwMode="auto">
          <a:xfrm>
            <a:off x="2174662" y="2779777"/>
            <a:ext cx="167472" cy="389299"/>
          </a:xfrm>
          <a:custGeom>
            <a:avLst/>
            <a:gdLst/>
            <a:ahLst/>
            <a:cxnLst/>
            <a:rect l="l" t="t" r="r" b="b"/>
            <a:pathLst>
              <a:path w="212802" h="494672">
                <a:moveTo>
                  <a:pt x="102852" y="132858"/>
                </a:moveTo>
                <a:cubicBezTo>
                  <a:pt x="118002" y="132858"/>
                  <a:pt x="130284" y="145140"/>
                  <a:pt x="130284" y="160290"/>
                </a:cubicBezTo>
                <a:lnTo>
                  <a:pt x="130284" y="280468"/>
                </a:lnTo>
                <a:cubicBezTo>
                  <a:pt x="130860" y="316692"/>
                  <a:pt x="131556" y="357266"/>
                  <a:pt x="133740" y="377633"/>
                </a:cubicBezTo>
                <a:cubicBezTo>
                  <a:pt x="139903" y="384157"/>
                  <a:pt x="143386" y="393005"/>
                  <a:pt x="143386" y="402667"/>
                </a:cubicBezTo>
                <a:cubicBezTo>
                  <a:pt x="143386" y="424392"/>
                  <a:pt x="125775" y="442003"/>
                  <a:pt x="104049" y="442003"/>
                </a:cubicBezTo>
                <a:cubicBezTo>
                  <a:pt x="82324" y="442003"/>
                  <a:pt x="64713" y="424392"/>
                  <a:pt x="64713" y="402667"/>
                </a:cubicBezTo>
                <a:cubicBezTo>
                  <a:pt x="64713" y="393005"/>
                  <a:pt x="68196" y="384157"/>
                  <a:pt x="74359" y="377633"/>
                </a:cubicBezTo>
                <a:cubicBezTo>
                  <a:pt x="74713" y="347173"/>
                  <a:pt x="75066" y="316712"/>
                  <a:pt x="75420" y="286252"/>
                </a:cubicBezTo>
                <a:lnTo>
                  <a:pt x="75420" y="160290"/>
                </a:lnTo>
                <a:cubicBezTo>
                  <a:pt x="75420" y="145140"/>
                  <a:pt x="87702" y="132858"/>
                  <a:pt x="102852" y="132858"/>
                </a:cubicBezTo>
                <a:close/>
                <a:moveTo>
                  <a:pt x="106402" y="32791"/>
                </a:moveTo>
                <a:cubicBezTo>
                  <a:pt x="72691" y="32791"/>
                  <a:pt x="45362" y="60120"/>
                  <a:pt x="45362" y="93831"/>
                </a:cubicBezTo>
                <a:lnTo>
                  <a:pt x="45362" y="341649"/>
                </a:lnTo>
                <a:cubicBezTo>
                  <a:pt x="33920" y="354092"/>
                  <a:pt x="27728" y="370864"/>
                  <a:pt x="27728" y="389081"/>
                </a:cubicBezTo>
                <a:cubicBezTo>
                  <a:pt x="27728" y="432531"/>
                  <a:pt x="62951" y="467754"/>
                  <a:pt x="106401" y="467754"/>
                </a:cubicBezTo>
                <a:cubicBezTo>
                  <a:pt x="149851" y="467754"/>
                  <a:pt x="185074" y="432531"/>
                  <a:pt x="185074" y="389081"/>
                </a:cubicBezTo>
                <a:cubicBezTo>
                  <a:pt x="185074" y="370865"/>
                  <a:pt x="178882" y="354094"/>
                  <a:pt x="167441" y="341652"/>
                </a:cubicBezTo>
                <a:lnTo>
                  <a:pt x="167442" y="93831"/>
                </a:lnTo>
                <a:cubicBezTo>
                  <a:pt x="167442" y="60120"/>
                  <a:pt x="140113" y="32791"/>
                  <a:pt x="106402" y="32791"/>
                </a:cubicBezTo>
                <a:close/>
                <a:moveTo>
                  <a:pt x="106402" y="0"/>
                </a:moveTo>
                <a:cubicBezTo>
                  <a:pt x="150756" y="0"/>
                  <a:pt x="186712" y="35956"/>
                  <a:pt x="186712" y="80310"/>
                </a:cubicBezTo>
                <a:lnTo>
                  <a:pt x="186711" y="320558"/>
                </a:lnTo>
                <a:cubicBezTo>
                  <a:pt x="203380" y="338204"/>
                  <a:pt x="212802" y="362137"/>
                  <a:pt x="212802" y="388271"/>
                </a:cubicBezTo>
                <a:cubicBezTo>
                  <a:pt x="212802" y="447035"/>
                  <a:pt x="165165" y="494672"/>
                  <a:pt x="106401" y="494672"/>
                </a:cubicBezTo>
                <a:cubicBezTo>
                  <a:pt x="47637" y="494672"/>
                  <a:pt x="0" y="447035"/>
                  <a:pt x="0" y="388271"/>
                </a:cubicBezTo>
                <a:cubicBezTo>
                  <a:pt x="0" y="362137"/>
                  <a:pt x="9422" y="338203"/>
                  <a:pt x="26092" y="320557"/>
                </a:cubicBezTo>
                <a:lnTo>
                  <a:pt x="26092" y="80310"/>
                </a:lnTo>
                <a:cubicBezTo>
                  <a:pt x="26092" y="35956"/>
                  <a:pt x="62048" y="0"/>
                  <a:pt x="106402" y="0"/>
                </a:cubicBezTo>
                <a:close/>
              </a:path>
            </a:pathLst>
          </a:cu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3030" tIns="46515" rIns="46515" bIns="93030" numCol="1" spcCol="0" rtlCol="0" fromWordArt="0" anchor="b" anchorCtr="0" forceAA="0" compatLnSpc="1">
            <a:prstTxWarp prst="textNoShape">
              <a:avLst/>
            </a:prstTxWarp>
            <a:noAutofit/>
          </a:bodyPr>
          <a:lstStyle/>
          <a:p>
            <a:pPr algn="ctr" defTabSz="929959" fontAlgn="base">
              <a:spcBef>
                <a:spcPct val="0"/>
              </a:spcBef>
              <a:spcAft>
                <a:spcPct val="0"/>
              </a:spcAft>
            </a:pPr>
            <a:endParaRPr lang="en-US" sz="1831" spc="-51" dirty="0" err="1">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10" name="テキスト ボックス 9">
            <a:extLst>
              <a:ext uri="{FF2B5EF4-FFF2-40B4-BE49-F238E27FC236}">
                <a16:creationId xmlns:a16="http://schemas.microsoft.com/office/drawing/2014/main" id="{6D1E78E8-4EC4-9D3A-9A0E-0EDECB8CD07B}"/>
              </a:ext>
            </a:extLst>
          </p:cNvPr>
          <p:cNvSpPr txBox="1"/>
          <p:nvPr/>
        </p:nvSpPr>
        <p:spPr>
          <a:xfrm>
            <a:off x="2117512" y="1490467"/>
            <a:ext cx="1319152" cy="400110"/>
          </a:xfrm>
          <a:prstGeom prst="rect">
            <a:avLst/>
          </a:prstGeom>
          <a:noFill/>
        </p:spPr>
        <p:txBody>
          <a:bodyPr wrap="square" rtlCol="0">
            <a:spAutoFit/>
          </a:bodyPr>
          <a:lstStyle/>
          <a:p>
            <a:r>
              <a:rPr lang="ja-JP" altLang="en-US" sz="2000" b="1" dirty="0">
                <a:latin typeface="Tahoma" panose="020B0604030504040204" pitchFamily="34" charset="0"/>
                <a:ea typeface="UD デジタル 教科書体 NK-R" panose="02020400000000000000" pitchFamily="18" charset="-128"/>
                <a:cs typeface="Tahoma" panose="020B0604030504040204" pitchFamily="34" charset="0"/>
              </a:rPr>
              <a:t>マイコン</a:t>
            </a:r>
            <a:endParaRPr kumimoji="1" lang="ja-JP" altLang="en-US" sz="2000" b="1"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1" name="左右矢印 27">
            <a:extLst>
              <a:ext uri="{FF2B5EF4-FFF2-40B4-BE49-F238E27FC236}">
                <a16:creationId xmlns:a16="http://schemas.microsoft.com/office/drawing/2014/main" id="{740A4ABF-3DE6-94D2-8525-5115387F8863}"/>
              </a:ext>
            </a:extLst>
          </p:cNvPr>
          <p:cNvSpPr/>
          <p:nvPr/>
        </p:nvSpPr>
        <p:spPr>
          <a:xfrm>
            <a:off x="8657188" y="2784282"/>
            <a:ext cx="965801" cy="484632"/>
          </a:xfrm>
          <a:prstGeom prst="lef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2" name="テキスト ボックス 11">
            <a:extLst>
              <a:ext uri="{FF2B5EF4-FFF2-40B4-BE49-F238E27FC236}">
                <a16:creationId xmlns:a16="http://schemas.microsoft.com/office/drawing/2014/main" id="{1A0803F6-36F0-E002-2EA7-37F273626E97}"/>
              </a:ext>
            </a:extLst>
          </p:cNvPr>
          <p:cNvSpPr txBox="1"/>
          <p:nvPr/>
        </p:nvSpPr>
        <p:spPr>
          <a:xfrm>
            <a:off x="9484684" y="3384912"/>
            <a:ext cx="1257075" cy="369332"/>
          </a:xfrm>
          <a:prstGeom prst="rect">
            <a:avLst/>
          </a:prstGeom>
          <a:noFill/>
        </p:spPr>
        <p:txBody>
          <a:bodyPr wrap="none" rtlCol="0">
            <a:spAutoFit/>
          </a:bodyPr>
          <a:lstStyle/>
          <a:p>
            <a:r>
              <a:rPr lang="en-US" altLang="ja-JP" dirty="0">
                <a:latin typeface="Tahoma" panose="020B0604030504040204" pitchFamily="34" charset="0"/>
                <a:ea typeface="Tahoma" panose="020B0604030504040204" pitchFamily="34" charset="0"/>
                <a:cs typeface="Tahoma" panose="020B0604030504040204" pitchFamily="34" charset="0"/>
              </a:rPr>
              <a:t>Web</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アプリ</a:t>
            </a:r>
            <a:endParaRPr kumimoji="1" lang="en-US" altLang="ja-JP" dirty="0">
              <a:latin typeface="Tahoma" panose="020B0604030504040204" pitchFamily="34" charset="0"/>
              <a:ea typeface="Tahoma" panose="020B0604030504040204" pitchFamily="34" charset="0"/>
              <a:cs typeface="Tahoma" panose="020B0604030504040204" pitchFamily="34" charset="0"/>
            </a:endParaRPr>
          </a:p>
        </p:txBody>
      </p:sp>
      <p:sp>
        <p:nvSpPr>
          <p:cNvPr id="13" name="左右矢印 27">
            <a:extLst>
              <a:ext uri="{FF2B5EF4-FFF2-40B4-BE49-F238E27FC236}">
                <a16:creationId xmlns:a16="http://schemas.microsoft.com/office/drawing/2014/main" id="{72EB3DB0-0072-E9A9-3974-79EC05C9820D}"/>
              </a:ext>
            </a:extLst>
          </p:cNvPr>
          <p:cNvSpPr/>
          <p:nvPr/>
        </p:nvSpPr>
        <p:spPr>
          <a:xfrm>
            <a:off x="3357421" y="2824491"/>
            <a:ext cx="830301" cy="345633"/>
          </a:xfrm>
          <a:prstGeom prst="lef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4" name="テキスト ボックス 13">
            <a:extLst>
              <a:ext uri="{FF2B5EF4-FFF2-40B4-BE49-F238E27FC236}">
                <a16:creationId xmlns:a16="http://schemas.microsoft.com/office/drawing/2014/main" id="{89574EE5-B45C-2DEF-9D72-9D84730992B4}"/>
              </a:ext>
            </a:extLst>
          </p:cNvPr>
          <p:cNvSpPr txBox="1"/>
          <p:nvPr/>
        </p:nvSpPr>
        <p:spPr>
          <a:xfrm>
            <a:off x="4159348" y="1521561"/>
            <a:ext cx="1319152" cy="400110"/>
          </a:xfrm>
          <a:prstGeom prst="rect">
            <a:avLst/>
          </a:prstGeom>
          <a:noFill/>
        </p:spPr>
        <p:txBody>
          <a:bodyPr wrap="square" rtlCol="0">
            <a:spAutoFit/>
          </a:bodyPr>
          <a:lstStyle/>
          <a:p>
            <a:r>
              <a:rPr lang="en-US" altLang="ja-JP" sz="2000" b="1" dirty="0">
                <a:latin typeface="Tahoma" panose="020B0604030504040204" pitchFamily="34" charset="0"/>
                <a:ea typeface="Tahoma" panose="020B0604030504040204" pitchFamily="34" charset="0"/>
                <a:cs typeface="Tahoma" panose="020B0604030504040204" pitchFamily="34" charset="0"/>
              </a:rPr>
              <a:t>Gateway</a:t>
            </a:r>
            <a:endParaRPr kumimoji="1" lang="ja-JP" altLang="en-US" sz="2000" b="1"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5" name="左右矢印 27">
            <a:extLst>
              <a:ext uri="{FF2B5EF4-FFF2-40B4-BE49-F238E27FC236}">
                <a16:creationId xmlns:a16="http://schemas.microsoft.com/office/drawing/2014/main" id="{9B1B7B80-79F8-ED7F-E83E-E588E273C196}"/>
              </a:ext>
            </a:extLst>
          </p:cNvPr>
          <p:cNvSpPr/>
          <p:nvPr/>
        </p:nvSpPr>
        <p:spPr>
          <a:xfrm>
            <a:off x="5184549" y="2801744"/>
            <a:ext cx="830301" cy="400109"/>
          </a:xfrm>
          <a:prstGeom prst="lef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6" name="テキスト ボックス 15">
            <a:extLst>
              <a:ext uri="{FF2B5EF4-FFF2-40B4-BE49-F238E27FC236}">
                <a16:creationId xmlns:a16="http://schemas.microsoft.com/office/drawing/2014/main" id="{C571CB57-1DAF-9305-D303-927FF1BC7838}"/>
              </a:ext>
            </a:extLst>
          </p:cNvPr>
          <p:cNvSpPr txBox="1"/>
          <p:nvPr/>
        </p:nvSpPr>
        <p:spPr>
          <a:xfrm>
            <a:off x="3314750" y="3426146"/>
            <a:ext cx="784125" cy="369332"/>
          </a:xfrm>
          <a:prstGeom prst="rect">
            <a:avLst/>
          </a:prstGeom>
          <a:noFill/>
        </p:spPr>
        <p:txBody>
          <a:bodyPr wrap="none" rtlCol="0">
            <a:spAutoFit/>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MQTT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7" name="テキスト ボックス 16">
            <a:extLst>
              <a:ext uri="{FF2B5EF4-FFF2-40B4-BE49-F238E27FC236}">
                <a16:creationId xmlns:a16="http://schemas.microsoft.com/office/drawing/2014/main" id="{CF243E48-3D00-FFC0-0481-2C6CD1AA3E65}"/>
              </a:ext>
            </a:extLst>
          </p:cNvPr>
          <p:cNvSpPr txBox="1"/>
          <p:nvPr/>
        </p:nvSpPr>
        <p:spPr>
          <a:xfrm>
            <a:off x="5229436" y="3434617"/>
            <a:ext cx="853054" cy="369332"/>
          </a:xfrm>
          <a:prstGeom prst="rect">
            <a:avLst/>
          </a:prstGeom>
          <a:noFill/>
        </p:spPr>
        <p:txBody>
          <a:bodyPr wrap="none" rtlCol="0">
            <a:spAutoFit/>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HTTPS</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8" name="テキスト ボックス 17">
            <a:extLst>
              <a:ext uri="{FF2B5EF4-FFF2-40B4-BE49-F238E27FC236}">
                <a16:creationId xmlns:a16="http://schemas.microsoft.com/office/drawing/2014/main" id="{5EBC21D3-612B-F4EF-D271-A74E407C39C4}"/>
              </a:ext>
            </a:extLst>
          </p:cNvPr>
          <p:cNvSpPr txBox="1"/>
          <p:nvPr/>
        </p:nvSpPr>
        <p:spPr>
          <a:xfrm>
            <a:off x="6778387" y="1490467"/>
            <a:ext cx="2488188" cy="400110"/>
          </a:xfrm>
          <a:prstGeom prst="rect">
            <a:avLst/>
          </a:prstGeom>
          <a:noFill/>
        </p:spPr>
        <p:txBody>
          <a:bodyPr wrap="square" rtlCol="0">
            <a:spAutoFit/>
          </a:bodyPr>
          <a:lstStyle/>
          <a:p>
            <a:r>
              <a:rPr lang="ja-JP" altLang="en-US" sz="2000" b="1" dirty="0">
                <a:latin typeface="Tahoma" panose="020B0604030504040204" pitchFamily="34" charset="0"/>
                <a:ea typeface="UD デジタル 教科書体 NK-R" panose="02020400000000000000" pitchFamily="18" charset="-128"/>
                <a:cs typeface="Tahoma" panose="020B0604030504040204" pitchFamily="34" charset="0"/>
              </a:rPr>
              <a:t>クラウドサービス</a:t>
            </a:r>
            <a:endParaRPr kumimoji="1" lang="ja-JP" altLang="en-US" sz="2000" b="1"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9" name="正方形/長方形 18">
            <a:extLst>
              <a:ext uri="{FF2B5EF4-FFF2-40B4-BE49-F238E27FC236}">
                <a16:creationId xmlns:a16="http://schemas.microsoft.com/office/drawing/2014/main" id="{BC997248-7B30-5CD4-193B-51800ABDAC58}"/>
              </a:ext>
            </a:extLst>
          </p:cNvPr>
          <p:cNvSpPr/>
          <p:nvPr/>
        </p:nvSpPr>
        <p:spPr>
          <a:xfrm>
            <a:off x="1518284" y="4678198"/>
            <a:ext cx="1943100" cy="7664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ESP32</a:t>
            </a:r>
            <a:r>
              <a:rPr lang="en-US" altLang="ja-JP" dirty="0">
                <a:latin typeface="Tahoma" panose="020B0604030504040204" pitchFamily="34" charset="0"/>
                <a:ea typeface="Tahoma" panose="020B0604030504040204" pitchFamily="34" charset="0"/>
                <a:cs typeface="Tahoma" panose="020B0604030504040204" pitchFamily="34" charset="0"/>
              </a:rPr>
              <a:t>, Arduino</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等</a:t>
            </a: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sp>
        <p:nvSpPr>
          <p:cNvPr id="20" name="正方形/長方形 19">
            <a:extLst>
              <a:ext uri="{FF2B5EF4-FFF2-40B4-BE49-F238E27FC236}">
                <a16:creationId xmlns:a16="http://schemas.microsoft.com/office/drawing/2014/main" id="{0FBD4247-EA0D-DA9B-8B09-8CA651D84F40}"/>
              </a:ext>
            </a:extLst>
          </p:cNvPr>
          <p:cNvSpPr/>
          <p:nvPr/>
        </p:nvSpPr>
        <p:spPr>
          <a:xfrm>
            <a:off x="3842421" y="4678198"/>
            <a:ext cx="2089150" cy="78496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Raspberry Pi</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21" name="正方形/長方形 20">
            <a:extLst>
              <a:ext uri="{FF2B5EF4-FFF2-40B4-BE49-F238E27FC236}">
                <a16:creationId xmlns:a16="http://schemas.microsoft.com/office/drawing/2014/main" id="{C880CADB-6F81-9C32-836F-75DB070E3663}"/>
              </a:ext>
            </a:extLst>
          </p:cNvPr>
          <p:cNvSpPr/>
          <p:nvPr/>
        </p:nvSpPr>
        <p:spPr>
          <a:xfrm>
            <a:off x="6530325" y="4669692"/>
            <a:ext cx="3025269" cy="7807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b="1" i="0" u="none" strike="noStrike" kern="0" cap="none" spc="-52" normalizeH="0" baseline="0" noProof="0" dirty="0" err="1">
                <a:ln>
                  <a:noFill/>
                </a:ln>
                <a:effectLst/>
                <a:uLnTx/>
                <a:uFillTx/>
                <a:latin typeface="Tahoma" panose="020B0604030504040204" pitchFamily="34" charset="0"/>
                <a:ea typeface="Tahoma" panose="020B0604030504040204" pitchFamily="34" charset="0"/>
                <a:cs typeface="Tahoma" panose="020B0604030504040204" pitchFamily="34" charset="0"/>
              </a:rPr>
              <a:t>Goolge</a:t>
            </a:r>
            <a:r>
              <a:rPr kumimoji="0" lang="en-US" altLang="ja-JP" b="1" i="0" u="none" strike="noStrike" kern="0" cap="none" spc="-52"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rPr>
              <a:t> Firebase</a:t>
            </a:r>
            <a:endParaRPr kumimoji="0" lang="en-US" altLang="ja-JP" b="1" kern="0" spc="-52" dirty="0">
              <a:latin typeface="Tahoma" panose="020B0604030504040204" pitchFamily="34" charset="0"/>
              <a:ea typeface="Tahoma" panose="020B0604030504040204" pitchFamily="34" charset="0"/>
              <a:cs typeface="Tahoma" panose="020B0604030504040204" pitchFamily="34" charset="0"/>
            </a:endParaRPr>
          </a:p>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i="0" u="none" strike="noStrike" kern="0" cap="none" spc="-52"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rPr>
              <a:t>Realtime Database, </a:t>
            </a:r>
            <a:r>
              <a:rPr kumimoji="0" lang="en-US" altLang="ja-JP" kern="0" spc="-52" dirty="0">
                <a:latin typeface="Tahoma" panose="020B0604030504040204" pitchFamily="34" charset="0"/>
                <a:ea typeface="Tahoma" panose="020B0604030504040204" pitchFamily="34" charset="0"/>
                <a:cs typeface="Tahoma" panose="020B0604030504040204" pitchFamily="34" charset="0"/>
              </a:rPr>
              <a:t>Hosting</a:t>
            </a:r>
            <a:endParaRPr kumimoji="0" lang="en-US" altLang="ja-JP" i="0" u="none" strike="noStrike" kern="0" cap="none" spc="-52"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22" name="グラフィックス 21">
            <a:extLst>
              <a:ext uri="{FF2B5EF4-FFF2-40B4-BE49-F238E27FC236}">
                <a16:creationId xmlns:a16="http://schemas.microsoft.com/office/drawing/2014/main" id="{BE2E7937-6B0C-13BC-D752-939F6ED98E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241516" y="2510937"/>
            <a:ext cx="972740" cy="972740"/>
          </a:xfrm>
          <a:prstGeom prst="rect">
            <a:avLst/>
          </a:prstGeom>
        </p:spPr>
      </p:pic>
      <p:pic>
        <p:nvPicPr>
          <p:cNvPr id="23" name="グラフィックス 22">
            <a:extLst>
              <a:ext uri="{FF2B5EF4-FFF2-40B4-BE49-F238E27FC236}">
                <a16:creationId xmlns:a16="http://schemas.microsoft.com/office/drawing/2014/main" id="{871C3CB4-7DCA-DBDB-D301-F3471FDEDD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614669" y="2625427"/>
            <a:ext cx="787400" cy="787400"/>
          </a:xfrm>
          <a:prstGeom prst="rect">
            <a:avLst/>
          </a:prstGeom>
        </p:spPr>
      </p:pic>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113</a:t>
            </a:fld>
            <a:endParaRPr kumimoji="1" lang="ja-JP" altLang="en-US"/>
          </a:p>
        </p:txBody>
      </p:sp>
    </p:spTree>
    <p:extLst>
      <p:ext uri="{BB962C8B-B14F-4D97-AF65-F5344CB8AC3E}">
        <p14:creationId xmlns:p14="http://schemas.microsoft.com/office/powerpoint/2010/main" val="285999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413067-0938-216D-C44B-2516425485C1}"/>
              </a:ext>
            </a:extLst>
          </p:cNvPr>
          <p:cNvSpPr>
            <a:spLocks noGrp="1"/>
          </p:cNvSpPr>
          <p:nvPr>
            <p:ph type="title"/>
          </p:nvPr>
        </p:nvSpPr>
        <p:spPr/>
        <p:txBody>
          <a:bodyPr/>
          <a:lstStyle/>
          <a:p>
            <a:r>
              <a:rPr lang="ja-JP" altLang="en-US" dirty="0"/>
              <a:t>今回の場合</a:t>
            </a:r>
            <a:endParaRPr kumimoji="1" lang="ja-JP" altLang="en-US" dirty="0"/>
          </a:p>
        </p:txBody>
      </p:sp>
      <p:sp>
        <p:nvSpPr>
          <p:cNvPr id="5" name="Oval 209">
            <a:extLst>
              <a:ext uri="{FF2B5EF4-FFF2-40B4-BE49-F238E27FC236}">
                <a16:creationId xmlns:a16="http://schemas.microsoft.com/office/drawing/2014/main" id="{ED28F4B4-33DF-89F4-F845-575395D00885}"/>
              </a:ext>
            </a:extLst>
          </p:cNvPr>
          <p:cNvSpPr>
            <a:spLocks noChangeAspect="1"/>
          </p:cNvSpPr>
          <p:nvPr/>
        </p:nvSpPr>
        <p:spPr bwMode="auto">
          <a:xfrm>
            <a:off x="6096000" y="1583709"/>
            <a:ext cx="3232967" cy="2039676"/>
          </a:xfrm>
          <a:custGeom>
            <a:avLst/>
            <a:gdLst>
              <a:gd name="connsiteX0" fmla="*/ 1951468 w 3499497"/>
              <a:gd name="connsiteY0" fmla="*/ 0 h 2054868"/>
              <a:gd name="connsiteX1" fmla="*/ 2877392 w 3499497"/>
              <a:gd name="connsiteY1" fmla="*/ 884210 h 2054868"/>
              <a:gd name="connsiteX2" fmla="*/ 2870879 w 3499497"/>
              <a:gd name="connsiteY2" fmla="*/ 985457 h 2054868"/>
              <a:gd name="connsiteX3" fmla="*/ 2960285 w 3499497"/>
              <a:gd name="connsiteY3" fmla="*/ 976444 h 2054868"/>
              <a:gd name="connsiteX4" fmla="*/ 3499497 w 3499497"/>
              <a:gd name="connsiteY4" fmla="*/ 1515656 h 2054868"/>
              <a:gd name="connsiteX5" fmla="*/ 2960285 w 3499497"/>
              <a:gd name="connsiteY5" fmla="*/ 2054868 h 2054868"/>
              <a:gd name="connsiteX6" fmla="*/ 2928956 w 3499497"/>
              <a:gd name="connsiteY6" fmla="*/ 2052151 h 2054868"/>
              <a:gd name="connsiteX7" fmla="*/ 509790 w 3499497"/>
              <a:gd name="connsiteY7" fmla="*/ 2052151 h 2054868"/>
              <a:gd name="connsiteX8" fmla="*/ 464155 w 3499497"/>
              <a:gd name="connsiteY8" fmla="*/ 2046695 h 2054868"/>
              <a:gd name="connsiteX9" fmla="*/ 4 w 3499497"/>
              <a:gd name="connsiteY9" fmla="*/ 1449039 h 2054868"/>
              <a:gd name="connsiteX10" fmla="*/ 457335 w 3499497"/>
              <a:gd name="connsiteY10" fmla="*/ 864986 h 2054868"/>
              <a:gd name="connsiteX11" fmla="*/ 848712 w 3499497"/>
              <a:gd name="connsiteY11" fmla="*/ 490895 h 2054868"/>
              <a:gd name="connsiteX12" fmla="*/ 1085924 w 3499497"/>
              <a:gd name="connsiteY12" fmla="*/ 572346 h 2054868"/>
              <a:gd name="connsiteX13" fmla="*/ 1951468 w 3499497"/>
              <a:gd name="connsiteY13" fmla="*/ 0 h 205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9497" h="2054868">
                <a:moveTo>
                  <a:pt x="1951468" y="0"/>
                </a:moveTo>
                <a:cubicBezTo>
                  <a:pt x="2462842" y="0"/>
                  <a:pt x="2877392" y="395874"/>
                  <a:pt x="2877392" y="884210"/>
                </a:cubicBezTo>
                <a:cubicBezTo>
                  <a:pt x="2877392" y="918469"/>
                  <a:pt x="2875352" y="952273"/>
                  <a:pt x="2870879" y="985457"/>
                </a:cubicBezTo>
                <a:cubicBezTo>
                  <a:pt x="2899777" y="978985"/>
                  <a:pt x="2929734" y="976444"/>
                  <a:pt x="2960285" y="976444"/>
                </a:cubicBezTo>
                <a:cubicBezTo>
                  <a:pt x="3258084" y="976444"/>
                  <a:pt x="3499497" y="1217857"/>
                  <a:pt x="3499497" y="1515656"/>
                </a:cubicBezTo>
                <a:cubicBezTo>
                  <a:pt x="3499497" y="1813455"/>
                  <a:pt x="3258084" y="2054868"/>
                  <a:pt x="2960285" y="2054868"/>
                </a:cubicBezTo>
                <a:lnTo>
                  <a:pt x="2928956" y="2052151"/>
                </a:lnTo>
                <a:lnTo>
                  <a:pt x="509790" y="2052151"/>
                </a:lnTo>
                <a:cubicBezTo>
                  <a:pt x="494040" y="2052151"/>
                  <a:pt x="473827" y="2057635"/>
                  <a:pt x="464155" y="2046695"/>
                </a:cubicBezTo>
                <a:cubicBezTo>
                  <a:pt x="198755" y="2012007"/>
                  <a:pt x="1141" y="1645990"/>
                  <a:pt x="4" y="1449039"/>
                </a:cubicBezTo>
                <a:cubicBezTo>
                  <a:pt x="-1133" y="1252088"/>
                  <a:pt x="198203" y="906330"/>
                  <a:pt x="457335" y="864986"/>
                </a:cubicBezTo>
                <a:cubicBezTo>
                  <a:pt x="465922" y="656655"/>
                  <a:pt x="637959" y="490895"/>
                  <a:pt x="848712" y="490895"/>
                </a:cubicBezTo>
                <a:cubicBezTo>
                  <a:pt x="938218" y="490895"/>
                  <a:pt x="1020740" y="520793"/>
                  <a:pt x="1085924" y="572346"/>
                </a:cubicBezTo>
                <a:cubicBezTo>
                  <a:pt x="1217079" y="237711"/>
                  <a:pt x="1555203" y="0"/>
                  <a:pt x="1951468" y="0"/>
                </a:cubicBezTo>
                <a:close/>
              </a:path>
            </a:pathLst>
          </a:custGeom>
          <a:solidFill>
            <a:schemeClr val="accent4">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4672" tIns="47336" rIns="47336" bIns="94672" numCol="1" spcCol="0" rtlCol="0" fromWordArt="0" anchor="b" anchorCtr="0" forceAA="0" compatLnSpc="1">
            <a:prstTxWarp prst="textNoShape">
              <a:avLst/>
            </a:prstTxWarp>
            <a:noAutofit/>
          </a:bodyPr>
          <a:lstStyle/>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b="1" i="0" u="none" strike="noStrike" kern="0" cap="none" spc="-52" normalizeH="0" baseline="0" noProof="0" dirty="0" err="1">
                <a:ln>
                  <a:noFill/>
                </a:ln>
                <a:effectLst/>
                <a:uLnTx/>
                <a:uFillTx/>
                <a:latin typeface="Tahoma" panose="020B0604030504040204" pitchFamily="34" charset="0"/>
                <a:ea typeface="Tahoma" panose="020B0604030504040204" pitchFamily="34" charset="0"/>
                <a:cs typeface="Tahoma" panose="020B0604030504040204" pitchFamily="34" charset="0"/>
              </a:rPr>
              <a:t>Goolge</a:t>
            </a:r>
            <a:r>
              <a:rPr kumimoji="0" lang="en-US" altLang="ja-JP" b="1" i="0" u="none" strike="noStrike" kern="0" cap="none" spc="-52"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rPr>
              <a:t> Firebase</a:t>
            </a:r>
          </a:p>
        </p:txBody>
      </p:sp>
      <p:sp>
        <p:nvSpPr>
          <p:cNvPr id="6" name="Rectangle 36">
            <a:extLst>
              <a:ext uri="{FF2B5EF4-FFF2-40B4-BE49-F238E27FC236}">
                <a16:creationId xmlns:a16="http://schemas.microsoft.com/office/drawing/2014/main" id="{129513E6-ABE3-FC08-E054-33DC4E18D578}"/>
              </a:ext>
            </a:extLst>
          </p:cNvPr>
          <p:cNvSpPr>
            <a:spLocks noChangeAspect="1"/>
          </p:cNvSpPr>
          <p:nvPr/>
        </p:nvSpPr>
        <p:spPr>
          <a:xfrm>
            <a:off x="1758880" y="2694410"/>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7" name="テキスト ボックス 6">
            <a:extLst>
              <a:ext uri="{FF2B5EF4-FFF2-40B4-BE49-F238E27FC236}">
                <a16:creationId xmlns:a16="http://schemas.microsoft.com/office/drawing/2014/main" id="{7EC014DE-2E83-F7EC-85FC-093C8A217BB6}"/>
              </a:ext>
            </a:extLst>
          </p:cNvPr>
          <p:cNvSpPr txBox="1"/>
          <p:nvPr/>
        </p:nvSpPr>
        <p:spPr>
          <a:xfrm>
            <a:off x="7268542" y="2658908"/>
            <a:ext cx="1053655" cy="461665"/>
          </a:xfrm>
          <a:prstGeom prst="rect">
            <a:avLst/>
          </a:prstGeom>
          <a:noFill/>
        </p:spPr>
        <p:txBody>
          <a:bodyPr wrap="square" rtlCol="0">
            <a:spAutoFit/>
          </a:bodyPr>
          <a:lstStyle/>
          <a:p>
            <a:r>
              <a:rPr kumimoji="1" lang="en-US" altLang="ja-JP" sz="2400" dirty="0">
                <a:latin typeface="Tahoma" panose="020B0604030504040204" pitchFamily="34" charset="0"/>
                <a:ea typeface="Tahoma" panose="020B0604030504040204" pitchFamily="34" charset="0"/>
                <a:cs typeface="Tahoma" panose="020B0604030504040204" pitchFamily="34" charset="0"/>
              </a:rPr>
              <a:t>PaaS</a:t>
            </a:r>
            <a:endPar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8" name="TEMPERATURE SENSOR">
            <a:extLst>
              <a:ext uri="{FF2B5EF4-FFF2-40B4-BE49-F238E27FC236}">
                <a16:creationId xmlns:a16="http://schemas.microsoft.com/office/drawing/2014/main" id="{74957E13-7ADC-B357-60A7-A0212FBB1BEE}"/>
              </a:ext>
            </a:extLst>
          </p:cNvPr>
          <p:cNvSpPr>
            <a:spLocks noChangeAspect="1"/>
          </p:cNvSpPr>
          <p:nvPr/>
        </p:nvSpPr>
        <p:spPr bwMode="auto">
          <a:xfrm>
            <a:off x="1519228" y="2742855"/>
            <a:ext cx="167472" cy="389299"/>
          </a:xfrm>
          <a:custGeom>
            <a:avLst/>
            <a:gdLst/>
            <a:ahLst/>
            <a:cxnLst/>
            <a:rect l="l" t="t" r="r" b="b"/>
            <a:pathLst>
              <a:path w="212802" h="494672">
                <a:moveTo>
                  <a:pt x="102852" y="132858"/>
                </a:moveTo>
                <a:cubicBezTo>
                  <a:pt x="118002" y="132858"/>
                  <a:pt x="130284" y="145140"/>
                  <a:pt x="130284" y="160290"/>
                </a:cubicBezTo>
                <a:lnTo>
                  <a:pt x="130284" y="280468"/>
                </a:lnTo>
                <a:cubicBezTo>
                  <a:pt x="130860" y="316692"/>
                  <a:pt x="131556" y="357266"/>
                  <a:pt x="133740" y="377633"/>
                </a:cubicBezTo>
                <a:cubicBezTo>
                  <a:pt x="139903" y="384157"/>
                  <a:pt x="143386" y="393005"/>
                  <a:pt x="143386" y="402667"/>
                </a:cubicBezTo>
                <a:cubicBezTo>
                  <a:pt x="143386" y="424392"/>
                  <a:pt x="125775" y="442003"/>
                  <a:pt x="104049" y="442003"/>
                </a:cubicBezTo>
                <a:cubicBezTo>
                  <a:pt x="82324" y="442003"/>
                  <a:pt x="64713" y="424392"/>
                  <a:pt x="64713" y="402667"/>
                </a:cubicBezTo>
                <a:cubicBezTo>
                  <a:pt x="64713" y="393005"/>
                  <a:pt x="68196" y="384157"/>
                  <a:pt x="74359" y="377633"/>
                </a:cubicBezTo>
                <a:cubicBezTo>
                  <a:pt x="74713" y="347173"/>
                  <a:pt x="75066" y="316712"/>
                  <a:pt x="75420" y="286252"/>
                </a:cubicBezTo>
                <a:lnTo>
                  <a:pt x="75420" y="160290"/>
                </a:lnTo>
                <a:cubicBezTo>
                  <a:pt x="75420" y="145140"/>
                  <a:pt x="87702" y="132858"/>
                  <a:pt x="102852" y="132858"/>
                </a:cubicBezTo>
                <a:close/>
                <a:moveTo>
                  <a:pt x="106402" y="32791"/>
                </a:moveTo>
                <a:cubicBezTo>
                  <a:pt x="72691" y="32791"/>
                  <a:pt x="45362" y="60120"/>
                  <a:pt x="45362" y="93831"/>
                </a:cubicBezTo>
                <a:lnTo>
                  <a:pt x="45362" y="341649"/>
                </a:lnTo>
                <a:cubicBezTo>
                  <a:pt x="33920" y="354092"/>
                  <a:pt x="27728" y="370864"/>
                  <a:pt x="27728" y="389081"/>
                </a:cubicBezTo>
                <a:cubicBezTo>
                  <a:pt x="27728" y="432531"/>
                  <a:pt x="62951" y="467754"/>
                  <a:pt x="106401" y="467754"/>
                </a:cubicBezTo>
                <a:cubicBezTo>
                  <a:pt x="149851" y="467754"/>
                  <a:pt x="185074" y="432531"/>
                  <a:pt x="185074" y="389081"/>
                </a:cubicBezTo>
                <a:cubicBezTo>
                  <a:pt x="185074" y="370865"/>
                  <a:pt x="178882" y="354094"/>
                  <a:pt x="167441" y="341652"/>
                </a:cubicBezTo>
                <a:lnTo>
                  <a:pt x="167442" y="93831"/>
                </a:lnTo>
                <a:cubicBezTo>
                  <a:pt x="167442" y="60120"/>
                  <a:pt x="140113" y="32791"/>
                  <a:pt x="106402" y="32791"/>
                </a:cubicBezTo>
                <a:close/>
                <a:moveTo>
                  <a:pt x="106402" y="0"/>
                </a:moveTo>
                <a:cubicBezTo>
                  <a:pt x="150756" y="0"/>
                  <a:pt x="186712" y="35956"/>
                  <a:pt x="186712" y="80310"/>
                </a:cubicBezTo>
                <a:lnTo>
                  <a:pt x="186711" y="320558"/>
                </a:lnTo>
                <a:cubicBezTo>
                  <a:pt x="203380" y="338204"/>
                  <a:pt x="212802" y="362137"/>
                  <a:pt x="212802" y="388271"/>
                </a:cubicBezTo>
                <a:cubicBezTo>
                  <a:pt x="212802" y="447035"/>
                  <a:pt x="165165" y="494672"/>
                  <a:pt x="106401" y="494672"/>
                </a:cubicBezTo>
                <a:cubicBezTo>
                  <a:pt x="47637" y="494672"/>
                  <a:pt x="0" y="447035"/>
                  <a:pt x="0" y="388271"/>
                </a:cubicBezTo>
                <a:cubicBezTo>
                  <a:pt x="0" y="362137"/>
                  <a:pt x="9422" y="338203"/>
                  <a:pt x="26092" y="320557"/>
                </a:cubicBezTo>
                <a:lnTo>
                  <a:pt x="26092" y="80310"/>
                </a:lnTo>
                <a:cubicBezTo>
                  <a:pt x="26092" y="35956"/>
                  <a:pt x="62048" y="0"/>
                  <a:pt x="106402" y="0"/>
                </a:cubicBezTo>
                <a:close/>
              </a:path>
            </a:pathLst>
          </a:cu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3030" tIns="46515" rIns="46515" bIns="93030" numCol="1" spcCol="0" rtlCol="0" fromWordArt="0" anchor="b" anchorCtr="0" forceAA="0" compatLnSpc="1">
            <a:prstTxWarp prst="textNoShape">
              <a:avLst/>
            </a:prstTxWarp>
            <a:noAutofit/>
          </a:bodyPr>
          <a:lstStyle/>
          <a:p>
            <a:pPr algn="ctr" defTabSz="929959" fontAlgn="base">
              <a:spcBef>
                <a:spcPct val="0"/>
              </a:spcBef>
              <a:spcAft>
                <a:spcPct val="0"/>
              </a:spcAft>
            </a:pPr>
            <a:endParaRPr lang="en-US" sz="1831" spc="-51" dirty="0" err="1">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9" name="テキスト ボックス 8">
            <a:extLst>
              <a:ext uri="{FF2B5EF4-FFF2-40B4-BE49-F238E27FC236}">
                <a16:creationId xmlns:a16="http://schemas.microsoft.com/office/drawing/2014/main" id="{865BB79A-BC63-52CD-3384-7251B4C07074}"/>
              </a:ext>
            </a:extLst>
          </p:cNvPr>
          <p:cNvSpPr txBox="1"/>
          <p:nvPr/>
        </p:nvSpPr>
        <p:spPr>
          <a:xfrm>
            <a:off x="1602964" y="2120424"/>
            <a:ext cx="1319152" cy="400110"/>
          </a:xfrm>
          <a:prstGeom prst="rect">
            <a:avLst/>
          </a:prstGeom>
          <a:noFill/>
        </p:spPr>
        <p:txBody>
          <a:bodyPr wrap="square" rtlCol="0">
            <a:spAutoFit/>
          </a:bodyPr>
          <a:lstStyle/>
          <a:p>
            <a:r>
              <a:rPr lang="ja-JP" altLang="en-US" sz="2000" b="1" dirty="0">
                <a:latin typeface="Tahoma" panose="020B0604030504040204" pitchFamily="34" charset="0"/>
                <a:ea typeface="UD デジタル 教科書体 NK-R" panose="02020400000000000000" pitchFamily="18" charset="-128"/>
                <a:cs typeface="Tahoma" panose="020B0604030504040204" pitchFamily="34" charset="0"/>
              </a:rPr>
              <a:t>マイコン</a:t>
            </a:r>
            <a:endParaRPr kumimoji="1" lang="ja-JP" altLang="en-US" sz="2000" b="1"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1" name="テキスト ボックス 10">
            <a:extLst>
              <a:ext uri="{FF2B5EF4-FFF2-40B4-BE49-F238E27FC236}">
                <a16:creationId xmlns:a16="http://schemas.microsoft.com/office/drawing/2014/main" id="{072CBCBC-B931-68FF-31BD-DD048645CD13}"/>
              </a:ext>
            </a:extLst>
          </p:cNvPr>
          <p:cNvSpPr txBox="1"/>
          <p:nvPr/>
        </p:nvSpPr>
        <p:spPr>
          <a:xfrm>
            <a:off x="6096000" y="3723456"/>
            <a:ext cx="3416320" cy="369332"/>
          </a:xfrm>
          <a:prstGeom prst="rect">
            <a:avLst/>
          </a:prstGeom>
          <a:noFill/>
        </p:spPr>
        <p:txBody>
          <a:bodyPr wrap="square" rtlCol="0">
            <a:spAutoFit/>
          </a:bodyPr>
          <a:lstStyle/>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接続・蓄積・分析・通知・管理</a:t>
            </a:r>
          </a:p>
        </p:txBody>
      </p:sp>
      <p:sp>
        <p:nvSpPr>
          <p:cNvPr id="13" name="左右矢印 27">
            <a:extLst>
              <a:ext uri="{FF2B5EF4-FFF2-40B4-BE49-F238E27FC236}">
                <a16:creationId xmlns:a16="http://schemas.microsoft.com/office/drawing/2014/main" id="{0D1F5F3C-1060-9D1F-2952-AB26C12109D7}"/>
              </a:ext>
            </a:extLst>
          </p:cNvPr>
          <p:cNvSpPr/>
          <p:nvPr/>
        </p:nvSpPr>
        <p:spPr>
          <a:xfrm rot="5400000">
            <a:off x="4640946" y="3873665"/>
            <a:ext cx="1014217" cy="484632"/>
          </a:xfrm>
          <a:prstGeom prst="lef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4" name="テキスト ボックス 13">
            <a:extLst>
              <a:ext uri="{FF2B5EF4-FFF2-40B4-BE49-F238E27FC236}">
                <a16:creationId xmlns:a16="http://schemas.microsoft.com/office/drawing/2014/main" id="{A8B8488B-8FFC-DC52-C5C2-2A58DEF0535A}"/>
              </a:ext>
            </a:extLst>
          </p:cNvPr>
          <p:cNvSpPr txBox="1"/>
          <p:nvPr/>
        </p:nvSpPr>
        <p:spPr>
          <a:xfrm>
            <a:off x="5586798" y="4801999"/>
            <a:ext cx="3185487" cy="646331"/>
          </a:xfrm>
          <a:prstGeom prst="rect">
            <a:avLst/>
          </a:prstGeom>
          <a:noFill/>
        </p:spPr>
        <p:txBody>
          <a:bodyPr wrap="square" rtlCol="0">
            <a:spAutoFit/>
          </a:bodyPr>
          <a:lstStyle/>
          <a:p>
            <a:r>
              <a:rPr lang="en-US" altLang="ja-JP" dirty="0">
                <a:latin typeface="Tahoma" panose="020B0604030504040204" pitchFamily="34" charset="0"/>
                <a:ea typeface="Tahoma" panose="020B0604030504040204" pitchFamily="34" charset="0"/>
                <a:cs typeface="Tahoma" panose="020B0604030504040204" pitchFamily="34" charset="0"/>
              </a:rPr>
              <a:t>Node-Red</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による</a:t>
            </a:r>
            <a:endParaRPr lang="en-US" altLang="ja-JP" dirty="0">
              <a:latin typeface="Tahoma" panose="020B0604030504040204" pitchFamily="34" charset="0"/>
              <a:ea typeface="Tahoma" panose="020B0604030504040204" pitchFamily="34" charset="0"/>
              <a:cs typeface="Tahoma" panose="020B0604030504040204" pitchFamily="34" charset="0"/>
            </a:endParaRPr>
          </a:p>
          <a:p>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表示・制御</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・ダッシュボード</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6" name="テキスト ボックス 15">
            <a:extLst>
              <a:ext uri="{FF2B5EF4-FFF2-40B4-BE49-F238E27FC236}">
                <a16:creationId xmlns:a16="http://schemas.microsoft.com/office/drawing/2014/main" id="{91B423FE-6B60-43C3-A228-9F4AC3975E4E}"/>
              </a:ext>
            </a:extLst>
          </p:cNvPr>
          <p:cNvSpPr txBox="1"/>
          <p:nvPr/>
        </p:nvSpPr>
        <p:spPr>
          <a:xfrm>
            <a:off x="4538113" y="2066470"/>
            <a:ext cx="1319152" cy="400110"/>
          </a:xfrm>
          <a:prstGeom prst="rect">
            <a:avLst/>
          </a:prstGeom>
          <a:noFill/>
        </p:spPr>
        <p:txBody>
          <a:bodyPr wrap="square" rtlCol="0">
            <a:spAutoFit/>
          </a:bodyPr>
          <a:lstStyle/>
          <a:p>
            <a:r>
              <a:rPr lang="en-US" altLang="ja-JP" sz="2000" b="1" dirty="0">
                <a:latin typeface="Tahoma" panose="020B0604030504040204" pitchFamily="34" charset="0"/>
                <a:ea typeface="Tahoma" panose="020B0604030504040204" pitchFamily="34" charset="0"/>
                <a:cs typeface="Tahoma" panose="020B0604030504040204" pitchFamily="34" charset="0"/>
              </a:rPr>
              <a:t>Gateway</a:t>
            </a:r>
            <a:endParaRPr kumimoji="1" lang="ja-JP" altLang="en-US" sz="2000" b="1"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7" name="左右矢印 27">
            <a:extLst>
              <a:ext uri="{FF2B5EF4-FFF2-40B4-BE49-F238E27FC236}">
                <a16:creationId xmlns:a16="http://schemas.microsoft.com/office/drawing/2014/main" id="{AA71F079-E57B-5241-F69B-675D27467C34}"/>
              </a:ext>
            </a:extLst>
          </p:cNvPr>
          <p:cNvSpPr/>
          <p:nvPr/>
        </p:nvSpPr>
        <p:spPr>
          <a:xfrm>
            <a:off x="5719433" y="2762323"/>
            <a:ext cx="830301" cy="400109"/>
          </a:xfrm>
          <a:prstGeom prst="lef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pic>
        <p:nvPicPr>
          <p:cNvPr id="19" name="グラフィックス 18">
            <a:extLst>
              <a:ext uri="{FF2B5EF4-FFF2-40B4-BE49-F238E27FC236}">
                <a16:creationId xmlns:a16="http://schemas.microsoft.com/office/drawing/2014/main" id="{6B273AB3-FB4E-CD75-7D6A-4D2B5A5494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42118" y="2520534"/>
            <a:ext cx="815234" cy="815234"/>
          </a:xfrm>
          <a:prstGeom prst="rect">
            <a:avLst/>
          </a:prstGeom>
        </p:spPr>
      </p:pic>
      <p:pic>
        <p:nvPicPr>
          <p:cNvPr id="20" name="グラフィックス 19">
            <a:extLst>
              <a:ext uri="{FF2B5EF4-FFF2-40B4-BE49-F238E27FC236}">
                <a16:creationId xmlns:a16="http://schemas.microsoft.com/office/drawing/2014/main" id="{DBA96D67-EC3D-1281-E9BF-D96F9860AA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742118" y="4677044"/>
            <a:ext cx="787400" cy="787400"/>
          </a:xfrm>
          <a:prstGeom prst="rect">
            <a:avLst/>
          </a:prstGeom>
        </p:spPr>
      </p:pic>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114</a:t>
            </a:fld>
            <a:endParaRPr kumimoji="1" lang="ja-JP" altLang="en-US"/>
          </a:p>
        </p:txBody>
      </p:sp>
      <p:sp>
        <p:nvSpPr>
          <p:cNvPr id="4" name="左右矢印 27">
            <a:extLst>
              <a:ext uri="{FF2B5EF4-FFF2-40B4-BE49-F238E27FC236}">
                <a16:creationId xmlns:a16="http://schemas.microsoft.com/office/drawing/2014/main" id="{EE961FDA-E95E-EF2D-8B3B-86E767C432DD}"/>
              </a:ext>
            </a:extLst>
          </p:cNvPr>
          <p:cNvSpPr/>
          <p:nvPr/>
        </p:nvSpPr>
        <p:spPr>
          <a:xfrm>
            <a:off x="2990981" y="2762323"/>
            <a:ext cx="1357438" cy="400109"/>
          </a:xfrm>
          <a:prstGeom prst="lef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0" name="テキスト ボックス 9">
            <a:extLst>
              <a:ext uri="{FF2B5EF4-FFF2-40B4-BE49-F238E27FC236}">
                <a16:creationId xmlns:a16="http://schemas.microsoft.com/office/drawing/2014/main" id="{47124684-6502-9346-E1CE-ED173B197538}"/>
              </a:ext>
            </a:extLst>
          </p:cNvPr>
          <p:cNvSpPr txBox="1"/>
          <p:nvPr/>
        </p:nvSpPr>
        <p:spPr>
          <a:xfrm>
            <a:off x="3260781" y="2418881"/>
            <a:ext cx="784125" cy="369332"/>
          </a:xfrm>
          <a:prstGeom prst="rect">
            <a:avLst/>
          </a:prstGeom>
          <a:noFill/>
        </p:spPr>
        <p:txBody>
          <a:bodyPr wrap="none" rtlCol="0">
            <a:spAutoFit/>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MQTT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2" name="正方形/長方形 11">
            <a:extLst>
              <a:ext uri="{FF2B5EF4-FFF2-40B4-BE49-F238E27FC236}">
                <a16:creationId xmlns:a16="http://schemas.microsoft.com/office/drawing/2014/main" id="{EBB24DA2-7E1A-FF9B-5043-C2426C1854FE}"/>
              </a:ext>
            </a:extLst>
          </p:cNvPr>
          <p:cNvSpPr/>
          <p:nvPr/>
        </p:nvSpPr>
        <p:spPr>
          <a:xfrm>
            <a:off x="4091243" y="5858097"/>
            <a:ext cx="2089150" cy="78496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Raspberry Pi</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5" name="正方形/長方形 14">
            <a:extLst>
              <a:ext uri="{FF2B5EF4-FFF2-40B4-BE49-F238E27FC236}">
                <a16:creationId xmlns:a16="http://schemas.microsoft.com/office/drawing/2014/main" id="{7D3578A5-E1B9-DBAC-D5B6-5551C3FBF3A7}"/>
              </a:ext>
            </a:extLst>
          </p:cNvPr>
          <p:cNvSpPr/>
          <p:nvPr/>
        </p:nvSpPr>
        <p:spPr>
          <a:xfrm>
            <a:off x="6933491" y="5846177"/>
            <a:ext cx="3025269" cy="7807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b="1" i="0" u="none" strike="noStrike" kern="0" cap="none" spc="-52" normalizeH="0" baseline="0" noProof="0" dirty="0" err="1">
                <a:ln>
                  <a:noFill/>
                </a:ln>
                <a:effectLst/>
                <a:uLnTx/>
                <a:uFillTx/>
                <a:latin typeface="Tahoma" panose="020B0604030504040204" pitchFamily="34" charset="0"/>
                <a:ea typeface="Tahoma" panose="020B0604030504040204" pitchFamily="34" charset="0"/>
                <a:cs typeface="Tahoma" panose="020B0604030504040204" pitchFamily="34" charset="0"/>
              </a:rPr>
              <a:t>Goolge</a:t>
            </a:r>
            <a:r>
              <a:rPr kumimoji="0" lang="en-US" altLang="ja-JP" b="1" i="0" u="none" strike="noStrike" kern="0" cap="none" spc="-52"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rPr>
              <a:t> Firebase</a:t>
            </a:r>
            <a:endParaRPr kumimoji="0" lang="en-US" altLang="ja-JP" b="1" kern="0" spc="-52" dirty="0">
              <a:latin typeface="Tahoma" panose="020B0604030504040204" pitchFamily="34" charset="0"/>
              <a:ea typeface="Tahoma" panose="020B0604030504040204" pitchFamily="34" charset="0"/>
              <a:cs typeface="Tahoma" panose="020B0604030504040204" pitchFamily="34" charset="0"/>
            </a:endParaRPr>
          </a:p>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i="0" u="none" strike="noStrike" kern="0" cap="none" spc="-52"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rPr>
              <a:t>Realtime Database, </a:t>
            </a:r>
            <a:r>
              <a:rPr kumimoji="0" lang="en-US" altLang="ja-JP" kern="0" spc="-52" dirty="0">
                <a:latin typeface="Tahoma" panose="020B0604030504040204" pitchFamily="34" charset="0"/>
                <a:ea typeface="Tahoma" panose="020B0604030504040204" pitchFamily="34" charset="0"/>
                <a:cs typeface="Tahoma" panose="020B0604030504040204" pitchFamily="34" charset="0"/>
              </a:rPr>
              <a:t>Hosting</a:t>
            </a:r>
            <a:endParaRPr kumimoji="0" lang="en-US" altLang="ja-JP" i="0" u="none" strike="noStrike" kern="0" cap="none" spc="-52"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8" name="正方形/長方形 17">
            <a:extLst>
              <a:ext uri="{FF2B5EF4-FFF2-40B4-BE49-F238E27FC236}">
                <a16:creationId xmlns:a16="http://schemas.microsoft.com/office/drawing/2014/main" id="{F5D2AFBE-FBBC-ADA6-1C42-66C59538A2FA}"/>
              </a:ext>
            </a:extLst>
          </p:cNvPr>
          <p:cNvSpPr/>
          <p:nvPr/>
        </p:nvSpPr>
        <p:spPr>
          <a:xfrm>
            <a:off x="962799" y="5858097"/>
            <a:ext cx="2089150" cy="78496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Raspberry Pi</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7">
            <p14:nvContentPartPr>
              <p14:cNvPr id="21" name="インク 20">
                <a:extLst>
                  <a:ext uri="{FF2B5EF4-FFF2-40B4-BE49-F238E27FC236}">
                    <a16:creationId xmlns:a16="http://schemas.microsoft.com/office/drawing/2014/main" id="{751B325F-5139-4D32-8F20-FF046CF6BE40}"/>
                  </a:ext>
                </a:extLst>
              </p14:cNvPr>
              <p14:cNvContentPartPr/>
              <p14:nvPr/>
            </p14:nvContentPartPr>
            <p14:xfrm>
              <a:off x="4967280" y="3083400"/>
              <a:ext cx="360" cy="360"/>
            </p14:xfrm>
          </p:contentPart>
        </mc:Choice>
        <mc:Fallback xmlns="">
          <p:pic>
            <p:nvPicPr>
              <p:cNvPr id="21" name="インク 20">
                <a:extLst>
                  <a:ext uri="{FF2B5EF4-FFF2-40B4-BE49-F238E27FC236}">
                    <a16:creationId xmlns:a16="http://schemas.microsoft.com/office/drawing/2014/main" id="{751B325F-5139-4D32-8F20-FF046CF6BE40}"/>
                  </a:ext>
                </a:extLst>
              </p:cNvPr>
              <p:cNvPicPr/>
              <p:nvPr/>
            </p:nvPicPr>
            <p:blipFill>
              <a:blip r:embed="rId8"/>
              <a:stretch>
                <a:fillRect/>
              </a:stretch>
            </p:blipFill>
            <p:spPr>
              <a:xfrm>
                <a:off x="4964760" y="3080880"/>
                <a:ext cx="5400" cy="5400"/>
              </a:xfrm>
              <a:prstGeom prst="rect">
                <a:avLst/>
              </a:prstGeom>
            </p:spPr>
          </p:pic>
        </mc:Fallback>
      </mc:AlternateContent>
    </p:spTree>
    <p:extLst>
      <p:ext uri="{BB962C8B-B14F-4D97-AF65-F5344CB8AC3E}">
        <p14:creationId xmlns:p14="http://schemas.microsoft.com/office/powerpoint/2010/main" val="195638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566B26-EE0C-4A8A-B5EF-5E0474F4D4A4}"/>
              </a:ext>
            </a:extLst>
          </p:cNvPr>
          <p:cNvSpPr>
            <a:spLocks noGrp="1"/>
          </p:cNvSpPr>
          <p:nvPr>
            <p:ph type="title"/>
          </p:nvPr>
        </p:nvSpPr>
        <p:spPr/>
        <p:txBody>
          <a:bodyPr/>
          <a:lstStyle/>
          <a:p>
            <a:r>
              <a:rPr kumimoji="1" lang="en-US" altLang="ja-JP" dirty="0">
                <a:ea typeface="Tahoma" panose="020B0604030504040204" pitchFamily="34" charset="0"/>
              </a:rPr>
              <a:t>IoT</a:t>
            </a:r>
            <a:r>
              <a:rPr kumimoji="1" lang="ja-JP" altLang="en-US" dirty="0"/>
              <a:t>における通信の課題</a:t>
            </a:r>
          </a:p>
        </p:txBody>
      </p:sp>
      <p:sp>
        <p:nvSpPr>
          <p:cNvPr id="3" name="コンテンツ プレースホルダー 2">
            <a:extLst>
              <a:ext uri="{FF2B5EF4-FFF2-40B4-BE49-F238E27FC236}">
                <a16:creationId xmlns:a16="http://schemas.microsoft.com/office/drawing/2014/main" id="{F41CAF56-C432-444B-9165-9ED47C03BA62}"/>
              </a:ext>
            </a:extLst>
          </p:cNvPr>
          <p:cNvSpPr>
            <a:spLocks noGrp="1"/>
          </p:cNvSpPr>
          <p:nvPr>
            <p:ph idx="1"/>
          </p:nvPr>
        </p:nvSpPr>
        <p:spPr>
          <a:xfrm>
            <a:off x="532435" y="1200151"/>
            <a:ext cx="11192719" cy="4679788"/>
          </a:xfrm>
        </p:spPr>
        <p:txBody>
          <a:bodyPr>
            <a:normAutofit/>
          </a:bodyPr>
          <a:lstStyle/>
          <a:p>
            <a:r>
              <a:rPr lang="ja-JP" altLang="en-US" sz="3200" dirty="0"/>
              <a:t>その性質上</a:t>
            </a:r>
            <a:r>
              <a:rPr kumimoji="1" lang="ja-JP" altLang="en-US" sz="3200" dirty="0"/>
              <a:t>不安定なネットワークで動作する必要がある。</a:t>
            </a:r>
            <a:endParaRPr lang="en-US" altLang="ja-JP" sz="2800" dirty="0">
              <a:ea typeface="Tahoma" panose="020B0604030504040204" pitchFamily="34" charset="0"/>
            </a:endParaRPr>
          </a:p>
          <a:p>
            <a:pPr lvl="1"/>
            <a:r>
              <a:rPr lang="ja-JP" altLang="en-US" sz="2800" dirty="0"/>
              <a:t>配置</a:t>
            </a:r>
            <a:r>
              <a:rPr lang="en-US" altLang="ja-JP" sz="2800" dirty="0">
                <a:ea typeface="Tahoma" panose="020B0604030504040204" pitchFamily="34" charset="0"/>
              </a:rPr>
              <a:t>	</a:t>
            </a:r>
            <a:r>
              <a:rPr lang="ja-JP" altLang="en-US" sz="2800" dirty="0"/>
              <a:t>屋外、機械の中、遠隔地　等</a:t>
            </a:r>
            <a:endParaRPr lang="en-US" altLang="ja-JP" sz="2800" dirty="0">
              <a:ea typeface="Tahoma" panose="020B0604030504040204" pitchFamily="34" charset="0"/>
            </a:endParaRPr>
          </a:p>
          <a:p>
            <a:pPr lvl="1"/>
            <a:r>
              <a:rPr kumimoji="1" lang="ja-JP" altLang="en-US" sz="2800" dirty="0"/>
              <a:t>電力</a:t>
            </a:r>
            <a:r>
              <a:rPr lang="en-US" altLang="ja-JP" sz="2800" dirty="0">
                <a:ea typeface="Tahoma" panose="020B0604030504040204" pitchFamily="34" charset="0"/>
              </a:rPr>
              <a:t>	</a:t>
            </a:r>
            <a:r>
              <a:rPr lang="ja-JP" altLang="en-US" sz="2800" dirty="0"/>
              <a:t>長期稼働のために省電力、通信に割けるリソースが限られる</a:t>
            </a:r>
            <a:endParaRPr lang="en-US" altLang="ja-JP" sz="2800" dirty="0">
              <a:ea typeface="Tahoma" panose="020B0604030504040204" pitchFamily="34" charset="0"/>
            </a:endParaRPr>
          </a:p>
          <a:p>
            <a:pPr lvl="1"/>
            <a:r>
              <a:rPr kumimoji="1" lang="ja-JP" altLang="en-US" sz="2800" dirty="0"/>
              <a:t>無線</a:t>
            </a:r>
            <a:r>
              <a:rPr kumimoji="1" lang="en-US" altLang="ja-JP" sz="2800" dirty="0">
                <a:ea typeface="Tahoma" panose="020B0604030504040204" pitchFamily="34" charset="0"/>
              </a:rPr>
              <a:t>	</a:t>
            </a:r>
            <a:r>
              <a:rPr kumimoji="1" lang="ja-JP" altLang="en-US" sz="2800" dirty="0"/>
              <a:t>基本的に無線ネットワーク上で動作する</a:t>
            </a:r>
            <a:endParaRPr kumimoji="1" lang="en-US" altLang="ja-JP" sz="2800" dirty="0">
              <a:ea typeface="Tahoma" panose="020B0604030504040204" pitchFamily="34" charset="0"/>
            </a:endParaRPr>
          </a:p>
          <a:p>
            <a:pPr lvl="1"/>
            <a:r>
              <a:rPr lang="ja-JP" altLang="en-US" sz="2800" dirty="0"/>
              <a:t>動作</a:t>
            </a:r>
            <a:r>
              <a:rPr lang="en-US" altLang="ja-JP" sz="2800" dirty="0">
                <a:ea typeface="Tahoma" panose="020B0604030504040204" pitchFamily="34" charset="0"/>
              </a:rPr>
              <a:t>	</a:t>
            </a:r>
            <a:r>
              <a:rPr lang="ja-JP" altLang="en-US" sz="2800" dirty="0"/>
              <a:t>イベントドリブン、</a:t>
            </a:r>
            <a:r>
              <a:rPr lang="en-US" altLang="ja-JP" sz="2800" dirty="0">
                <a:ea typeface="Tahoma" panose="020B0604030504040204" pitchFamily="34" charset="0"/>
              </a:rPr>
              <a:t>1</a:t>
            </a:r>
            <a:r>
              <a:rPr lang="ja-JP" altLang="en-US" sz="2800" dirty="0"/>
              <a:t>対多または多対多での情報発信</a:t>
            </a:r>
            <a:endParaRPr lang="en-US" altLang="ja-JP" sz="2800" dirty="0">
              <a:ea typeface="Tahoma" panose="020B0604030504040204" pitchFamily="34" charset="0"/>
            </a:endParaRPr>
          </a:p>
          <a:p>
            <a:endParaRPr lang="en-US" altLang="ja-JP" sz="3200" dirty="0">
              <a:ea typeface="Tahoma" panose="020B0604030504040204" pitchFamily="34" charset="0"/>
            </a:endParaRPr>
          </a:p>
          <a:p>
            <a:r>
              <a:rPr lang="ja-JP" altLang="en-US" sz="3200" dirty="0"/>
              <a:t>ネットワークが安定している前提の</a:t>
            </a:r>
            <a:r>
              <a:rPr lang="en-US" altLang="ja-JP" sz="3200" dirty="0">
                <a:ea typeface="Tahoma" panose="020B0604030504040204" pitchFamily="34" charset="0"/>
              </a:rPr>
              <a:t>HTTP</a:t>
            </a:r>
            <a:r>
              <a:rPr lang="ja-JP" altLang="en-US" sz="3200" dirty="0"/>
              <a:t>などは不向き</a:t>
            </a:r>
            <a:endParaRPr lang="en-US" altLang="ja-JP" sz="3200" dirty="0">
              <a:ea typeface="Tahoma" panose="020B0604030504040204" pitchFamily="34" charset="0"/>
            </a:endParaRPr>
          </a:p>
        </p:txBody>
      </p:sp>
      <p:sp>
        <p:nvSpPr>
          <p:cNvPr id="4" name="スライド番号プレースホルダー 3">
            <a:extLst>
              <a:ext uri="{FF2B5EF4-FFF2-40B4-BE49-F238E27FC236}">
                <a16:creationId xmlns:a16="http://schemas.microsoft.com/office/drawing/2014/main" id="{AC5C0360-A892-4234-8E6C-0D8AE36C0020}"/>
              </a:ext>
            </a:extLst>
          </p:cNvPr>
          <p:cNvSpPr>
            <a:spLocks noGrp="1"/>
          </p:cNvSpPr>
          <p:nvPr>
            <p:ph type="sldNum" sz="quarter" idx="12"/>
          </p:nvPr>
        </p:nvSpPr>
        <p:spPr/>
        <p:txBody>
          <a:bodyPr/>
          <a:lstStyle/>
          <a:p>
            <a:fld id="{5A94AD81-C81A-455B-A87B-15031EE15849}" type="slidenum">
              <a:rPr kumimoji="1" lang="ja-JP" altLang="en-US" smtClean="0"/>
              <a:t>115</a:t>
            </a:fld>
            <a:endParaRPr kumimoji="1" lang="ja-JP" altLang="en-US"/>
          </a:p>
        </p:txBody>
      </p:sp>
    </p:spTree>
    <p:extLst>
      <p:ext uri="{BB962C8B-B14F-4D97-AF65-F5344CB8AC3E}">
        <p14:creationId xmlns:p14="http://schemas.microsoft.com/office/powerpoint/2010/main" val="23694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8480B1-84A9-2FDA-0DCB-FF700781F78D}"/>
              </a:ext>
            </a:extLst>
          </p:cNvPr>
          <p:cNvSpPr>
            <a:spLocks noGrp="1"/>
          </p:cNvSpPr>
          <p:nvPr>
            <p:ph type="title"/>
          </p:nvPr>
        </p:nvSpPr>
        <p:spPr/>
        <p:txBody>
          <a:bodyPr>
            <a:normAutofit/>
          </a:bodyPr>
          <a:lstStyle/>
          <a:p>
            <a:r>
              <a:rPr kumimoji="1" lang="en-US" altLang="ja-JP" sz="5400" dirty="0">
                <a:ea typeface="Tahoma" panose="020B0604030504040204" pitchFamily="34" charset="0"/>
              </a:rPr>
              <a:t>MQTT</a:t>
            </a:r>
            <a:r>
              <a:rPr kumimoji="1" lang="ja-JP" altLang="en-US" sz="5400" dirty="0"/>
              <a:t>とは</a:t>
            </a:r>
          </a:p>
        </p:txBody>
      </p:sp>
      <p:sp>
        <p:nvSpPr>
          <p:cNvPr id="3" name="コンテンツ プレースホルダー 2">
            <a:extLst>
              <a:ext uri="{FF2B5EF4-FFF2-40B4-BE49-F238E27FC236}">
                <a16:creationId xmlns:a16="http://schemas.microsoft.com/office/drawing/2014/main" id="{8BC950E8-B370-B5D3-FF6B-49EAFE9C7E76}"/>
              </a:ext>
            </a:extLst>
          </p:cNvPr>
          <p:cNvSpPr>
            <a:spLocks noGrp="1"/>
          </p:cNvSpPr>
          <p:nvPr>
            <p:ph idx="1"/>
          </p:nvPr>
        </p:nvSpPr>
        <p:spPr>
          <a:xfrm>
            <a:off x="400833" y="1200150"/>
            <a:ext cx="11436263" cy="5288331"/>
          </a:xfrm>
        </p:spPr>
        <p:txBody>
          <a:bodyPr>
            <a:normAutofit/>
          </a:bodyPr>
          <a:lstStyle/>
          <a:p>
            <a:pPr marL="0" indent="0">
              <a:lnSpc>
                <a:spcPct val="100000"/>
              </a:lnSpc>
              <a:buNone/>
            </a:pPr>
            <a:r>
              <a:rPr kumimoji="1" lang="en-US" altLang="ja-JP" sz="3600" dirty="0">
                <a:ea typeface="Tahoma" panose="020B0604030504040204" pitchFamily="34" charset="0"/>
              </a:rPr>
              <a:t>Message Queuing Telemetry Transport</a:t>
            </a:r>
            <a:endParaRPr kumimoji="1" lang="en-US" altLang="ja-JP" dirty="0">
              <a:ea typeface="Tahoma" panose="020B0604030504040204" pitchFamily="34" charset="0"/>
            </a:endParaRPr>
          </a:p>
          <a:p>
            <a:pPr marL="0" indent="0">
              <a:lnSpc>
                <a:spcPct val="100000"/>
              </a:lnSpc>
              <a:buNone/>
            </a:pPr>
            <a:endParaRPr lang="en-US" altLang="ja-JP" dirty="0">
              <a:ea typeface="Tahoma" panose="020B0604030504040204" pitchFamily="34" charset="0"/>
            </a:endParaRPr>
          </a:p>
          <a:p>
            <a:pPr marL="0" indent="0">
              <a:lnSpc>
                <a:spcPct val="100000"/>
              </a:lnSpc>
              <a:buNone/>
            </a:pPr>
            <a:r>
              <a:rPr kumimoji="1" lang="en-US" altLang="ja-JP" dirty="0">
                <a:ea typeface="Tahoma" panose="020B0604030504040204" pitchFamily="34" charset="0"/>
              </a:rPr>
              <a:t>publish/subscribe</a:t>
            </a:r>
            <a:r>
              <a:rPr kumimoji="1" lang="ja-JP" altLang="en-US" dirty="0"/>
              <a:t>モデルに基づく</a:t>
            </a:r>
            <a:r>
              <a:rPr lang="en-US" altLang="ja-JP" dirty="0">
                <a:ea typeface="Tahoma" panose="020B0604030504040204" pitchFamily="34" charset="0"/>
              </a:rPr>
              <a:t/>
            </a:r>
            <a:br>
              <a:rPr lang="en-US" altLang="ja-JP" dirty="0">
                <a:ea typeface="Tahoma" panose="020B0604030504040204" pitchFamily="34" charset="0"/>
              </a:rPr>
            </a:br>
            <a:r>
              <a:rPr kumimoji="1" lang="ja-JP" altLang="en-US" dirty="0">
                <a:solidFill>
                  <a:srgbClr val="FF0000"/>
                </a:solidFill>
              </a:rPr>
              <a:t>軽量なメッセージプロトコル</a:t>
            </a:r>
            <a:endParaRPr kumimoji="1" lang="en-US" altLang="ja-JP" dirty="0">
              <a:solidFill>
                <a:srgbClr val="FF0000"/>
              </a:solidFill>
              <a:ea typeface="Tahoma" panose="020B0604030504040204" pitchFamily="34" charset="0"/>
            </a:endParaRPr>
          </a:p>
          <a:p>
            <a:pPr marL="0" indent="0">
              <a:lnSpc>
                <a:spcPct val="100000"/>
              </a:lnSpc>
              <a:buNone/>
            </a:pPr>
            <a:r>
              <a:rPr kumimoji="1" lang="en-US" altLang="ja-JP" dirty="0">
                <a:ea typeface="Tahoma" panose="020B0604030504040204" pitchFamily="34" charset="0"/>
              </a:rPr>
              <a:t/>
            </a:r>
            <a:br>
              <a:rPr kumimoji="1" lang="en-US" altLang="ja-JP" dirty="0">
                <a:ea typeface="Tahoma" panose="020B0604030504040204" pitchFamily="34" charset="0"/>
              </a:rPr>
            </a:br>
            <a:r>
              <a:rPr kumimoji="1" lang="ja-JP" altLang="en-US" dirty="0"/>
              <a:t>ネットワークが不安定な場所で動作するための機能や</a:t>
            </a:r>
            <a:r>
              <a:rPr kumimoji="1" lang="en-US" altLang="ja-JP" dirty="0">
                <a:ea typeface="Tahoma" panose="020B0604030504040204" pitchFamily="34" charset="0"/>
              </a:rPr>
              <a:t/>
            </a:r>
            <a:br>
              <a:rPr kumimoji="1" lang="en-US" altLang="ja-JP" dirty="0">
                <a:ea typeface="Tahoma" panose="020B0604030504040204" pitchFamily="34" charset="0"/>
              </a:rPr>
            </a:br>
            <a:r>
              <a:rPr kumimoji="1" lang="ja-JP" altLang="en-US" dirty="0"/>
              <a:t>非力なデバイスで動くための軽量化などが特徴である</a:t>
            </a:r>
          </a:p>
        </p:txBody>
      </p:sp>
      <p:sp>
        <p:nvSpPr>
          <p:cNvPr id="4" name="スライド番号プレースホルダー 3">
            <a:extLst>
              <a:ext uri="{FF2B5EF4-FFF2-40B4-BE49-F238E27FC236}">
                <a16:creationId xmlns:a16="http://schemas.microsoft.com/office/drawing/2014/main" id="{7AA37099-359A-E6A5-45C4-6ED065A04863}"/>
              </a:ext>
            </a:extLst>
          </p:cNvPr>
          <p:cNvSpPr>
            <a:spLocks noGrp="1"/>
          </p:cNvSpPr>
          <p:nvPr>
            <p:ph type="sldNum" sz="quarter" idx="12"/>
          </p:nvPr>
        </p:nvSpPr>
        <p:spPr/>
        <p:txBody>
          <a:bodyPr/>
          <a:lstStyle/>
          <a:p>
            <a:fld id="{5A94AD81-C81A-455B-A87B-15031EE15849}" type="slidenum">
              <a:rPr kumimoji="1" lang="ja-JP" altLang="en-US" smtClean="0"/>
              <a:t>116</a:t>
            </a:fld>
            <a:endParaRPr kumimoji="1" lang="ja-JP" altLang="en-US" dirty="0"/>
          </a:p>
        </p:txBody>
      </p:sp>
      <mc:AlternateContent xmlns:mc="http://schemas.openxmlformats.org/markup-compatibility/2006" xmlns:p14="http://schemas.microsoft.com/office/powerpoint/2010/main">
        <mc:Choice Requires="p14">
          <p:contentPart p14:bwMode="auto" r:id="rId3">
            <p14:nvContentPartPr>
              <p14:cNvPr id="6" name="インク 5">
                <a:extLst>
                  <a:ext uri="{FF2B5EF4-FFF2-40B4-BE49-F238E27FC236}">
                    <a16:creationId xmlns:a16="http://schemas.microsoft.com/office/drawing/2014/main" id="{FDE1F5C4-1D32-4859-AE25-E2D77253DB15}"/>
                  </a:ext>
                </a:extLst>
              </p14:cNvPr>
              <p14:cNvContentPartPr/>
              <p14:nvPr/>
            </p14:nvContentPartPr>
            <p14:xfrm>
              <a:off x="531000" y="2814120"/>
              <a:ext cx="360" cy="360"/>
            </p14:xfrm>
          </p:contentPart>
        </mc:Choice>
        <mc:Fallback xmlns="">
          <p:pic>
            <p:nvPicPr>
              <p:cNvPr id="6" name="インク 5">
                <a:extLst>
                  <a:ext uri="{FF2B5EF4-FFF2-40B4-BE49-F238E27FC236}">
                    <a16:creationId xmlns:a16="http://schemas.microsoft.com/office/drawing/2014/main" id="{FDE1F5C4-1D32-4859-AE25-E2D77253DB15}"/>
                  </a:ext>
                </a:extLst>
              </p:cNvPr>
              <p:cNvPicPr/>
              <p:nvPr/>
            </p:nvPicPr>
            <p:blipFill>
              <a:blip r:embed="rId4"/>
              <a:stretch>
                <a:fillRect/>
              </a:stretch>
            </p:blipFill>
            <p:spPr>
              <a:xfrm>
                <a:off x="527040" y="2798280"/>
                <a:ext cx="8280" cy="32040"/>
              </a:xfrm>
              <a:prstGeom prst="rect">
                <a:avLst/>
              </a:prstGeom>
            </p:spPr>
          </p:pic>
        </mc:Fallback>
      </mc:AlternateContent>
    </p:spTree>
    <p:extLst>
      <p:ext uri="{BB962C8B-B14F-4D97-AF65-F5344CB8AC3E}">
        <p14:creationId xmlns:p14="http://schemas.microsoft.com/office/powerpoint/2010/main" val="136007223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9499F2-93C2-4942-9B20-D2DA26A95F36}"/>
              </a:ext>
            </a:extLst>
          </p:cNvPr>
          <p:cNvSpPr>
            <a:spLocks noGrp="1"/>
          </p:cNvSpPr>
          <p:nvPr>
            <p:ph type="title"/>
          </p:nvPr>
        </p:nvSpPr>
        <p:spPr/>
        <p:txBody>
          <a:bodyPr/>
          <a:lstStyle/>
          <a:p>
            <a:r>
              <a:rPr kumimoji="1" lang="en-US" altLang="ja-JP" dirty="0">
                <a:ea typeface="Tahoma" panose="020B0604030504040204" pitchFamily="34" charset="0"/>
              </a:rPr>
              <a:t>PUB/SUB(publish/subscribe)</a:t>
            </a:r>
            <a:r>
              <a:rPr kumimoji="1" lang="ja-JP" altLang="en-US" dirty="0"/>
              <a:t>モデル</a:t>
            </a:r>
          </a:p>
        </p:txBody>
      </p:sp>
      <p:sp>
        <p:nvSpPr>
          <p:cNvPr id="3" name="コンテンツ プレースホルダー 2">
            <a:extLst>
              <a:ext uri="{FF2B5EF4-FFF2-40B4-BE49-F238E27FC236}">
                <a16:creationId xmlns:a16="http://schemas.microsoft.com/office/drawing/2014/main" id="{A19B5241-CAB8-482E-8135-A1FDC7DF2244}"/>
              </a:ext>
            </a:extLst>
          </p:cNvPr>
          <p:cNvSpPr>
            <a:spLocks noGrp="1"/>
          </p:cNvSpPr>
          <p:nvPr>
            <p:ph idx="1"/>
          </p:nvPr>
        </p:nvSpPr>
        <p:spPr>
          <a:xfrm>
            <a:off x="428263" y="3727640"/>
            <a:ext cx="11597833" cy="3130355"/>
          </a:xfrm>
        </p:spPr>
        <p:txBody>
          <a:bodyPr>
            <a:normAutofit/>
          </a:bodyPr>
          <a:lstStyle/>
          <a:p>
            <a:pPr marL="0" indent="0">
              <a:buNone/>
            </a:pPr>
            <a:r>
              <a:rPr lang="en-US" altLang="ja-JP" sz="2800" dirty="0">
                <a:ea typeface="Tahoma" panose="020B0604030504040204" pitchFamily="34" charset="0"/>
              </a:rPr>
              <a:t>Publisher(</a:t>
            </a:r>
            <a:r>
              <a:rPr lang="ja-JP" altLang="en-US" sz="2800" dirty="0"/>
              <a:t>データの発行者</a:t>
            </a:r>
            <a:r>
              <a:rPr lang="en-US" altLang="ja-JP" sz="2800" dirty="0">
                <a:ea typeface="Tahoma" panose="020B0604030504040204" pitchFamily="34" charset="0"/>
              </a:rPr>
              <a:t>)</a:t>
            </a:r>
            <a:r>
              <a:rPr lang="ja-JP" altLang="en-US" sz="2800" dirty="0"/>
              <a:t>と</a:t>
            </a:r>
            <a:r>
              <a:rPr lang="en-US" altLang="ja-JP" sz="2800" dirty="0">
                <a:ea typeface="Tahoma" panose="020B0604030504040204" pitchFamily="34" charset="0"/>
              </a:rPr>
              <a:t>Subscriber(</a:t>
            </a:r>
            <a:r>
              <a:rPr lang="ja-JP" altLang="en-US" sz="2800" dirty="0"/>
              <a:t>データの受信者</a:t>
            </a:r>
            <a:r>
              <a:rPr lang="en-US" altLang="ja-JP" sz="2800" dirty="0">
                <a:ea typeface="Tahoma" panose="020B0604030504040204" pitchFamily="34" charset="0"/>
              </a:rPr>
              <a:t>)</a:t>
            </a:r>
            <a:r>
              <a:rPr lang="ja-JP" altLang="en-US" sz="2800" dirty="0"/>
              <a:t>は</a:t>
            </a:r>
            <a:r>
              <a:rPr lang="en-US" altLang="ja-JP" sz="2800" dirty="0">
                <a:ea typeface="Tahoma" panose="020B0604030504040204" pitchFamily="34" charset="0"/>
              </a:rPr>
              <a:t/>
            </a:r>
            <a:br>
              <a:rPr lang="en-US" altLang="ja-JP" sz="2800" dirty="0">
                <a:ea typeface="Tahoma" panose="020B0604030504040204" pitchFamily="34" charset="0"/>
              </a:rPr>
            </a:br>
            <a:r>
              <a:rPr lang="ja-JP" altLang="en-US" sz="2800" dirty="0"/>
              <a:t>直接のやり取りを行わず</a:t>
            </a:r>
            <a:r>
              <a:rPr lang="en-US" altLang="ja-JP" sz="2800" dirty="0">
                <a:ea typeface="Tahoma" panose="020B0604030504040204" pitchFamily="34" charset="0"/>
              </a:rPr>
              <a:t>Broker</a:t>
            </a:r>
            <a:r>
              <a:rPr lang="ja-JP" altLang="en-US" sz="2800" dirty="0"/>
              <a:t>を通して行う。</a:t>
            </a:r>
            <a:endParaRPr lang="en-US" altLang="ja-JP" sz="2800" dirty="0">
              <a:ea typeface="Tahoma" panose="020B0604030504040204" pitchFamily="34" charset="0"/>
            </a:endParaRPr>
          </a:p>
          <a:p>
            <a:pPr marL="0" indent="0">
              <a:buNone/>
            </a:pPr>
            <a:r>
              <a:rPr kumimoji="1" lang="ja-JP" altLang="en-US" sz="2800" dirty="0"/>
              <a:t>発行されたデータ</a:t>
            </a:r>
            <a:r>
              <a:rPr kumimoji="1" lang="en-US" altLang="ja-JP" sz="2800" dirty="0">
                <a:ea typeface="Tahoma" panose="020B0604030504040204" pitchFamily="34" charset="0"/>
              </a:rPr>
              <a:t>(</a:t>
            </a:r>
            <a:r>
              <a:rPr kumimoji="1" lang="ja-JP" altLang="en-US" sz="2800" dirty="0"/>
              <a:t>メッセージ）には</a:t>
            </a:r>
            <a:r>
              <a:rPr kumimoji="1" lang="ja-JP" altLang="en-US" sz="2800" dirty="0">
                <a:solidFill>
                  <a:srgbClr val="FF0000"/>
                </a:solidFill>
              </a:rPr>
              <a:t>トピック</a:t>
            </a:r>
            <a:r>
              <a:rPr kumimoji="1" lang="ja-JP" altLang="en-US" sz="2800" dirty="0"/>
              <a:t>と呼ばれる宛先の情報があり、</a:t>
            </a:r>
            <a:r>
              <a:rPr lang="en-US" altLang="ja-JP" sz="2800" dirty="0">
                <a:ea typeface="Tahoma" panose="020B0604030504040204" pitchFamily="34" charset="0"/>
              </a:rPr>
              <a:t/>
            </a:r>
            <a:br>
              <a:rPr lang="en-US" altLang="ja-JP" sz="2800" dirty="0">
                <a:ea typeface="Tahoma" panose="020B0604030504040204" pitchFamily="34" charset="0"/>
              </a:rPr>
            </a:br>
            <a:r>
              <a:rPr kumimoji="1" lang="en-US" altLang="ja-JP" sz="2800" dirty="0">
                <a:ea typeface="Tahoma" panose="020B0604030504040204" pitchFamily="34" charset="0"/>
              </a:rPr>
              <a:t>Broker</a:t>
            </a:r>
            <a:r>
              <a:rPr kumimoji="1" lang="ja-JP" altLang="en-US" sz="2800" dirty="0"/>
              <a:t>は該当のトピックを購読している</a:t>
            </a:r>
            <a:r>
              <a:rPr kumimoji="1" lang="en-US" altLang="ja-JP" sz="2800" dirty="0" err="1">
                <a:ea typeface="Tahoma" panose="020B0604030504040204" pitchFamily="34" charset="0"/>
              </a:rPr>
              <a:t>Subcriber</a:t>
            </a:r>
            <a:r>
              <a:rPr kumimoji="1" lang="ja-JP" altLang="en-US" sz="2800" dirty="0"/>
              <a:t>にデータを渡す。</a:t>
            </a:r>
            <a:endParaRPr kumimoji="1" lang="en-US" altLang="ja-JP" sz="2800" dirty="0">
              <a:ea typeface="Tahoma" panose="020B0604030504040204" pitchFamily="34" charset="0"/>
            </a:endParaRPr>
          </a:p>
          <a:p>
            <a:pPr marL="0" indent="0">
              <a:buNone/>
            </a:pPr>
            <a:r>
              <a:rPr lang="en-US" altLang="ja-JP" sz="2800" dirty="0">
                <a:ea typeface="Tahoma" panose="020B0604030504040204" pitchFamily="34" charset="0"/>
              </a:rPr>
              <a:t>Broker</a:t>
            </a:r>
            <a:r>
              <a:rPr lang="ja-JP" altLang="en-US" sz="2800" dirty="0"/>
              <a:t>がデータのルーティングやフィルタリング・調整を行うことで</a:t>
            </a:r>
            <a:r>
              <a:rPr lang="en-US" altLang="ja-JP" sz="2800" dirty="0">
                <a:ea typeface="Tahoma" panose="020B0604030504040204" pitchFamily="34" charset="0"/>
              </a:rPr>
              <a:t/>
            </a:r>
            <a:br>
              <a:rPr lang="en-US" altLang="ja-JP" sz="2800" dirty="0">
                <a:ea typeface="Tahoma" panose="020B0604030504040204" pitchFamily="34" charset="0"/>
              </a:rPr>
            </a:br>
            <a:r>
              <a:rPr lang="ja-JP" altLang="en-US" sz="2800" dirty="0"/>
              <a:t>ネットワークに掛かる負荷を低減する</a:t>
            </a:r>
            <a:endParaRPr kumimoji="1" lang="ja-JP" altLang="en-US" sz="2800" dirty="0"/>
          </a:p>
        </p:txBody>
      </p:sp>
      <p:sp>
        <p:nvSpPr>
          <p:cNvPr id="4" name="スライド番号プレースホルダー 3">
            <a:extLst>
              <a:ext uri="{FF2B5EF4-FFF2-40B4-BE49-F238E27FC236}">
                <a16:creationId xmlns:a16="http://schemas.microsoft.com/office/drawing/2014/main" id="{8C35865E-73CE-4D35-B542-F5017460ED6E}"/>
              </a:ext>
            </a:extLst>
          </p:cNvPr>
          <p:cNvSpPr>
            <a:spLocks noGrp="1"/>
          </p:cNvSpPr>
          <p:nvPr>
            <p:ph type="sldNum" sz="quarter" idx="12"/>
          </p:nvPr>
        </p:nvSpPr>
        <p:spPr/>
        <p:txBody>
          <a:bodyPr/>
          <a:lstStyle/>
          <a:p>
            <a:fld id="{5A94AD81-C81A-455B-A87B-15031EE15849}" type="slidenum">
              <a:rPr kumimoji="1" lang="ja-JP" altLang="en-US" smtClean="0"/>
              <a:t>117</a:t>
            </a:fld>
            <a:endParaRPr kumimoji="1" lang="ja-JP" altLang="en-US"/>
          </a:p>
        </p:txBody>
      </p:sp>
      <p:grpSp>
        <p:nvGrpSpPr>
          <p:cNvPr id="29" name="グループ化 28">
            <a:extLst>
              <a:ext uri="{FF2B5EF4-FFF2-40B4-BE49-F238E27FC236}">
                <a16:creationId xmlns:a16="http://schemas.microsoft.com/office/drawing/2014/main" id="{ACC654DA-EE54-4D09-A291-61040F0676BA}"/>
              </a:ext>
            </a:extLst>
          </p:cNvPr>
          <p:cNvGrpSpPr/>
          <p:nvPr/>
        </p:nvGrpSpPr>
        <p:grpSpPr>
          <a:xfrm>
            <a:off x="1192192" y="1439859"/>
            <a:ext cx="9807616" cy="2232209"/>
            <a:chOff x="763929" y="1439859"/>
            <a:chExt cx="9807616" cy="2232209"/>
          </a:xfrm>
        </p:grpSpPr>
        <p:sp>
          <p:nvSpPr>
            <p:cNvPr id="5" name="四角形: 角を丸くする 4">
              <a:extLst>
                <a:ext uri="{FF2B5EF4-FFF2-40B4-BE49-F238E27FC236}">
                  <a16:creationId xmlns:a16="http://schemas.microsoft.com/office/drawing/2014/main" id="{734E5903-0829-41F9-A233-60DD7D38BF65}"/>
                </a:ext>
              </a:extLst>
            </p:cNvPr>
            <p:cNvSpPr/>
            <p:nvPr/>
          </p:nvSpPr>
          <p:spPr>
            <a:xfrm>
              <a:off x="763929" y="2312896"/>
              <a:ext cx="1875099" cy="486136"/>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solidFill>
                    <a:schemeClr val="tx1"/>
                  </a:solidFill>
                  <a:latin typeface="Tahoma" panose="020B0604030504040204" pitchFamily="34" charset="0"/>
                  <a:ea typeface="Tahoma" panose="020B0604030504040204" pitchFamily="34" charset="0"/>
                  <a:cs typeface="Tahoma" panose="020B0604030504040204" pitchFamily="34" charset="0"/>
                </a:rPr>
                <a:t>Publisher</a:t>
              </a: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6" name="四角形: 角を丸くする 5">
              <a:extLst>
                <a:ext uri="{FF2B5EF4-FFF2-40B4-BE49-F238E27FC236}">
                  <a16:creationId xmlns:a16="http://schemas.microsoft.com/office/drawing/2014/main" id="{C59085DE-A338-41D7-9710-6508128AFBCE}"/>
                </a:ext>
              </a:extLst>
            </p:cNvPr>
            <p:cNvSpPr/>
            <p:nvPr/>
          </p:nvSpPr>
          <p:spPr>
            <a:xfrm>
              <a:off x="4944319" y="2312896"/>
              <a:ext cx="1875099" cy="486136"/>
            </a:xfrm>
            <a:prstGeom prst="roundRect">
              <a:avLst/>
            </a:prstGeom>
            <a:solidFill>
              <a:schemeClr val="bg1"/>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solidFill>
                    <a:schemeClr val="tx1"/>
                  </a:solidFill>
                  <a:latin typeface="Tahoma" panose="020B0604030504040204" pitchFamily="34" charset="0"/>
                  <a:ea typeface="Tahoma" panose="020B0604030504040204" pitchFamily="34" charset="0"/>
                  <a:cs typeface="Tahoma" panose="020B0604030504040204" pitchFamily="34" charset="0"/>
                </a:rPr>
                <a:t>Broker</a:t>
              </a: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7" name="四角形: 角を丸くする 6">
              <a:extLst>
                <a:ext uri="{FF2B5EF4-FFF2-40B4-BE49-F238E27FC236}">
                  <a16:creationId xmlns:a16="http://schemas.microsoft.com/office/drawing/2014/main" id="{1EBE6776-489D-4661-AAC4-95AD69974D35}"/>
                </a:ext>
              </a:extLst>
            </p:cNvPr>
            <p:cNvSpPr/>
            <p:nvPr/>
          </p:nvSpPr>
          <p:spPr>
            <a:xfrm>
              <a:off x="8696444" y="1439859"/>
              <a:ext cx="1875099" cy="486136"/>
            </a:xfrm>
            <a:prstGeom prst="roundRect">
              <a:avLst/>
            </a:prstGeom>
            <a:solidFill>
              <a:schemeClr val="bg1"/>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solidFill>
                    <a:schemeClr val="tx1"/>
                  </a:solidFill>
                  <a:latin typeface="Tahoma" panose="020B0604030504040204" pitchFamily="34" charset="0"/>
                  <a:ea typeface="Tahoma" panose="020B0604030504040204" pitchFamily="34" charset="0"/>
                  <a:cs typeface="Tahoma" panose="020B0604030504040204" pitchFamily="34" charset="0"/>
                </a:rPr>
                <a:t>Subscriber</a:t>
              </a: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8" name="四角形: 角を丸くする 7">
              <a:extLst>
                <a:ext uri="{FF2B5EF4-FFF2-40B4-BE49-F238E27FC236}">
                  <a16:creationId xmlns:a16="http://schemas.microsoft.com/office/drawing/2014/main" id="{C712BA0A-77B0-4F29-8037-C07B39A493DC}"/>
                </a:ext>
              </a:extLst>
            </p:cNvPr>
            <p:cNvSpPr/>
            <p:nvPr/>
          </p:nvSpPr>
          <p:spPr>
            <a:xfrm>
              <a:off x="8696446" y="2312896"/>
              <a:ext cx="1875099" cy="486136"/>
            </a:xfrm>
            <a:prstGeom prst="roundRect">
              <a:avLst/>
            </a:prstGeom>
            <a:solidFill>
              <a:schemeClr val="bg1"/>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solidFill>
                    <a:schemeClr val="tx1"/>
                  </a:solidFill>
                  <a:latin typeface="Tahoma" panose="020B0604030504040204" pitchFamily="34" charset="0"/>
                  <a:ea typeface="Tahoma" panose="020B0604030504040204" pitchFamily="34" charset="0"/>
                  <a:cs typeface="Tahoma" panose="020B0604030504040204" pitchFamily="34" charset="0"/>
                </a:rPr>
                <a:t>Subscriber</a:t>
              </a:r>
              <a:endParaRPr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9" name="四角形: 角を丸くする 8">
              <a:extLst>
                <a:ext uri="{FF2B5EF4-FFF2-40B4-BE49-F238E27FC236}">
                  <a16:creationId xmlns:a16="http://schemas.microsoft.com/office/drawing/2014/main" id="{D76445C8-0235-475F-B54C-E1915363070C}"/>
                </a:ext>
              </a:extLst>
            </p:cNvPr>
            <p:cNvSpPr/>
            <p:nvPr/>
          </p:nvSpPr>
          <p:spPr>
            <a:xfrm>
              <a:off x="8696445" y="3185932"/>
              <a:ext cx="1875099" cy="486136"/>
            </a:xfrm>
            <a:prstGeom prst="roundRect">
              <a:avLst/>
            </a:prstGeom>
            <a:solidFill>
              <a:schemeClr val="bg1"/>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solidFill>
                    <a:schemeClr val="tx1"/>
                  </a:solidFill>
                  <a:latin typeface="Tahoma" panose="020B0604030504040204" pitchFamily="34" charset="0"/>
                  <a:ea typeface="Tahoma" panose="020B0604030504040204" pitchFamily="34" charset="0"/>
                  <a:cs typeface="Tahoma" panose="020B0604030504040204" pitchFamily="34" charset="0"/>
                </a:rPr>
                <a:t>Subscriber</a:t>
              </a:r>
              <a:endParaRPr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cxnSp>
          <p:nvCxnSpPr>
            <p:cNvPr id="15" name="直線矢印コネクタ 14">
              <a:extLst>
                <a:ext uri="{FF2B5EF4-FFF2-40B4-BE49-F238E27FC236}">
                  <a16:creationId xmlns:a16="http://schemas.microsoft.com/office/drawing/2014/main" id="{D2EE5C30-C3DA-48F8-AEE5-12C181ED1AE1}"/>
                </a:ext>
              </a:extLst>
            </p:cNvPr>
            <p:cNvCxnSpPr>
              <a:cxnSpLocks/>
              <a:stCxn id="5" idx="3"/>
              <a:endCxn id="6" idx="1"/>
            </p:cNvCxnSpPr>
            <p:nvPr/>
          </p:nvCxnSpPr>
          <p:spPr>
            <a:xfrm>
              <a:off x="2639028" y="2555964"/>
              <a:ext cx="230529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293B7B47-1CAC-489F-8DEA-BDF8275355BC}"/>
                </a:ext>
              </a:extLst>
            </p:cNvPr>
            <p:cNvCxnSpPr>
              <a:cxnSpLocks/>
              <a:stCxn id="6" idx="3"/>
              <a:endCxn id="8" idx="1"/>
            </p:cNvCxnSpPr>
            <p:nvPr/>
          </p:nvCxnSpPr>
          <p:spPr>
            <a:xfrm>
              <a:off x="6819418" y="2555964"/>
              <a:ext cx="18770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DA2718E7-C856-40A5-9517-CDAD8C09942C}"/>
                </a:ext>
              </a:extLst>
            </p:cNvPr>
            <p:cNvCxnSpPr>
              <a:cxnSpLocks/>
              <a:endCxn id="7" idx="1"/>
            </p:cNvCxnSpPr>
            <p:nvPr/>
          </p:nvCxnSpPr>
          <p:spPr>
            <a:xfrm flipV="1">
              <a:off x="6863787" y="1682927"/>
              <a:ext cx="1832657" cy="967676"/>
            </a:xfrm>
            <a:prstGeom prst="bentConnector3">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 name="コネクタ: カギ線 25">
              <a:extLst>
                <a:ext uri="{FF2B5EF4-FFF2-40B4-BE49-F238E27FC236}">
                  <a16:creationId xmlns:a16="http://schemas.microsoft.com/office/drawing/2014/main" id="{6E142239-A034-4304-86D9-3B8C4621F97F}"/>
                </a:ext>
              </a:extLst>
            </p:cNvPr>
            <p:cNvCxnSpPr>
              <a:cxnSpLocks/>
              <a:endCxn id="9" idx="1"/>
            </p:cNvCxnSpPr>
            <p:nvPr/>
          </p:nvCxnSpPr>
          <p:spPr>
            <a:xfrm>
              <a:off x="6852213" y="2546430"/>
              <a:ext cx="1844232" cy="882570"/>
            </a:xfrm>
            <a:prstGeom prst="bentConnector3">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30" name="四角形: 角を丸くする 29">
            <a:extLst>
              <a:ext uri="{FF2B5EF4-FFF2-40B4-BE49-F238E27FC236}">
                <a16:creationId xmlns:a16="http://schemas.microsoft.com/office/drawing/2014/main" id="{547671C7-B0FE-44D5-A45A-40DBC643E60D}"/>
              </a:ext>
            </a:extLst>
          </p:cNvPr>
          <p:cNvSpPr/>
          <p:nvPr/>
        </p:nvSpPr>
        <p:spPr>
          <a:xfrm>
            <a:off x="3599727" y="1705244"/>
            <a:ext cx="1030146" cy="486124"/>
          </a:xfrm>
          <a:prstGeom prst="roundRect">
            <a:avLst/>
          </a:prstGeom>
          <a:noFill/>
          <a:ln>
            <a:solidFill>
              <a:srgbClr val="C8A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発行</a:t>
            </a:r>
          </a:p>
        </p:txBody>
      </p:sp>
      <p:sp>
        <p:nvSpPr>
          <p:cNvPr id="31" name="四角形: 角を丸くする 30">
            <a:extLst>
              <a:ext uri="{FF2B5EF4-FFF2-40B4-BE49-F238E27FC236}">
                <a16:creationId xmlns:a16="http://schemas.microsoft.com/office/drawing/2014/main" id="{DBB705E0-DD52-4A2E-AB49-410997662486}"/>
              </a:ext>
            </a:extLst>
          </p:cNvPr>
          <p:cNvSpPr/>
          <p:nvPr/>
        </p:nvSpPr>
        <p:spPr>
          <a:xfrm>
            <a:off x="7047056" y="1673395"/>
            <a:ext cx="1030146" cy="486124"/>
          </a:xfrm>
          <a:prstGeom prst="roundRect">
            <a:avLst/>
          </a:prstGeom>
          <a:noFill/>
          <a:ln>
            <a:solidFill>
              <a:srgbClr val="80B8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購読</a:t>
            </a:r>
            <a:endPar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Tree>
    <p:extLst>
      <p:ext uri="{BB962C8B-B14F-4D97-AF65-F5344CB8AC3E}">
        <p14:creationId xmlns:p14="http://schemas.microsoft.com/office/powerpoint/2010/main" val="136704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745E60-31B7-4E09-913F-10176380830D}"/>
              </a:ext>
            </a:extLst>
          </p:cNvPr>
          <p:cNvSpPr>
            <a:spLocks noGrp="1"/>
          </p:cNvSpPr>
          <p:nvPr>
            <p:ph type="title"/>
          </p:nvPr>
        </p:nvSpPr>
        <p:spPr/>
        <p:txBody>
          <a:bodyPr/>
          <a:lstStyle/>
          <a:p>
            <a:r>
              <a:rPr kumimoji="1" lang="en-US" altLang="ja-JP" dirty="0">
                <a:ea typeface="Tahoma" panose="020B0604030504040204" pitchFamily="34" charset="0"/>
              </a:rPr>
              <a:t>QoS(Quality of Service)</a:t>
            </a:r>
            <a:endParaRPr kumimoji="1" lang="ja-JP" altLang="en-US" dirty="0"/>
          </a:p>
        </p:txBody>
      </p:sp>
      <p:sp>
        <p:nvSpPr>
          <p:cNvPr id="3" name="コンテンツ プレースホルダー 2">
            <a:extLst>
              <a:ext uri="{FF2B5EF4-FFF2-40B4-BE49-F238E27FC236}">
                <a16:creationId xmlns:a16="http://schemas.microsoft.com/office/drawing/2014/main" id="{C3936954-D858-468F-9B8C-31A54CA5E887}"/>
              </a:ext>
            </a:extLst>
          </p:cNvPr>
          <p:cNvSpPr>
            <a:spLocks noGrp="1"/>
          </p:cNvSpPr>
          <p:nvPr>
            <p:ph idx="1"/>
          </p:nvPr>
        </p:nvSpPr>
        <p:spPr>
          <a:xfrm>
            <a:off x="497711" y="1200151"/>
            <a:ext cx="10932289" cy="874914"/>
          </a:xfrm>
        </p:spPr>
        <p:txBody>
          <a:bodyPr>
            <a:normAutofit/>
          </a:bodyPr>
          <a:lstStyle/>
          <a:p>
            <a:pPr marL="0" indent="0">
              <a:buNone/>
            </a:pPr>
            <a:r>
              <a:rPr lang="ja-JP" altLang="en-US" dirty="0"/>
              <a:t>各メッセージに対して</a:t>
            </a:r>
            <a:r>
              <a:rPr lang="en-US" altLang="ja-JP" dirty="0">
                <a:ea typeface="Tahoma" panose="020B0604030504040204" pitchFamily="34" charset="0"/>
              </a:rPr>
              <a:t>QoS</a:t>
            </a:r>
            <a:r>
              <a:rPr lang="ja-JP" altLang="en-US" dirty="0"/>
              <a:t>のモードを指定できる</a:t>
            </a:r>
            <a:endParaRPr lang="en-US" altLang="ja-JP" dirty="0">
              <a:ea typeface="Tahoma" panose="020B0604030504040204" pitchFamily="34" charset="0"/>
            </a:endParaRPr>
          </a:p>
          <a:p>
            <a:pPr marL="0" indent="0">
              <a:buNone/>
            </a:pPr>
            <a:endParaRPr kumimoji="1" lang="en-US" altLang="ja-JP" sz="2800" dirty="0">
              <a:ea typeface="Tahoma" panose="020B0604030504040204" pitchFamily="34" charset="0"/>
            </a:endParaRPr>
          </a:p>
        </p:txBody>
      </p:sp>
      <p:sp>
        <p:nvSpPr>
          <p:cNvPr id="4" name="スライド番号プレースホルダー 3">
            <a:extLst>
              <a:ext uri="{FF2B5EF4-FFF2-40B4-BE49-F238E27FC236}">
                <a16:creationId xmlns:a16="http://schemas.microsoft.com/office/drawing/2014/main" id="{4E0D91C0-7A08-416D-89F1-656D8CF5200B}"/>
              </a:ext>
            </a:extLst>
          </p:cNvPr>
          <p:cNvSpPr>
            <a:spLocks noGrp="1"/>
          </p:cNvSpPr>
          <p:nvPr>
            <p:ph type="sldNum" sz="quarter" idx="12"/>
          </p:nvPr>
        </p:nvSpPr>
        <p:spPr/>
        <p:txBody>
          <a:bodyPr/>
          <a:lstStyle/>
          <a:p>
            <a:fld id="{5A94AD81-C81A-455B-A87B-15031EE15849}" type="slidenum">
              <a:rPr kumimoji="1" lang="ja-JP" altLang="en-US" smtClean="0"/>
              <a:t>118</a:t>
            </a:fld>
            <a:endParaRPr kumimoji="1" lang="ja-JP" altLang="en-US"/>
          </a:p>
        </p:txBody>
      </p:sp>
      <p:graphicFrame>
        <p:nvGraphicFramePr>
          <p:cNvPr id="5" name="表 4">
            <a:extLst>
              <a:ext uri="{FF2B5EF4-FFF2-40B4-BE49-F238E27FC236}">
                <a16:creationId xmlns:a16="http://schemas.microsoft.com/office/drawing/2014/main" id="{8DF22F5F-09B1-44E5-BB13-8B5D3CA54F61}"/>
              </a:ext>
            </a:extLst>
          </p:cNvPr>
          <p:cNvGraphicFramePr>
            <a:graphicFrameLocks noGrp="1"/>
          </p:cNvGraphicFramePr>
          <p:nvPr>
            <p:extLst/>
          </p:nvPr>
        </p:nvGraphicFramePr>
        <p:xfrm>
          <a:off x="324790" y="2075065"/>
          <a:ext cx="11562409" cy="4649433"/>
        </p:xfrm>
        <a:graphic>
          <a:graphicData uri="http://schemas.openxmlformats.org/drawingml/2006/table">
            <a:tbl>
              <a:tblPr firstRow="1" bandRow="1">
                <a:tableStyleId>{5C22544A-7EE6-4342-B048-85BDC9FD1C3A}</a:tableStyleId>
              </a:tblPr>
              <a:tblGrid>
                <a:gridCol w="1321011">
                  <a:extLst>
                    <a:ext uri="{9D8B030D-6E8A-4147-A177-3AD203B41FA5}">
                      <a16:colId xmlns:a16="http://schemas.microsoft.com/office/drawing/2014/main" val="3171728409"/>
                    </a:ext>
                  </a:extLst>
                </a:gridCol>
                <a:gridCol w="3025943">
                  <a:extLst>
                    <a:ext uri="{9D8B030D-6E8A-4147-A177-3AD203B41FA5}">
                      <a16:colId xmlns:a16="http://schemas.microsoft.com/office/drawing/2014/main" val="4258874907"/>
                    </a:ext>
                  </a:extLst>
                </a:gridCol>
                <a:gridCol w="7215455">
                  <a:extLst>
                    <a:ext uri="{9D8B030D-6E8A-4147-A177-3AD203B41FA5}">
                      <a16:colId xmlns:a16="http://schemas.microsoft.com/office/drawing/2014/main" val="1975597506"/>
                    </a:ext>
                  </a:extLst>
                </a:gridCol>
              </a:tblGrid>
              <a:tr h="553266">
                <a:tc>
                  <a:txBody>
                    <a:bodyPr/>
                    <a:lstStyle/>
                    <a:p>
                      <a:pPr algn="ctr"/>
                      <a:r>
                        <a:rPr kumimoji="1" lang="ja-JP" altLang="en-US" sz="2500" dirty="0">
                          <a:latin typeface="Tahoma" panose="020B0604030504040204" pitchFamily="34" charset="0"/>
                          <a:ea typeface="UD デジタル 教科書体 NK-R" panose="02020400000000000000" pitchFamily="18" charset="-128"/>
                          <a:cs typeface="Tahoma" panose="020B0604030504040204" pitchFamily="34" charset="0"/>
                        </a:rPr>
                        <a:t>レベル</a:t>
                      </a:r>
                    </a:p>
                  </a:txBody>
                  <a:tcPr marL="126879" marR="126879" marT="63439" marB="63439"/>
                </a:tc>
                <a:tc>
                  <a:txBody>
                    <a:bodyPr/>
                    <a:lstStyle/>
                    <a:p>
                      <a:pPr algn="ctr"/>
                      <a:r>
                        <a:rPr kumimoji="1" lang="ja-JP" altLang="en-US" sz="2500" dirty="0">
                          <a:latin typeface="Tahoma" panose="020B0604030504040204" pitchFamily="34" charset="0"/>
                          <a:ea typeface="UD デジタル 教科書体 NK-R" panose="02020400000000000000" pitchFamily="18" charset="-128"/>
                          <a:cs typeface="Tahoma" panose="020B0604030504040204" pitchFamily="34" charset="0"/>
                        </a:rPr>
                        <a:t>モード名</a:t>
                      </a:r>
                    </a:p>
                  </a:txBody>
                  <a:tcPr marL="126879" marR="126879" marT="63439" marB="63439"/>
                </a:tc>
                <a:tc>
                  <a:txBody>
                    <a:bodyPr/>
                    <a:lstStyle/>
                    <a:p>
                      <a:pPr algn="ctr"/>
                      <a:r>
                        <a:rPr kumimoji="1" lang="ja-JP" altLang="en-US" sz="2500" dirty="0">
                          <a:latin typeface="Tahoma" panose="020B0604030504040204" pitchFamily="34" charset="0"/>
                          <a:ea typeface="UD デジタル 教科書体 NK-R" panose="02020400000000000000" pitchFamily="18" charset="-128"/>
                          <a:cs typeface="Tahoma" panose="020B0604030504040204" pitchFamily="34" charset="0"/>
                        </a:rPr>
                        <a:t>説明</a:t>
                      </a:r>
                    </a:p>
                  </a:txBody>
                  <a:tcPr marL="126879" marR="126879" marT="63439" marB="63439"/>
                </a:tc>
                <a:extLst>
                  <a:ext uri="{0D108BD9-81ED-4DB2-BD59-A6C34878D82A}">
                    <a16:rowId xmlns:a16="http://schemas.microsoft.com/office/drawing/2014/main" val="3148816147"/>
                  </a:ext>
                </a:extLst>
              </a:tr>
              <a:tr h="1365389">
                <a:tc>
                  <a:txBody>
                    <a:bodyPr/>
                    <a:lstStyle/>
                    <a:p>
                      <a:pPr algn="ctr"/>
                      <a:r>
                        <a:rPr kumimoji="1" lang="en-US" altLang="ja-JP" sz="2500" dirty="0">
                          <a:latin typeface="Tahoma" panose="020B0604030504040204" pitchFamily="34" charset="0"/>
                          <a:ea typeface="Tahoma" panose="020B0604030504040204" pitchFamily="34" charset="0"/>
                          <a:cs typeface="Tahoma" panose="020B0604030504040204" pitchFamily="34" charset="0"/>
                        </a:rPr>
                        <a:t>0</a:t>
                      </a:r>
                      <a:endParaRPr kumimoji="1" lang="ja-JP" altLang="en-US" sz="25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26879" marR="126879" marT="63439" marB="63439" anchor="ctr"/>
                </a:tc>
                <a:tc>
                  <a:txBody>
                    <a:bodyPr/>
                    <a:lstStyle/>
                    <a:p>
                      <a:pPr algn="ctr"/>
                      <a:r>
                        <a:rPr kumimoji="1" lang="en-US" altLang="ja-JP" sz="2500" dirty="0">
                          <a:latin typeface="Tahoma" panose="020B0604030504040204" pitchFamily="34" charset="0"/>
                          <a:ea typeface="UD デジタル 教科書体 NK-R" panose="02020400000000000000" pitchFamily="18" charset="-128"/>
                          <a:cs typeface="Tahoma" panose="020B0604030504040204" pitchFamily="34" charset="0"/>
                        </a:rPr>
                        <a:t>Fire</a:t>
                      </a:r>
                      <a:r>
                        <a:rPr kumimoji="1" lang="ja-JP" altLang="en-US" sz="2500" dirty="0">
                          <a:latin typeface="Tahoma" panose="020B0604030504040204" pitchFamily="34" charset="0"/>
                          <a:ea typeface="UD デジタル 教科書体 NK-R" panose="02020400000000000000" pitchFamily="18" charset="-128"/>
                          <a:cs typeface="Tahoma" panose="020B0604030504040204" pitchFamily="34" charset="0"/>
                        </a:rPr>
                        <a:t>　</a:t>
                      </a:r>
                      <a:r>
                        <a:rPr kumimoji="1" lang="en-US" altLang="ja-JP" sz="2500" dirty="0">
                          <a:latin typeface="Tahoma" panose="020B0604030504040204" pitchFamily="34" charset="0"/>
                          <a:ea typeface="UD デジタル 教科書体 NK-R" panose="02020400000000000000" pitchFamily="18" charset="-128"/>
                          <a:cs typeface="Tahoma" panose="020B0604030504040204" pitchFamily="34" charset="0"/>
                        </a:rPr>
                        <a:t>and forget</a:t>
                      </a:r>
                      <a:endParaRPr kumimoji="1" lang="ja-JP" altLang="en-US" sz="25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26879" marR="126879" marT="63439" marB="63439" anchor="ctr"/>
                </a:tc>
                <a:tc>
                  <a:txBody>
                    <a:bodyPr/>
                    <a:lstStyle/>
                    <a:p>
                      <a:r>
                        <a:rPr kumimoji="1" lang="ja-JP" altLang="en-US" sz="2500" dirty="0">
                          <a:latin typeface="Tahoma" panose="020B0604030504040204" pitchFamily="34" charset="0"/>
                          <a:ea typeface="UD デジタル 教科書体 NK-R" panose="02020400000000000000" pitchFamily="18" charset="-128"/>
                          <a:cs typeface="Tahoma" panose="020B0604030504040204" pitchFamily="34" charset="0"/>
                        </a:rPr>
                        <a:t>メッセージを</a:t>
                      </a:r>
                      <a:r>
                        <a:rPr kumimoji="1" lang="en-US" altLang="ja-JP" sz="2500" dirty="0">
                          <a:latin typeface="Tahoma" panose="020B0604030504040204" pitchFamily="34" charset="0"/>
                          <a:ea typeface="UD デジタル 教科書体 NK-R" panose="02020400000000000000" pitchFamily="18" charset="-128"/>
                          <a:cs typeface="Tahoma" panose="020B0604030504040204" pitchFamily="34" charset="0"/>
                        </a:rPr>
                        <a:t>1</a:t>
                      </a:r>
                      <a:r>
                        <a:rPr kumimoji="1" lang="ja-JP" altLang="en-US" sz="2500" dirty="0">
                          <a:latin typeface="Tahoma" panose="020B0604030504040204" pitchFamily="34" charset="0"/>
                          <a:ea typeface="UD デジタル 教科書体 NK-R" panose="02020400000000000000" pitchFamily="18" charset="-128"/>
                          <a:cs typeface="Tahoma" panose="020B0604030504040204" pitchFamily="34" charset="0"/>
                        </a:rPr>
                        <a:t>回だけ送り、確認や再送信は行わない。信頼性は低いが高速で省エネ。情報損失が許容</a:t>
                      </a:r>
                      <a:r>
                        <a:rPr kumimoji="1" lang="en-US" altLang="ja-JP" sz="2500" dirty="0">
                          <a:latin typeface="Tahoma" panose="020B0604030504040204" pitchFamily="34" charset="0"/>
                          <a:ea typeface="UD デジタル 教科書体 NK-R" panose="02020400000000000000" pitchFamily="18" charset="-128"/>
                          <a:cs typeface="Tahoma" panose="020B0604030504040204" pitchFamily="34" charset="0"/>
                        </a:rPr>
                        <a:t/>
                      </a:r>
                      <a:br>
                        <a:rPr kumimoji="1" lang="en-US" altLang="ja-JP" sz="2500" dirty="0">
                          <a:latin typeface="Tahoma" panose="020B0604030504040204" pitchFamily="34" charset="0"/>
                          <a:ea typeface="UD デジタル 教科書体 NK-R" panose="02020400000000000000" pitchFamily="18" charset="-128"/>
                          <a:cs typeface="Tahoma" panose="020B0604030504040204" pitchFamily="34" charset="0"/>
                        </a:rPr>
                      </a:br>
                      <a:r>
                        <a:rPr kumimoji="1" lang="ja-JP" altLang="en-US" sz="2500" dirty="0">
                          <a:latin typeface="Tahoma" panose="020B0604030504040204" pitchFamily="34" charset="0"/>
                          <a:ea typeface="UD デジタル 教科書体 NK-R" panose="02020400000000000000" pitchFamily="18" charset="-128"/>
                          <a:cs typeface="Tahoma" panose="020B0604030504040204" pitchFamily="34" charset="0"/>
                        </a:rPr>
                        <a:t>できるものに使用する。</a:t>
                      </a:r>
                      <a:r>
                        <a:rPr kumimoji="1" lang="en-US" altLang="ja-JP" sz="2500"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ja-JP" altLang="en-US" sz="2500" dirty="0">
                          <a:latin typeface="Tahoma" panose="020B0604030504040204" pitchFamily="34" charset="0"/>
                          <a:ea typeface="UD デジタル 教科書体 NK-R" panose="02020400000000000000" pitchFamily="18" charset="-128"/>
                          <a:cs typeface="Tahoma" panose="020B0604030504040204" pitchFamily="34" charset="0"/>
                        </a:rPr>
                        <a:t>ストリーミング、センシング等</a:t>
                      </a:r>
                      <a:r>
                        <a:rPr kumimoji="1" lang="en-US" altLang="ja-JP" sz="2500" dirty="0">
                          <a:latin typeface="Tahoma" panose="020B0604030504040204" pitchFamily="34" charset="0"/>
                          <a:ea typeface="UD デジタル 教科書体 NK-R" panose="02020400000000000000" pitchFamily="18" charset="-128"/>
                          <a:cs typeface="Tahoma" panose="020B0604030504040204" pitchFamily="34" charset="0"/>
                        </a:rPr>
                        <a:t>)</a:t>
                      </a:r>
                      <a:endParaRPr kumimoji="1" lang="ja-JP" altLang="en-US" sz="25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26879" marR="126879" marT="63439" marB="63439"/>
                </a:tc>
                <a:extLst>
                  <a:ext uri="{0D108BD9-81ED-4DB2-BD59-A6C34878D82A}">
                    <a16:rowId xmlns:a16="http://schemas.microsoft.com/office/drawing/2014/main" val="1009374548"/>
                  </a:ext>
                </a:extLst>
              </a:tr>
              <a:tr h="1365389">
                <a:tc>
                  <a:txBody>
                    <a:bodyPr/>
                    <a:lstStyle/>
                    <a:p>
                      <a:pPr algn="ctr"/>
                      <a:r>
                        <a:rPr kumimoji="1" lang="en-US" altLang="ja-JP" sz="2500" dirty="0">
                          <a:latin typeface="Tahoma" panose="020B0604030504040204" pitchFamily="34" charset="0"/>
                          <a:ea typeface="Tahoma" panose="020B0604030504040204" pitchFamily="34" charset="0"/>
                          <a:cs typeface="Tahoma" panose="020B0604030504040204" pitchFamily="34" charset="0"/>
                        </a:rPr>
                        <a:t>1</a:t>
                      </a:r>
                      <a:endParaRPr kumimoji="1" lang="ja-JP" altLang="en-US" sz="25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26879" marR="126879" marT="63439" marB="63439" anchor="ctr"/>
                </a:tc>
                <a:tc>
                  <a:txBody>
                    <a:bodyPr/>
                    <a:lstStyle/>
                    <a:p>
                      <a:pPr algn="ctr"/>
                      <a:r>
                        <a:rPr kumimoji="1" lang="en-US" altLang="ja-JP" sz="2500" dirty="0">
                          <a:latin typeface="Tahoma" panose="020B0604030504040204" pitchFamily="34" charset="0"/>
                          <a:ea typeface="UD デジタル 教科書体 NK-R" panose="02020400000000000000" pitchFamily="18" charset="-128"/>
                          <a:cs typeface="Tahoma" panose="020B0604030504040204" pitchFamily="34" charset="0"/>
                        </a:rPr>
                        <a:t>Acknowledgement</a:t>
                      </a:r>
                      <a:endParaRPr kumimoji="1" lang="ja-JP" altLang="en-US" sz="25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26879" marR="126879" marT="63439" marB="63439" anchor="ctr"/>
                </a:tc>
                <a:tc>
                  <a:txBody>
                    <a:bodyPr/>
                    <a:lstStyle/>
                    <a:p>
                      <a:r>
                        <a:rPr kumimoji="1" lang="ja-JP" altLang="en-US" sz="2500" dirty="0">
                          <a:latin typeface="Tahoma" panose="020B0604030504040204" pitchFamily="34" charset="0"/>
                          <a:ea typeface="UD デジタル 教科書体 NK-R" panose="02020400000000000000" pitchFamily="18" charset="-128"/>
                          <a:cs typeface="Tahoma" panose="020B0604030504040204" pitchFamily="34" charset="0"/>
                        </a:rPr>
                        <a:t>メッセージが</a:t>
                      </a:r>
                      <a:r>
                        <a:rPr kumimoji="1" lang="en-US" altLang="ja-JP" sz="2500" dirty="0">
                          <a:latin typeface="Tahoma" panose="020B0604030504040204" pitchFamily="34" charset="0"/>
                          <a:ea typeface="UD デジタル 教科書体 NK-R" panose="02020400000000000000" pitchFamily="18" charset="-128"/>
                          <a:cs typeface="Tahoma" panose="020B0604030504040204" pitchFamily="34" charset="0"/>
                        </a:rPr>
                        <a:t>1</a:t>
                      </a:r>
                      <a:r>
                        <a:rPr kumimoji="1" lang="ja-JP" altLang="en-US" sz="2500" dirty="0">
                          <a:latin typeface="Tahoma" panose="020B0604030504040204" pitchFamily="34" charset="0"/>
                          <a:ea typeface="UD デジタル 教科書体 NK-R" panose="02020400000000000000" pitchFamily="18" charset="-128"/>
                          <a:cs typeface="Tahoma" panose="020B0604030504040204" pitchFamily="34" charset="0"/>
                        </a:rPr>
                        <a:t>回は到着する様に、確認と再送信を行う。重複して送られることもあるため注意が必要。</a:t>
                      </a:r>
                      <a:endParaRPr kumimoji="1" lang="en-US" altLang="ja-JP" sz="2500" dirty="0">
                        <a:latin typeface="Tahoma" panose="020B0604030504040204" pitchFamily="34" charset="0"/>
                        <a:ea typeface="UD デジタル 教科書体 NK-R" panose="02020400000000000000" pitchFamily="18" charset="-128"/>
                        <a:cs typeface="Tahoma" panose="020B0604030504040204" pitchFamily="34" charset="0"/>
                      </a:endParaRPr>
                    </a:p>
                    <a:p>
                      <a:r>
                        <a:rPr kumimoji="1" lang="ja-JP" altLang="en-US" sz="2500" dirty="0">
                          <a:latin typeface="Tahoma" panose="020B0604030504040204" pitchFamily="34" charset="0"/>
                          <a:ea typeface="UD デジタル 教科書体 NK-R" panose="02020400000000000000" pitchFamily="18" charset="-128"/>
                          <a:cs typeface="Tahoma" panose="020B0604030504040204" pitchFamily="34" charset="0"/>
                        </a:rPr>
                        <a:t>一定の信頼性と速度が確保できる、一般的なレベル</a:t>
                      </a:r>
                    </a:p>
                  </a:txBody>
                  <a:tcPr marL="126879" marR="126879" marT="63439" marB="63439"/>
                </a:tc>
                <a:extLst>
                  <a:ext uri="{0D108BD9-81ED-4DB2-BD59-A6C34878D82A}">
                    <a16:rowId xmlns:a16="http://schemas.microsoft.com/office/drawing/2014/main" val="720712664"/>
                  </a:ext>
                </a:extLst>
              </a:tr>
              <a:tr h="1365389">
                <a:tc>
                  <a:txBody>
                    <a:bodyPr/>
                    <a:lstStyle/>
                    <a:p>
                      <a:pPr algn="ctr"/>
                      <a:r>
                        <a:rPr kumimoji="1" lang="en-US" altLang="ja-JP" sz="2500" dirty="0">
                          <a:latin typeface="Tahoma" panose="020B0604030504040204" pitchFamily="34" charset="0"/>
                          <a:ea typeface="Tahoma" panose="020B0604030504040204" pitchFamily="34" charset="0"/>
                          <a:cs typeface="Tahoma" panose="020B0604030504040204" pitchFamily="34" charset="0"/>
                        </a:rPr>
                        <a:t>2</a:t>
                      </a:r>
                      <a:endParaRPr kumimoji="1" lang="ja-JP" altLang="en-US" sz="25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26879" marR="126879" marT="63439" marB="63439" anchor="ctr"/>
                </a:tc>
                <a:tc>
                  <a:txBody>
                    <a:bodyPr/>
                    <a:lstStyle/>
                    <a:p>
                      <a:pPr algn="ctr"/>
                      <a:r>
                        <a:rPr kumimoji="1" lang="en-US" altLang="ja-JP" sz="2500" dirty="0">
                          <a:latin typeface="Tahoma" panose="020B0604030504040204" pitchFamily="34" charset="0"/>
                          <a:ea typeface="UD デジタル 教科書体 NK-R" panose="02020400000000000000" pitchFamily="18" charset="-128"/>
                          <a:cs typeface="Tahoma" panose="020B0604030504040204" pitchFamily="34" charset="0"/>
                        </a:rPr>
                        <a:t>Synchronized</a:t>
                      </a:r>
                      <a:endParaRPr kumimoji="1" lang="ja-JP" altLang="en-US" sz="25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26879" marR="126879" marT="63439" marB="63439" anchor="ctr"/>
                </a:tc>
                <a:tc>
                  <a:txBody>
                    <a:bodyPr/>
                    <a:lstStyle/>
                    <a:p>
                      <a:r>
                        <a:rPr kumimoji="1" lang="ja-JP" altLang="en-US" sz="2500" dirty="0">
                          <a:latin typeface="Tahoma" panose="020B0604030504040204" pitchFamily="34" charset="0"/>
                          <a:ea typeface="UD デジタル 教科書体 NK-R" panose="02020400000000000000" pitchFamily="18" charset="-128"/>
                          <a:cs typeface="Tahoma" panose="020B0604030504040204" pitchFamily="34" charset="0"/>
                        </a:rPr>
                        <a:t>メッセージが確実に</a:t>
                      </a:r>
                      <a:r>
                        <a:rPr kumimoji="1" lang="en-US" altLang="ja-JP" sz="2500" dirty="0">
                          <a:latin typeface="Tahoma" panose="020B0604030504040204" pitchFamily="34" charset="0"/>
                          <a:ea typeface="UD デジタル 教科書体 NK-R" panose="02020400000000000000" pitchFamily="18" charset="-128"/>
                          <a:cs typeface="Tahoma" panose="020B0604030504040204" pitchFamily="34" charset="0"/>
                        </a:rPr>
                        <a:t>1</a:t>
                      </a:r>
                      <a:r>
                        <a:rPr kumimoji="1" lang="ja-JP" altLang="en-US" sz="2500" dirty="0">
                          <a:latin typeface="Tahoma" panose="020B0604030504040204" pitchFamily="34" charset="0"/>
                          <a:ea typeface="UD デジタル 教科書体 NK-R" panose="02020400000000000000" pitchFamily="18" charset="-128"/>
                          <a:cs typeface="Tahoma" panose="020B0604030504040204" pitchFamily="34" charset="0"/>
                        </a:rPr>
                        <a:t>回だけ到着するように確認と再送信を行う。信頼性は高いが速度が遅く、リソースの消費も激しい。高精度の制御が必要な場合など。</a:t>
                      </a:r>
                    </a:p>
                  </a:txBody>
                  <a:tcPr marL="126879" marR="126879" marT="63439" marB="63439"/>
                </a:tc>
                <a:extLst>
                  <a:ext uri="{0D108BD9-81ED-4DB2-BD59-A6C34878D82A}">
                    <a16:rowId xmlns:a16="http://schemas.microsoft.com/office/drawing/2014/main" val="3548736387"/>
                  </a:ext>
                </a:extLst>
              </a:tr>
            </a:tbl>
          </a:graphicData>
        </a:graphic>
      </p:graphicFrame>
      <mc:AlternateContent xmlns:mc="http://schemas.openxmlformats.org/markup-compatibility/2006" xmlns:p14="http://schemas.microsoft.com/office/powerpoint/2010/main">
        <mc:Choice Requires="p14">
          <p:contentPart p14:bwMode="auto" r:id="rId2">
            <p14:nvContentPartPr>
              <p14:cNvPr id="43" name="インク 42">
                <a:extLst>
                  <a:ext uri="{FF2B5EF4-FFF2-40B4-BE49-F238E27FC236}">
                    <a16:creationId xmlns:a16="http://schemas.microsoft.com/office/drawing/2014/main" id="{9B6835AB-FB25-4684-884F-D7E74BAED630}"/>
                  </a:ext>
                </a:extLst>
              </p14:cNvPr>
              <p14:cNvContentPartPr/>
              <p14:nvPr/>
            </p14:nvContentPartPr>
            <p14:xfrm>
              <a:off x="4921560" y="5695920"/>
              <a:ext cx="18720" cy="2520"/>
            </p14:xfrm>
          </p:contentPart>
        </mc:Choice>
        <mc:Fallback xmlns="">
          <p:pic>
            <p:nvPicPr>
              <p:cNvPr id="43" name="インク 42">
                <a:extLst>
                  <a:ext uri="{FF2B5EF4-FFF2-40B4-BE49-F238E27FC236}">
                    <a16:creationId xmlns:a16="http://schemas.microsoft.com/office/drawing/2014/main" id="{9B6835AB-FB25-4684-884F-D7E74BAED630}"/>
                  </a:ext>
                </a:extLst>
              </p:cNvPr>
              <p:cNvPicPr/>
              <p:nvPr/>
            </p:nvPicPr>
            <p:blipFill>
              <a:blip r:embed="rId3"/>
              <a:stretch>
                <a:fillRect/>
              </a:stretch>
            </p:blipFill>
            <p:spPr>
              <a:xfrm>
                <a:off x="4917600" y="5679720"/>
                <a:ext cx="27360" cy="37080"/>
              </a:xfrm>
              <a:prstGeom prst="rect">
                <a:avLst/>
              </a:prstGeom>
            </p:spPr>
          </p:pic>
        </mc:Fallback>
      </mc:AlternateContent>
    </p:spTree>
    <p:extLst>
      <p:ext uri="{BB962C8B-B14F-4D97-AF65-F5344CB8AC3E}">
        <p14:creationId xmlns:p14="http://schemas.microsoft.com/office/powerpoint/2010/main" val="405824499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3BDFDB-E2A6-48AC-9B58-31AB8C0DB235}"/>
              </a:ext>
            </a:extLst>
          </p:cNvPr>
          <p:cNvSpPr>
            <a:spLocks noGrp="1"/>
          </p:cNvSpPr>
          <p:nvPr>
            <p:ph type="title"/>
          </p:nvPr>
        </p:nvSpPr>
        <p:spPr/>
        <p:txBody>
          <a:bodyPr/>
          <a:lstStyle/>
          <a:p>
            <a:r>
              <a:rPr lang="ja-JP" altLang="en-US" dirty="0"/>
              <a:t>カスタムノードの取得</a:t>
            </a:r>
            <a:endParaRPr kumimoji="1" lang="ja-JP" altLang="en-US" dirty="0"/>
          </a:p>
        </p:txBody>
      </p:sp>
      <p:sp>
        <p:nvSpPr>
          <p:cNvPr id="3" name="コンテンツ プレースホルダー 2">
            <a:extLst>
              <a:ext uri="{FF2B5EF4-FFF2-40B4-BE49-F238E27FC236}">
                <a16:creationId xmlns:a16="http://schemas.microsoft.com/office/drawing/2014/main" id="{16457DFC-B959-434B-A361-B69EFF3490AF}"/>
              </a:ext>
            </a:extLst>
          </p:cNvPr>
          <p:cNvSpPr>
            <a:spLocks noGrp="1"/>
          </p:cNvSpPr>
          <p:nvPr>
            <p:ph idx="1"/>
          </p:nvPr>
        </p:nvSpPr>
        <p:spPr>
          <a:xfrm>
            <a:off x="636608" y="1200151"/>
            <a:ext cx="10793392" cy="4679442"/>
          </a:xfrm>
        </p:spPr>
        <p:txBody>
          <a:bodyPr/>
          <a:lstStyle/>
          <a:p>
            <a:pPr marL="0" indent="0">
              <a:buNone/>
            </a:pPr>
            <a:r>
              <a:rPr kumimoji="1" lang="ja-JP" altLang="en-US" dirty="0"/>
              <a:t>ノードの追加から</a:t>
            </a:r>
            <a:endParaRPr kumimoji="1" lang="en-US" altLang="ja-JP" dirty="0">
              <a:ea typeface="Tahoma" panose="020B0604030504040204" pitchFamily="34" charset="0"/>
            </a:endParaRPr>
          </a:p>
          <a:p>
            <a:pPr marL="0" indent="0">
              <a:buNone/>
            </a:pPr>
            <a:r>
              <a:rPr lang="en-US" altLang="ja-JP" dirty="0">
                <a:ea typeface="Tahoma" panose="020B0604030504040204" pitchFamily="34" charset="0"/>
              </a:rPr>
              <a:t>node-red-</a:t>
            </a:r>
            <a:r>
              <a:rPr lang="en-US" altLang="ja-JP" dirty="0" err="1">
                <a:ea typeface="Tahoma" panose="020B0604030504040204" pitchFamily="34" charset="0"/>
              </a:rPr>
              <a:t>contrib</a:t>
            </a:r>
            <a:r>
              <a:rPr lang="en-US" altLang="ja-JP" dirty="0">
                <a:ea typeface="Tahoma" panose="020B0604030504040204" pitchFamily="34" charset="0"/>
              </a:rPr>
              <a:t>-</a:t>
            </a:r>
            <a:r>
              <a:rPr lang="en-US" altLang="ja-JP" dirty="0" err="1">
                <a:ea typeface="Tahoma" panose="020B0604030504040204" pitchFamily="34" charset="0"/>
              </a:rPr>
              <a:t>aedes</a:t>
            </a:r>
            <a:r>
              <a:rPr lang="ja-JP" altLang="en-US" dirty="0"/>
              <a:t>　</a:t>
            </a:r>
            <a:r>
              <a:rPr kumimoji="1" lang="ja-JP" altLang="en-US" dirty="0"/>
              <a:t>を追加。</a:t>
            </a:r>
            <a:endParaRPr kumimoji="1" lang="en-US" altLang="ja-JP" dirty="0">
              <a:ea typeface="Tahoma" panose="020B0604030504040204" pitchFamily="34" charset="0"/>
            </a:endParaRPr>
          </a:p>
          <a:p>
            <a:pPr marL="0" indent="0">
              <a:buNone/>
            </a:pPr>
            <a:endParaRPr lang="en-US" altLang="ja-JP" dirty="0">
              <a:ea typeface="Tahoma" panose="020B0604030504040204" pitchFamily="34" charset="0"/>
            </a:endParaRPr>
          </a:p>
          <a:p>
            <a:pPr marL="0" indent="0">
              <a:buNone/>
            </a:pPr>
            <a:r>
              <a:rPr kumimoji="1" lang="en-US" altLang="ja-JP" dirty="0" err="1">
                <a:ea typeface="Tahoma" panose="020B0604030504040204" pitchFamily="34" charset="0"/>
              </a:rPr>
              <a:t>aedes</a:t>
            </a:r>
            <a:r>
              <a:rPr kumimoji="1" lang="en-US" altLang="ja-JP" dirty="0">
                <a:ea typeface="Tahoma" panose="020B0604030504040204" pitchFamily="34" charset="0"/>
              </a:rPr>
              <a:t> broker</a:t>
            </a:r>
            <a:r>
              <a:rPr kumimoji="1" lang="ja-JP" altLang="en-US" dirty="0"/>
              <a:t>　ノードを使用できるようになる。</a:t>
            </a:r>
          </a:p>
        </p:txBody>
      </p:sp>
      <p:sp>
        <p:nvSpPr>
          <p:cNvPr id="4" name="スライド番号プレースホルダー 3">
            <a:extLst>
              <a:ext uri="{FF2B5EF4-FFF2-40B4-BE49-F238E27FC236}">
                <a16:creationId xmlns:a16="http://schemas.microsoft.com/office/drawing/2014/main" id="{B12D9A84-FD43-4DD3-8B52-3D433E4AE383}"/>
              </a:ext>
            </a:extLst>
          </p:cNvPr>
          <p:cNvSpPr>
            <a:spLocks noGrp="1"/>
          </p:cNvSpPr>
          <p:nvPr>
            <p:ph type="sldNum" sz="quarter" idx="12"/>
          </p:nvPr>
        </p:nvSpPr>
        <p:spPr/>
        <p:txBody>
          <a:bodyPr/>
          <a:lstStyle/>
          <a:p>
            <a:fld id="{5A94AD81-C81A-455B-A87B-15031EE15849}" type="slidenum">
              <a:rPr kumimoji="1" lang="ja-JP" altLang="en-US" smtClean="0"/>
              <a:t>119</a:t>
            </a:fld>
            <a:endParaRPr kumimoji="1" lang="ja-JP" altLang="en-US"/>
          </a:p>
        </p:txBody>
      </p:sp>
      <p:pic>
        <p:nvPicPr>
          <p:cNvPr id="6" name="図 5">
            <a:extLst>
              <a:ext uri="{FF2B5EF4-FFF2-40B4-BE49-F238E27FC236}">
                <a16:creationId xmlns:a16="http://schemas.microsoft.com/office/drawing/2014/main" id="{E7C49B07-9464-4FEB-BC4E-5E34A94E2944}"/>
              </a:ext>
            </a:extLst>
          </p:cNvPr>
          <p:cNvPicPr>
            <a:picLocks noChangeAspect="1"/>
          </p:cNvPicPr>
          <p:nvPr/>
        </p:nvPicPr>
        <p:blipFill rotWithShape="1">
          <a:blip r:embed="rId2">
            <a:extLst>
              <a:ext uri="{28A0092B-C50C-407E-A947-70E740481C1C}">
                <a14:useLocalDpi xmlns:a14="http://schemas.microsoft.com/office/drawing/2010/main" val="0"/>
              </a:ext>
            </a:extLst>
          </a:blip>
          <a:srcRect l="462" t="56907" r="92025" b="39241"/>
          <a:stretch/>
        </p:blipFill>
        <p:spPr>
          <a:xfrm>
            <a:off x="636608" y="4537274"/>
            <a:ext cx="4326368" cy="1247895"/>
          </a:xfrm>
          <a:prstGeom prst="rect">
            <a:avLst/>
          </a:prstGeom>
        </p:spPr>
      </p:pic>
    </p:spTree>
    <p:extLst>
      <p:ext uri="{BB962C8B-B14F-4D97-AF65-F5344CB8AC3E}">
        <p14:creationId xmlns:p14="http://schemas.microsoft.com/office/powerpoint/2010/main" val="22453447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実習機器</a:t>
            </a:r>
          </a:p>
        </p:txBody>
      </p:sp>
      <p:sp>
        <p:nvSpPr>
          <p:cNvPr id="3" name="コンテンツ プレースホルダー 2"/>
          <p:cNvSpPr>
            <a:spLocks noGrp="1"/>
          </p:cNvSpPr>
          <p:nvPr>
            <p:ph idx="1"/>
          </p:nvPr>
        </p:nvSpPr>
        <p:spPr>
          <a:xfrm>
            <a:off x="636925" y="874914"/>
            <a:ext cx="3657600" cy="745945"/>
          </a:xfrm>
        </p:spPr>
        <p:txBody>
          <a:bodyPr/>
          <a:lstStyle/>
          <a:p>
            <a:pPr marL="0" indent="0">
              <a:buNone/>
            </a:pPr>
            <a:r>
              <a:rPr kumimoji="1" lang="en-US" altLang="ja-JP" dirty="0"/>
              <a:t>Raspberry Pi 4B</a:t>
            </a:r>
          </a:p>
          <a:p>
            <a:pPr marL="0" indent="0">
              <a:buNone/>
            </a:pPr>
            <a:endParaRPr kumimoji="1" lang="en-US" altLang="ja-JP" dirty="0"/>
          </a:p>
          <a:p>
            <a:pPr marL="0" indent="0">
              <a:buNone/>
            </a:pPr>
            <a:endParaRPr kumimoji="1" lang="ja-JP" altLang="en-US" dirty="0"/>
          </a:p>
        </p:txBody>
      </p:sp>
      <p:graphicFrame>
        <p:nvGraphicFramePr>
          <p:cNvPr id="6" name="表 5">
            <a:extLst>
              <a:ext uri="{FF2B5EF4-FFF2-40B4-BE49-F238E27FC236}">
                <a16:creationId xmlns:a16="http://schemas.microsoft.com/office/drawing/2014/main" id="{2A73B6D4-AD7C-ADDE-177B-2177E5BE50EB}"/>
              </a:ext>
            </a:extLst>
          </p:cNvPr>
          <p:cNvGraphicFramePr>
            <a:graphicFrameLocks noGrp="1"/>
          </p:cNvGraphicFramePr>
          <p:nvPr>
            <p:extLst>
              <p:ext uri="{D42A27DB-BD31-4B8C-83A1-F6EECF244321}">
                <p14:modId xmlns:p14="http://schemas.microsoft.com/office/powerpoint/2010/main" val="2401846281"/>
              </p:ext>
            </p:extLst>
          </p:nvPr>
        </p:nvGraphicFramePr>
        <p:xfrm>
          <a:off x="636925" y="1813476"/>
          <a:ext cx="4058709" cy="1543050"/>
        </p:xfrm>
        <a:graphic>
          <a:graphicData uri="http://schemas.openxmlformats.org/drawingml/2006/table">
            <a:tbl>
              <a:tblPr/>
              <a:tblGrid>
                <a:gridCol w="1500895">
                  <a:extLst>
                    <a:ext uri="{9D8B030D-6E8A-4147-A177-3AD203B41FA5}">
                      <a16:colId xmlns:a16="http://schemas.microsoft.com/office/drawing/2014/main" val="2966039254"/>
                    </a:ext>
                  </a:extLst>
                </a:gridCol>
                <a:gridCol w="2557814">
                  <a:extLst>
                    <a:ext uri="{9D8B030D-6E8A-4147-A177-3AD203B41FA5}">
                      <a16:colId xmlns:a16="http://schemas.microsoft.com/office/drawing/2014/main" val="958435830"/>
                    </a:ext>
                  </a:extLst>
                </a:gridCol>
              </a:tblGrid>
              <a:tr h="0">
                <a:tc>
                  <a:txBody>
                    <a:bodyPr/>
                    <a:lstStyle/>
                    <a:p>
                      <a:pPr algn="l"/>
                      <a:r>
                        <a:rPr lang="en-US" b="0" dirty="0">
                          <a:effectLst/>
                          <a:latin typeface="Tahoma" panose="020B0604030504040204" pitchFamily="34" charset="0"/>
                          <a:ea typeface="Tahoma" panose="020B0604030504040204" pitchFamily="34" charset="0"/>
                          <a:cs typeface="Tahoma" panose="020B0604030504040204" pitchFamily="34" charset="0"/>
                        </a:rPr>
                        <a:t>CPU</a:t>
                      </a:r>
                    </a:p>
                  </a:txBody>
                  <a:tcPr marL="47625" marR="47625" marT="28575" marB="2857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0E0E0"/>
                    </a:solidFill>
                  </a:tcPr>
                </a:tc>
                <a:tc>
                  <a:txBody>
                    <a:bodyPr/>
                    <a:lstStyle/>
                    <a:p>
                      <a:pPr algn="l"/>
                      <a:r>
                        <a:rPr lang="en-US" dirty="0">
                          <a:effectLst/>
                          <a:latin typeface="Tahoma" panose="020B0604030504040204" pitchFamily="34" charset="0"/>
                          <a:ea typeface="Tahoma" panose="020B0604030504040204" pitchFamily="34" charset="0"/>
                          <a:cs typeface="Tahoma" panose="020B0604030504040204" pitchFamily="34" charset="0"/>
                        </a:rPr>
                        <a:t>Broadcom BCM2711,　quad-core Cortex-A72 (ARM v8) 64-bit SoC</a:t>
                      </a:r>
                    </a:p>
                  </a:txBody>
                  <a:tcPr marL="47625" marR="47625" marT="28575" marB="2857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582749"/>
                  </a:ext>
                </a:extLst>
              </a:tr>
              <a:tr h="0">
                <a:tc>
                  <a:txBody>
                    <a:bodyPr/>
                    <a:lstStyle/>
                    <a:p>
                      <a:pPr algn="l"/>
                      <a:r>
                        <a:rPr lang="en-US" b="0" dirty="0">
                          <a:effectLst/>
                          <a:latin typeface="Tahoma" panose="020B0604030504040204" pitchFamily="34" charset="0"/>
                          <a:ea typeface="Tahoma" panose="020B0604030504040204" pitchFamily="34" charset="0"/>
                          <a:cs typeface="Tahoma" panose="020B0604030504040204" pitchFamily="34" charset="0"/>
                        </a:rPr>
                        <a:t>CPU</a:t>
                      </a:r>
                      <a:r>
                        <a:rPr lang="ja-JP" altLang="en-US" b="0" dirty="0">
                          <a:effectLst/>
                          <a:latin typeface="Tahoma" panose="020B0604030504040204" pitchFamily="34" charset="0"/>
                          <a:ea typeface="UD デジタル 教科書体 NK-R" panose="02020400000000000000" pitchFamily="18" charset="-128"/>
                          <a:cs typeface="Tahoma" panose="020B0604030504040204" pitchFamily="34" charset="0"/>
                        </a:rPr>
                        <a:t>クロック</a:t>
                      </a:r>
                    </a:p>
                  </a:txBody>
                  <a:tcPr marL="47625" marR="47625" marT="28575" marB="2857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0E0E0"/>
                    </a:solidFill>
                  </a:tcPr>
                </a:tc>
                <a:tc>
                  <a:txBody>
                    <a:bodyPr/>
                    <a:lstStyle/>
                    <a:p>
                      <a:pPr algn="l"/>
                      <a:r>
                        <a:rPr lang="en-US" dirty="0">
                          <a:effectLst/>
                          <a:latin typeface="Tahoma" panose="020B0604030504040204" pitchFamily="34" charset="0"/>
                          <a:ea typeface="Tahoma" panose="020B0604030504040204" pitchFamily="34" charset="0"/>
                          <a:cs typeface="Tahoma" panose="020B0604030504040204" pitchFamily="34" charset="0"/>
                        </a:rPr>
                        <a:t>1.5GHz</a:t>
                      </a:r>
                    </a:p>
                  </a:txBody>
                  <a:tcPr marL="47625" marR="47625" marT="28575" marB="2857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3119639716"/>
                  </a:ext>
                </a:extLst>
              </a:tr>
              <a:tr h="0">
                <a:tc>
                  <a:txBody>
                    <a:bodyPr/>
                    <a:lstStyle/>
                    <a:p>
                      <a:pPr algn="l"/>
                      <a:r>
                        <a:rPr lang="ja-JP" altLang="en-US" b="0" dirty="0">
                          <a:effectLst/>
                          <a:latin typeface="Tahoma" panose="020B0604030504040204" pitchFamily="34" charset="0"/>
                          <a:ea typeface="UD デジタル 教科書体 NK-R" panose="02020400000000000000" pitchFamily="18" charset="-128"/>
                          <a:cs typeface="Tahoma" panose="020B0604030504040204" pitchFamily="34" charset="0"/>
                        </a:rPr>
                        <a:t>メモリ</a:t>
                      </a:r>
                    </a:p>
                  </a:txBody>
                  <a:tcPr marL="47625" marR="47625" marT="28575" marB="2857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0E0E0"/>
                    </a:solidFill>
                  </a:tcPr>
                </a:tc>
                <a:tc>
                  <a:txBody>
                    <a:bodyPr/>
                    <a:lstStyle/>
                    <a:p>
                      <a:pPr algn="l"/>
                      <a:r>
                        <a:rPr lang="en-US" dirty="0">
                          <a:effectLst/>
                          <a:latin typeface="Tahoma" panose="020B0604030504040204" pitchFamily="34" charset="0"/>
                          <a:ea typeface="Tahoma" panose="020B0604030504040204" pitchFamily="34" charset="0"/>
                          <a:cs typeface="Tahoma" panose="020B0604030504040204" pitchFamily="34" charset="0"/>
                        </a:rPr>
                        <a:t>4GB</a:t>
                      </a:r>
                    </a:p>
                  </a:txBody>
                  <a:tcPr marL="47625" marR="47625" marT="28575" marB="2857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2643022974"/>
                  </a:ext>
                </a:extLst>
              </a:tr>
            </a:tbl>
          </a:graphicData>
        </a:graphic>
      </p:graphicFrame>
      <p:sp>
        <p:nvSpPr>
          <p:cNvPr id="9" name="コンテンツ プレースホルダー 2">
            <a:extLst>
              <a:ext uri="{FF2B5EF4-FFF2-40B4-BE49-F238E27FC236}">
                <a16:creationId xmlns:a16="http://schemas.microsoft.com/office/drawing/2014/main" id="{71451C61-C88C-14B8-EB8F-D5204E32BEA1}"/>
              </a:ext>
            </a:extLst>
          </p:cNvPr>
          <p:cNvSpPr txBox="1">
            <a:spLocks/>
          </p:cNvSpPr>
          <p:nvPr/>
        </p:nvSpPr>
        <p:spPr>
          <a:xfrm>
            <a:off x="636924" y="4215520"/>
            <a:ext cx="11555075" cy="233203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USB</a:t>
            </a:r>
            <a:r>
              <a:rPr lang="ja-JP" altLang="en-US" dirty="0"/>
              <a:t>端子・</a:t>
            </a:r>
            <a:r>
              <a:rPr lang="en-US" altLang="ja-JP" dirty="0"/>
              <a:t>HDMI</a:t>
            </a:r>
            <a:r>
              <a:rPr lang="ja-JP" altLang="en-US" dirty="0"/>
              <a:t>端子・有線</a:t>
            </a:r>
            <a:r>
              <a:rPr lang="en-US" altLang="ja-JP" dirty="0"/>
              <a:t>LAN</a:t>
            </a:r>
            <a:r>
              <a:rPr lang="ja-JP" altLang="en-US" dirty="0"/>
              <a:t>ポート・無線</a:t>
            </a:r>
            <a:r>
              <a:rPr lang="en-US" altLang="ja-JP" dirty="0"/>
              <a:t>LAN</a:t>
            </a:r>
          </a:p>
          <a:p>
            <a:pPr marL="0" indent="0">
              <a:buFont typeface="Arial" panose="020B0604020202020204" pitchFamily="34" charset="0"/>
              <a:buNone/>
            </a:pPr>
            <a:r>
              <a:rPr lang="en-US" altLang="ja-JP" dirty="0"/>
              <a:t>Bluetooth</a:t>
            </a:r>
            <a:r>
              <a:rPr lang="ja-JP" altLang="en-US" dirty="0"/>
              <a:t>・オーディオ出力端子</a:t>
            </a:r>
            <a:r>
              <a:rPr lang="ja-JP" altLang="en-US" dirty="0" smtClean="0"/>
              <a:t>・</a:t>
            </a:r>
            <a:r>
              <a:rPr lang="en-US" altLang="ja-JP" dirty="0" smtClean="0"/>
              <a:t/>
            </a:r>
            <a:br>
              <a:rPr lang="en-US" altLang="ja-JP" dirty="0" smtClean="0"/>
            </a:br>
            <a:r>
              <a:rPr lang="en-US" altLang="ja-JP" dirty="0" err="1" smtClean="0"/>
              <a:t>microSD</a:t>
            </a:r>
            <a:r>
              <a:rPr lang="ja-JP" altLang="en-US" dirty="0"/>
              <a:t>カードスロット等</a:t>
            </a:r>
            <a:r>
              <a:rPr lang="ja-JP" altLang="en-US" dirty="0" smtClean="0"/>
              <a:t>を持つ </a:t>
            </a:r>
            <a:r>
              <a:rPr lang="ja-JP" altLang="en-US" dirty="0">
                <a:solidFill>
                  <a:srgbClr val="FF0000"/>
                </a:solidFill>
              </a:rPr>
              <a:t>シングルボードコンピュータ</a:t>
            </a:r>
            <a:endParaRPr lang="en-US" altLang="ja-JP" dirty="0">
              <a:solidFill>
                <a:srgbClr val="FF0000"/>
              </a:solidFill>
            </a:endParaRPr>
          </a:p>
          <a:p>
            <a:pPr marL="0" indent="0">
              <a:buFont typeface="Arial" panose="020B0604020202020204" pitchFamily="34" charset="0"/>
              <a:buNone/>
            </a:pPr>
            <a:endParaRPr lang="en-US" altLang="ja-JP" dirty="0"/>
          </a:p>
          <a:p>
            <a:pPr marL="0" indent="0">
              <a:buFont typeface="Arial" panose="020B0604020202020204" pitchFamily="34" charset="0"/>
              <a:buNone/>
            </a:pPr>
            <a:endParaRPr lang="ja-JP" altLang="en-US" dirty="0"/>
          </a:p>
        </p:txBody>
      </p:sp>
      <p:sp>
        <p:nvSpPr>
          <p:cNvPr id="7" name="スライド番号プレースホルダー 6"/>
          <p:cNvSpPr>
            <a:spLocks noGrp="1"/>
          </p:cNvSpPr>
          <p:nvPr>
            <p:ph type="sldNum" sz="quarter" idx="12"/>
          </p:nvPr>
        </p:nvSpPr>
        <p:spPr/>
        <p:txBody>
          <a:bodyPr/>
          <a:lstStyle/>
          <a:p>
            <a:fld id="{5A94AD81-C81A-455B-A87B-15031EE15849}" type="slidenum">
              <a:rPr kumimoji="1" lang="ja-JP" altLang="en-US" smtClean="0"/>
              <a:t>12</a:t>
            </a:fld>
            <a:endParaRPr kumimoji="1" lang="ja-JP" altLang="en-US"/>
          </a:p>
        </p:txBody>
      </p:sp>
      <p:sp>
        <p:nvSpPr>
          <p:cNvPr id="4" name="正方形/長方形 3"/>
          <p:cNvSpPr/>
          <p:nvPr/>
        </p:nvSpPr>
        <p:spPr>
          <a:xfrm>
            <a:off x="4814371" y="6488668"/>
            <a:ext cx="7776549" cy="369332"/>
          </a:xfrm>
          <a:prstGeom prst="rect">
            <a:avLst/>
          </a:prstGeom>
        </p:spPr>
        <p:txBody>
          <a:bodyPr wrap="square">
            <a:spAutoFit/>
          </a:bodyPr>
          <a:lstStyle/>
          <a:p>
            <a:r>
              <a:rPr lang="ja-JP" altLang="en-US" sz="1400" dirty="0">
                <a:latin typeface="UD デジタル 教科書体 NK-R" panose="02020400000000000000" pitchFamily="18" charset="-128"/>
                <a:ea typeface="UD デジタル 教科書体 NK-R" panose="02020400000000000000" pitchFamily="18" charset="-128"/>
              </a:rPr>
              <a:t>画像出典</a:t>
            </a:r>
            <a:r>
              <a:rPr lang="en-US" altLang="ja-JP" dirty="0"/>
              <a:t>:</a:t>
            </a:r>
            <a:r>
              <a:rPr lang="ja-JP" altLang="en-US" dirty="0">
                <a:latin typeface="Tahoma" panose="020B0604030504040204" pitchFamily="34" charset="0"/>
                <a:cs typeface="Tahoma" panose="020B0604030504040204" pitchFamily="34" charset="0"/>
                <a:hlinkClick r:id="rId2"/>
              </a:rPr>
              <a:t>https://www.iodata.jp/product/pc/raspberrypi/ud-rp4b/spec.htm</a:t>
            </a:r>
            <a:endParaRPr lang="ja-JP" altLang="en-US" dirty="0">
              <a:latin typeface="Tahoma" panose="020B0604030504040204" pitchFamily="34" charset="0"/>
              <a:cs typeface="Tahoma" panose="020B0604030504040204" pitchFamily="34" charset="0"/>
            </a:endParaRPr>
          </a:p>
        </p:txBody>
      </p:sp>
      <p:pic>
        <p:nvPicPr>
          <p:cNvPr id="2050" name="Picture 2" descr="画像"/>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917" b="90000" l="5625" r="96250">
                        <a14:foregroundMark x1="59375" y1="60208" x2="59375" y2="60208"/>
                        <a14:foregroundMark x1="38906" y1="63333" x2="38906" y2="63333"/>
                        <a14:foregroundMark x1="37969" y1="25625" x2="37969" y2="25625"/>
                      </a14:backgroundRemoval>
                    </a14:imgEffect>
                  </a14:imgLayer>
                </a14:imgProps>
              </a:ext>
              <a:ext uri="{28A0092B-C50C-407E-A947-70E740481C1C}">
                <a14:useLocalDpi xmlns:a14="http://schemas.microsoft.com/office/drawing/2010/main" val="0"/>
              </a:ext>
            </a:extLst>
          </a:blip>
          <a:srcRect/>
          <a:stretch>
            <a:fillRect/>
          </a:stretch>
        </p:blipFill>
        <p:spPr bwMode="auto">
          <a:xfrm>
            <a:off x="5636487" y="437456"/>
            <a:ext cx="5404249" cy="40531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17" name="インク 16">
                <a:extLst>
                  <a:ext uri="{FF2B5EF4-FFF2-40B4-BE49-F238E27FC236}">
                    <a16:creationId xmlns:a16="http://schemas.microsoft.com/office/drawing/2014/main" id="{39733682-1898-422E-9DB6-DD243B12A8D9}"/>
                  </a:ext>
                </a:extLst>
              </p14:cNvPr>
              <p14:cNvContentPartPr/>
              <p14:nvPr/>
            </p14:nvContentPartPr>
            <p14:xfrm>
              <a:off x="404280" y="5898960"/>
              <a:ext cx="3960" cy="360"/>
            </p14:xfrm>
          </p:contentPart>
        </mc:Choice>
        <mc:Fallback xmlns="">
          <p:pic>
            <p:nvPicPr>
              <p:cNvPr id="17" name="インク 16">
                <a:extLst>
                  <a:ext uri="{FF2B5EF4-FFF2-40B4-BE49-F238E27FC236}">
                    <a16:creationId xmlns:a16="http://schemas.microsoft.com/office/drawing/2014/main" id="{39733682-1898-422E-9DB6-DD243B12A8D9}"/>
                  </a:ext>
                </a:extLst>
              </p:cNvPr>
              <p:cNvPicPr/>
              <p:nvPr/>
            </p:nvPicPr>
            <p:blipFill>
              <a:blip r:embed="rId24"/>
              <a:stretch>
                <a:fillRect/>
              </a:stretch>
            </p:blipFill>
            <p:spPr>
              <a:xfrm>
                <a:off x="394920" y="5889600"/>
                <a:ext cx="22680" cy="19080"/>
              </a:xfrm>
              <a:prstGeom prst="rect">
                <a:avLst/>
              </a:prstGeom>
            </p:spPr>
          </p:pic>
        </mc:Fallback>
      </mc:AlternateContent>
    </p:spTree>
    <p:extLst>
      <p:ext uri="{BB962C8B-B14F-4D97-AF65-F5344CB8AC3E}">
        <p14:creationId xmlns:p14="http://schemas.microsoft.com/office/powerpoint/2010/main" val="291960873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12ED82-B861-4132-B8AA-5673AD449B83}"/>
              </a:ext>
            </a:extLst>
          </p:cNvPr>
          <p:cNvSpPr>
            <a:spLocks noGrp="1"/>
          </p:cNvSpPr>
          <p:nvPr>
            <p:ph type="title"/>
          </p:nvPr>
        </p:nvSpPr>
        <p:spPr/>
        <p:txBody>
          <a:bodyPr/>
          <a:lstStyle/>
          <a:p>
            <a:r>
              <a:rPr lang="ja-JP" altLang="en-US" dirty="0"/>
              <a:t>新しいノード</a:t>
            </a:r>
            <a:endParaRPr kumimoji="1" lang="ja-JP" altLang="en-US" dirty="0"/>
          </a:p>
        </p:txBody>
      </p:sp>
      <p:sp>
        <p:nvSpPr>
          <p:cNvPr id="4" name="スライド番号プレースホルダー 3">
            <a:extLst>
              <a:ext uri="{FF2B5EF4-FFF2-40B4-BE49-F238E27FC236}">
                <a16:creationId xmlns:a16="http://schemas.microsoft.com/office/drawing/2014/main" id="{2D8C60E2-C66E-4650-95D1-F47686000693}"/>
              </a:ext>
            </a:extLst>
          </p:cNvPr>
          <p:cNvSpPr>
            <a:spLocks noGrp="1"/>
          </p:cNvSpPr>
          <p:nvPr>
            <p:ph type="sldNum" sz="quarter" idx="12"/>
          </p:nvPr>
        </p:nvSpPr>
        <p:spPr/>
        <p:txBody>
          <a:bodyPr/>
          <a:lstStyle/>
          <a:p>
            <a:fld id="{5A94AD81-C81A-455B-A87B-15031EE15849}" type="slidenum">
              <a:rPr kumimoji="1" lang="ja-JP" altLang="en-US" smtClean="0"/>
              <a:t>120</a:t>
            </a:fld>
            <a:endParaRPr kumimoji="1" lang="ja-JP" altLang="en-US"/>
          </a:p>
        </p:txBody>
      </p:sp>
      <p:sp>
        <p:nvSpPr>
          <p:cNvPr id="8" name="コンテンツ プレースホルダー 7">
            <a:extLst>
              <a:ext uri="{FF2B5EF4-FFF2-40B4-BE49-F238E27FC236}">
                <a16:creationId xmlns:a16="http://schemas.microsoft.com/office/drawing/2014/main" id="{287D903B-729C-4D61-B129-28E6FB534901}"/>
              </a:ext>
            </a:extLst>
          </p:cNvPr>
          <p:cNvSpPr>
            <a:spLocks noGrp="1"/>
          </p:cNvSpPr>
          <p:nvPr>
            <p:ph idx="1"/>
          </p:nvPr>
        </p:nvSpPr>
        <p:spPr>
          <a:xfrm>
            <a:off x="6954456" y="1509621"/>
            <a:ext cx="4770698" cy="1919379"/>
          </a:xfrm>
        </p:spPr>
        <p:txBody>
          <a:bodyPr/>
          <a:lstStyle/>
          <a:p>
            <a:pPr marL="0" indent="0">
              <a:buNone/>
            </a:pPr>
            <a:r>
              <a:rPr lang="en-US" altLang="ja-JP" dirty="0">
                <a:ea typeface="Tahoma" panose="020B0604030504040204" pitchFamily="34" charset="0"/>
              </a:rPr>
              <a:t>SUB</a:t>
            </a:r>
            <a:r>
              <a:rPr lang="ja-JP" altLang="en-US" dirty="0"/>
              <a:t>側が</a:t>
            </a:r>
            <a:r>
              <a:rPr lang="en-US" altLang="ja-JP" dirty="0">
                <a:ea typeface="Tahoma" panose="020B0604030504040204" pitchFamily="34" charset="0"/>
              </a:rPr>
              <a:t>Broker</a:t>
            </a:r>
            <a:r>
              <a:rPr lang="ja-JP" altLang="en-US" dirty="0"/>
              <a:t>から</a:t>
            </a:r>
            <a:r>
              <a:rPr lang="en-US" altLang="ja-JP" dirty="0">
                <a:ea typeface="Tahoma" panose="020B0604030504040204" pitchFamily="34" charset="0"/>
              </a:rPr>
              <a:t/>
            </a:r>
            <a:br>
              <a:rPr lang="en-US" altLang="ja-JP" dirty="0">
                <a:ea typeface="Tahoma" panose="020B0604030504040204" pitchFamily="34" charset="0"/>
              </a:rPr>
            </a:br>
            <a:r>
              <a:rPr lang="ja-JP" altLang="en-US" dirty="0"/>
              <a:t>トピックを購読するためのノード</a:t>
            </a:r>
          </a:p>
        </p:txBody>
      </p:sp>
      <p:pic>
        <p:nvPicPr>
          <p:cNvPr id="10" name="図 9">
            <a:extLst>
              <a:ext uri="{FF2B5EF4-FFF2-40B4-BE49-F238E27FC236}">
                <a16:creationId xmlns:a16="http://schemas.microsoft.com/office/drawing/2014/main" id="{BD5844CD-300F-4DD9-80EA-DB0AF4B6B74E}"/>
              </a:ext>
            </a:extLst>
          </p:cNvPr>
          <p:cNvPicPr>
            <a:picLocks noChangeAspect="1"/>
          </p:cNvPicPr>
          <p:nvPr/>
        </p:nvPicPr>
        <p:blipFill rotWithShape="1">
          <a:blip r:embed="rId2">
            <a:extLst>
              <a:ext uri="{28A0092B-C50C-407E-A947-70E740481C1C}">
                <a14:useLocalDpi xmlns:a14="http://schemas.microsoft.com/office/drawing/2010/main" val="0"/>
              </a:ext>
            </a:extLst>
          </a:blip>
          <a:srcRect l="686" t="24844" r="91740" b="71344"/>
          <a:stretch/>
        </p:blipFill>
        <p:spPr>
          <a:xfrm>
            <a:off x="1273215" y="1820179"/>
            <a:ext cx="3090440" cy="874914"/>
          </a:xfrm>
          <a:prstGeom prst="rect">
            <a:avLst/>
          </a:prstGeom>
        </p:spPr>
      </p:pic>
      <p:pic>
        <p:nvPicPr>
          <p:cNvPr id="11" name="図 10">
            <a:extLst>
              <a:ext uri="{FF2B5EF4-FFF2-40B4-BE49-F238E27FC236}">
                <a16:creationId xmlns:a16="http://schemas.microsoft.com/office/drawing/2014/main" id="{F6435A1E-FD20-4F4D-9E63-0D48174AAB79}"/>
              </a:ext>
            </a:extLst>
          </p:cNvPr>
          <p:cNvPicPr>
            <a:picLocks noChangeAspect="1"/>
          </p:cNvPicPr>
          <p:nvPr/>
        </p:nvPicPr>
        <p:blipFill rotWithShape="1">
          <a:blip r:embed="rId2">
            <a:extLst>
              <a:ext uri="{28A0092B-C50C-407E-A947-70E740481C1C}">
                <a14:useLocalDpi xmlns:a14="http://schemas.microsoft.com/office/drawing/2010/main" val="0"/>
              </a:ext>
            </a:extLst>
          </a:blip>
          <a:srcRect l="686" t="28656" r="92371" b="67532"/>
          <a:stretch/>
        </p:blipFill>
        <p:spPr>
          <a:xfrm>
            <a:off x="1273215" y="4532887"/>
            <a:ext cx="2832905" cy="874914"/>
          </a:xfrm>
          <a:prstGeom prst="rect">
            <a:avLst/>
          </a:prstGeom>
        </p:spPr>
      </p:pic>
      <p:sp>
        <p:nvSpPr>
          <p:cNvPr id="12" name="コンテンツ プレースホルダー 7">
            <a:extLst>
              <a:ext uri="{FF2B5EF4-FFF2-40B4-BE49-F238E27FC236}">
                <a16:creationId xmlns:a16="http://schemas.microsoft.com/office/drawing/2014/main" id="{7DE34880-C25A-4502-8800-526335655FA7}"/>
              </a:ext>
            </a:extLst>
          </p:cNvPr>
          <p:cNvSpPr txBox="1">
            <a:spLocks/>
          </p:cNvSpPr>
          <p:nvPr/>
        </p:nvSpPr>
        <p:spPr>
          <a:xfrm>
            <a:off x="6954456" y="4010655"/>
            <a:ext cx="4770698" cy="191937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ea typeface="Tahoma" panose="020B0604030504040204" pitchFamily="34" charset="0"/>
              </a:rPr>
              <a:t>PUB</a:t>
            </a:r>
            <a:r>
              <a:rPr lang="ja-JP" altLang="en-US" dirty="0"/>
              <a:t>側が</a:t>
            </a:r>
            <a:r>
              <a:rPr lang="en-US" altLang="ja-JP" dirty="0">
                <a:ea typeface="Tahoma" panose="020B0604030504040204" pitchFamily="34" charset="0"/>
              </a:rPr>
              <a:t>Broker</a:t>
            </a:r>
            <a:r>
              <a:rPr lang="ja-JP" altLang="en-US" dirty="0"/>
              <a:t>へ</a:t>
            </a:r>
            <a:r>
              <a:rPr lang="en-US" altLang="ja-JP" dirty="0">
                <a:ea typeface="Tahoma" panose="020B0604030504040204" pitchFamily="34" charset="0"/>
              </a:rPr>
              <a:t/>
            </a:r>
            <a:br>
              <a:rPr lang="en-US" altLang="ja-JP" dirty="0">
                <a:ea typeface="Tahoma" panose="020B0604030504040204" pitchFamily="34" charset="0"/>
              </a:rPr>
            </a:br>
            <a:r>
              <a:rPr lang="ja-JP" altLang="en-US" dirty="0"/>
              <a:t>トピックを発行するためのノード</a:t>
            </a:r>
          </a:p>
        </p:txBody>
      </p:sp>
    </p:spTree>
    <p:extLst>
      <p:ext uri="{BB962C8B-B14F-4D97-AF65-F5344CB8AC3E}">
        <p14:creationId xmlns:p14="http://schemas.microsoft.com/office/powerpoint/2010/main" val="397389362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5B5458-D334-4395-9A39-EE06D88CBA2F}"/>
              </a:ext>
            </a:extLst>
          </p:cNvPr>
          <p:cNvSpPr>
            <a:spLocks noGrp="1"/>
          </p:cNvSpPr>
          <p:nvPr>
            <p:ph type="title"/>
          </p:nvPr>
        </p:nvSpPr>
        <p:spPr/>
        <p:txBody>
          <a:bodyPr/>
          <a:lstStyle/>
          <a:p>
            <a:r>
              <a:rPr kumimoji="1" lang="ja-JP" altLang="en-US" dirty="0"/>
              <a:t>やってみよう</a:t>
            </a:r>
          </a:p>
        </p:txBody>
      </p:sp>
      <p:sp>
        <p:nvSpPr>
          <p:cNvPr id="3" name="コンテンツ プレースホルダー 2">
            <a:extLst>
              <a:ext uri="{FF2B5EF4-FFF2-40B4-BE49-F238E27FC236}">
                <a16:creationId xmlns:a16="http://schemas.microsoft.com/office/drawing/2014/main" id="{36BA2C68-DC4C-43F9-89ED-3A7DC936B806}"/>
              </a:ext>
            </a:extLst>
          </p:cNvPr>
          <p:cNvSpPr>
            <a:spLocks noGrp="1"/>
          </p:cNvSpPr>
          <p:nvPr>
            <p:ph idx="1"/>
          </p:nvPr>
        </p:nvSpPr>
        <p:spPr>
          <a:xfrm>
            <a:off x="1251678" y="4710895"/>
            <a:ext cx="10178322" cy="1458411"/>
          </a:xfrm>
        </p:spPr>
        <p:txBody>
          <a:bodyPr/>
          <a:lstStyle/>
          <a:p>
            <a:pPr marL="0" indent="0">
              <a:buNone/>
            </a:pPr>
            <a:r>
              <a:rPr kumimoji="1" lang="ja-JP" altLang="en-US" dirty="0"/>
              <a:t>まずは</a:t>
            </a:r>
            <a:r>
              <a:rPr kumimoji="1" lang="en-US" altLang="ja-JP" dirty="0"/>
              <a:t>SUB</a:t>
            </a:r>
            <a:r>
              <a:rPr kumimoji="1" lang="ja-JP" altLang="en-US" dirty="0"/>
              <a:t>側としてトピックを受け取ってみましょう</a:t>
            </a:r>
          </a:p>
        </p:txBody>
      </p:sp>
      <p:sp>
        <p:nvSpPr>
          <p:cNvPr id="4" name="スライド番号プレースホルダー 3">
            <a:extLst>
              <a:ext uri="{FF2B5EF4-FFF2-40B4-BE49-F238E27FC236}">
                <a16:creationId xmlns:a16="http://schemas.microsoft.com/office/drawing/2014/main" id="{512AA6D1-BF3F-4DE0-AD3F-A81D61ADC534}"/>
              </a:ext>
            </a:extLst>
          </p:cNvPr>
          <p:cNvSpPr>
            <a:spLocks noGrp="1"/>
          </p:cNvSpPr>
          <p:nvPr>
            <p:ph type="sldNum" sz="quarter" idx="12"/>
          </p:nvPr>
        </p:nvSpPr>
        <p:spPr/>
        <p:txBody>
          <a:bodyPr/>
          <a:lstStyle/>
          <a:p>
            <a:fld id="{5A94AD81-C81A-455B-A87B-15031EE15849}" type="slidenum">
              <a:rPr kumimoji="1" lang="ja-JP" altLang="en-US" smtClean="0"/>
              <a:t>121</a:t>
            </a:fld>
            <a:endParaRPr kumimoji="1" lang="ja-JP" altLang="en-US"/>
          </a:p>
        </p:txBody>
      </p:sp>
      <p:pic>
        <p:nvPicPr>
          <p:cNvPr id="8" name="図 7">
            <a:extLst>
              <a:ext uri="{FF2B5EF4-FFF2-40B4-BE49-F238E27FC236}">
                <a16:creationId xmlns:a16="http://schemas.microsoft.com/office/drawing/2014/main" id="{2F7810DB-C373-4764-9889-016C33424530}"/>
              </a:ext>
            </a:extLst>
          </p:cNvPr>
          <p:cNvPicPr>
            <a:picLocks noChangeAspect="1"/>
          </p:cNvPicPr>
          <p:nvPr/>
        </p:nvPicPr>
        <p:blipFill rotWithShape="1">
          <a:blip r:embed="rId2">
            <a:extLst>
              <a:ext uri="{28A0092B-C50C-407E-A947-70E740481C1C}">
                <a14:useLocalDpi xmlns:a14="http://schemas.microsoft.com/office/drawing/2010/main" val="0"/>
              </a:ext>
            </a:extLst>
          </a:blip>
          <a:srcRect l="15664" t="28692" r="64304" b="58551"/>
          <a:stretch/>
        </p:blipFill>
        <p:spPr>
          <a:xfrm>
            <a:off x="2569580" y="1721223"/>
            <a:ext cx="6859202" cy="2457238"/>
          </a:xfrm>
          <a:prstGeom prst="rect">
            <a:avLst/>
          </a:prstGeom>
        </p:spPr>
      </p:pic>
    </p:spTree>
    <p:extLst>
      <p:ext uri="{BB962C8B-B14F-4D97-AF65-F5344CB8AC3E}">
        <p14:creationId xmlns:p14="http://schemas.microsoft.com/office/powerpoint/2010/main" val="22040740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8836B5-EE57-4B33-A1A1-312E7F64CA4B}"/>
              </a:ext>
            </a:extLst>
          </p:cNvPr>
          <p:cNvSpPr>
            <a:spLocks noGrp="1"/>
          </p:cNvSpPr>
          <p:nvPr>
            <p:ph type="title"/>
          </p:nvPr>
        </p:nvSpPr>
        <p:spPr/>
        <p:txBody>
          <a:bodyPr/>
          <a:lstStyle/>
          <a:p>
            <a:r>
              <a:rPr kumimoji="1" lang="en-US" altLang="ja-JP" dirty="0"/>
              <a:t>MQTT in</a:t>
            </a:r>
            <a:r>
              <a:rPr kumimoji="1" lang="ja-JP" altLang="en-US" dirty="0"/>
              <a:t>の設定</a:t>
            </a:r>
          </a:p>
        </p:txBody>
      </p:sp>
      <p:sp>
        <p:nvSpPr>
          <p:cNvPr id="3" name="コンテンツ プレースホルダー 2">
            <a:extLst>
              <a:ext uri="{FF2B5EF4-FFF2-40B4-BE49-F238E27FC236}">
                <a16:creationId xmlns:a16="http://schemas.microsoft.com/office/drawing/2014/main" id="{8086E134-8EE8-4535-AE98-9323C00593E9}"/>
              </a:ext>
            </a:extLst>
          </p:cNvPr>
          <p:cNvSpPr>
            <a:spLocks noGrp="1"/>
          </p:cNvSpPr>
          <p:nvPr>
            <p:ph idx="1"/>
          </p:nvPr>
        </p:nvSpPr>
        <p:spPr>
          <a:xfrm>
            <a:off x="1006839" y="5480100"/>
            <a:ext cx="10178322" cy="1284444"/>
          </a:xfrm>
        </p:spPr>
        <p:txBody>
          <a:bodyPr/>
          <a:lstStyle/>
          <a:p>
            <a:pPr marL="0" indent="0">
              <a:buNone/>
            </a:pPr>
            <a:r>
              <a:rPr kumimoji="1" lang="en-US" altLang="ja-JP" dirty="0"/>
              <a:t>Broker</a:t>
            </a:r>
            <a:r>
              <a:rPr kumimoji="1" lang="ja-JP" altLang="en-US" dirty="0"/>
              <a:t>のサーバを設定し、取得するトピックを記述</a:t>
            </a:r>
          </a:p>
        </p:txBody>
      </p:sp>
      <p:sp>
        <p:nvSpPr>
          <p:cNvPr id="4" name="スライド番号プレースホルダー 3">
            <a:extLst>
              <a:ext uri="{FF2B5EF4-FFF2-40B4-BE49-F238E27FC236}">
                <a16:creationId xmlns:a16="http://schemas.microsoft.com/office/drawing/2014/main" id="{AE787FF6-7182-49C3-82C0-5B276DB6A5E7}"/>
              </a:ext>
            </a:extLst>
          </p:cNvPr>
          <p:cNvSpPr>
            <a:spLocks noGrp="1"/>
          </p:cNvSpPr>
          <p:nvPr>
            <p:ph type="sldNum" sz="quarter" idx="12"/>
          </p:nvPr>
        </p:nvSpPr>
        <p:spPr/>
        <p:txBody>
          <a:bodyPr/>
          <a:lstStyle/>
          <a:p>
            <a:fld id="{5A94AD81-C81A-455B-A87B-15031EE15849}" type="slidenum">
              <a:rPr kumimoji="1" lang="ja-JP" altLang="en-US" smtClean="0"/>
              <a:t>122</a:t>
            </a:fld>
            <a:endParaRPr kumimoji="1" lang="ja-JP" altLang="en-US"/>
          </a:p>
        </p:txBody>
      </p:sp>
      <p:pic>
        <p:nvPicPr>
          <p:cNvPr id="6" name="図 5">
            <a:extLst>
              <a:ext uri="{FF2B5EF4-FFF2-40B4-BE49-F238E27FC236}">
                <a16:creationId xmlns:a16="http://schemas.microsoft.com/office/drawing/2014/main" id="{CB2A6690-D2FF-49DD-A8D4-2BDA24152914}"/>
              </a:ext>
            </a:extLst>
          </p:cNvPr>
          <p:cNvPicPr>
            <a:picLocks noChangeAspect="1"/>
          </p:cNvPicPr>
          <p:nvPr/>
        </p:nvPicPr>
        <p:blipFill rotWithShape="1">
          <a:blip r:embed="rId2">
            <a:extLst>
              <a:ext uri="{28A0092B-C50C-407E-A947-70E740481C1C}">
                <a14:useLocalDpi xmlns:a14="http://schemas.microsoft.com/office/drawing/2010/main" val="0"/>
              </a:ext>
            </a:extLst>
          </a:blip>
          <a:srcRect l="52595" t="17046" r="19494" b="43629"/>
          <a:stretch/>
        </p:blipFill>
        <p:spPr>
          <a:xfrm>
            <a:off x="523702" y="870857"/>
            <a:ext cx="5468696" cy="4334033"/>
          </a:xfrm>
          <a:prstGeom prst="rect">
            <a:avLst/>
          </a:prstGeom>
        </p:spPr>
      </p:pic>
      <p:pic>
        <p:nvPicPr>
          <p:cNvPr id="8" name="図 7">
            <a:extLst>
              <a:ext uri="{FF2B5EF4-FFF2-40B4-BE49-F238E27FC236}">
                <a16:creationId xmlns:a16="http://schemas.microsoft.com/office/drawing/2014/main" id="{65D41F7D-82F5-4C5D-AE6D-EC65B5A5858B}"/>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16540" r="16835" b="29451"/>
          <a:stretch/>
        </p:blipFill>
        <p:spPr>
          <a:xfrm>
            <a:off x="6680178" y="870857"/>
            <a:ext cx="4740175" cy="4342146"/>
          </a:xfrm>
          <a:prstGeom prst="rect">
            <a:avLst/>
          </a:prstGeom>
        </p:spPr>
      </p:pic>
    </p:spTree>
    <p:extLst>
      <p:ext uri="{BB962C8B-B14F-4D97-AF65-F5344CB8AC3E}">
        <p14:creationId xmlns:p14="http://schemas.microsoft.com/office/powerpoint/2010/main" val="270635942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85470A-EDE6-409C-BECC-4714FB6888B2}"/>
              </a:ext>
            </a:extLst>
          </p:cNvPr>
          <p:cNvSpPr>
            <a:spLocks noGrp="1"/>
          </p:cNvSpPr>
          <p:nvPr>
            <p:ph type="title"/>
          </p:nvPr>
        </p:nvSpPr>
        <p:spPr/>
        <p:txBody>
          <a:bodyPr/>
          <a:lstStyle/>
          <a:p>
            <a:r>
              <a:rPr kumimoji="1" lang="ja-JP" altLang="en-US" dirty="0"/>
              <a:t>やってみよう</a:t>
            </a:r>
          </a:p>
        </p:txBody>
      </p:sp>
      <p:sp>
        <p:nvSpPr>
          <p:cNvPr id="3" name="コンテンツ プレースホルダー 2">
            <a:extLst>
              <a:ext uri="{FF2B5EF4-FFF2-40B4-BE49-F238E27FC236}">
                <a16:creationId xmlns:a16="http://schemas.microsoft.com/office/drawing/2014/main" id="{580575AC-F964-4BDD-B0C6-3FDA1CBA79F3}"/>
              </a:ext>
            </a:extLst>
          </p:cNvPr>
          <p:cNvSpPr>
            <a:spLocks noGrp="1"/>
          </p:cNvSpPr>
          <p:nvPr>
            <p:ph idx="1"/>
          </p:nvPr>
        </p:nvSpPr>
        <p:spPr>
          <a:xfrm>
            <a:off x="428263" y="4972681"/>
            <a:ext cx="11609407" cy="874914"/>
          </a:xfrm>
        </p:spPr>
        <p:txBody>
          <a:bodyPr>
            <a:normAutofit/>
          </a:bodyPr>
          <a:lstStyle/>
          <a:p>
            <a:pPr marL="0" indent="0">
              <a:buNone/>
            </a:pPr>
            <a:r>
              <a:rPr kumimoji="1" lang="en-US" altLang="ja-JP" dirty="0"/>
              <a:t>PUB</a:t>
            </a:r>
            <a:r>
              <a:rPr kumimoji="1" lang="ja-JP" altLang="en-US" dirty="0"/>
              <a:t>側のフローを作成して隣の人にデータを送ってみましょう</a:t>
            </a:r>
          </a:p>
        </p:txBody>
      </p:sp>
      <p:sp>
        <p:nvSpPr>
          <p:cNvPr id="4" name="スライド番号プレースホルダー 3">
            <a:extLst>
              <a:ext uri="{FF2B5EF4-FFF2-40B4-BE49-F238E27FC236}">
                <a16:creationId xmlns:a16="http://schemas.microsoft.com/office/drawing/2014/main" id="{83686941-A4C6-4351-AE86-7A4B271309F4}"/>
              </a:ext>
            </a:extLst>
          </p:cNvPr>
          <p:cNvSpPr>
            <a:spLocks noGrp="1"/>
          </p:cNvSpPr>
          <p:nvPr>
            <p:ph type="sldNum" sz="quarter" idx="12"/>
          </p:nvPr>
        </p:nvSpPr>
        <p:spPr/>
        <p:txBody>
          <a:bodyPr/>
          <a:lstStyle/>
          <a:p>
            <a:fld id="{5A94AD81-C81A-455B-A87B-15031EE15849}" type="slidenum">
              <a:rPr kumimoji="1" lang="ja-JP" altLang="en-US" smtClean="0"/>
              <a:t>123</a:t>
            </a:fld>
            <a:endParaRPr kumimoji="1" lang="ja-JP" altLang="en-US"/>
          </a:p>
        </p:txBody>
      </p:sp>
      <p:pic>
        <p:nvPicPr>
          <p:cNvPr id="6" name="図 5">
            <a:extLst>
              <a:ext uri="{FF2B5EF4-FFF2-40B4-BE49-F238E27FC236}">
                <a16:creationId xmlns:a16="http://schemas.microsoft.com/office/drawing/2014/main" id="{0C96EC64-9F3B-41A7-A8FC-583E83DAF735}"/>
              </a:ext>
            </a:extLst>
          </p:cNvPr>
          <p:cNvPicPr>
            <a:picLocks noChangeAspect="1"/>
          </p:cNvPicPr>
          <p:nvPr/>
        </p:nvPicPr>
        <p:blipFill rotWithShape="1">
          <a:blip r:embed="rId2">
            <a:extLst>
              <a:ext uri="{28A0092B-C50C-407E-A947-70E740481C1C}">
                <a14:useLocalDpi xmlns:a14="http://schemas.microsoft.com/office/drawing/2010/main" val="0"/>
              </a:ext>
            </a:extLst>
          </a:blip>
          <a:srcRect l="13482" t="23629" r="57373" b="59831"/>
          <a:stretch/>
        </p:blipFill>
        <p:spPr>
          <a:xfrm>
            <a:off x="1516283" y="1137726"/>
            <a:ext cx="8256489" cy="2635621"/>
          </a:xfrm>
          <a:prstGeom prst="rect">
            <a:avLst/>
          </a:prstGeom>
        </p:spPr>
      </p:pic>
    </p:spTree>
    <p:extLst>
      <p:ext uri="{BB962C8B-B14F-4D97-AF65-F5344CB8AC3E}">
        <p14:creationId xmlns:p14="http://schemas.microsoft.com/office/powerpoint/2010/main" val="153387757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8611C9-0B5E-4233-8107-2B964FE1885A}"/>
              </a:ext>
            </a:extLst>
          </p:cNvPr>
          <p:cNvSpPr>
            <a:spLocks noGrp="1"/>
          </p:cNvSpPr>
          <p:nvPr>
            <p:ph type="title"/>
          </p:nvPr>
        </p:nvSpPr>
        <p:spPr/>
        <p:txBody>
          <a:bodyPr/>
          <a:lstStyle/>
          <a:p>
            <a:r>
              <a:rPr kumimoji="1" lang="en-US" altLang="ja-JP" dirty="0"/>
              <a:t>Broker</a:t>
            </a:r>
            <a:r>
              <a:rPr kumimoji="1" lang="ja-JP" altLang="en-US" dirty="0"/>
              <a:t>の設定</a:t>
            </a:r>
          </a:p>
        </p:txBody>
      </p:sp>
      <p:sp>
        <p:nvSpPr>
          <p:cNvPr id="3" name="コンテンツ プレースホルダー 2">
            <a:extLst>
              <a:ext uri="{FF2B5EF4-FFF2-40B4-BE49-F238E27FC236}">
                <a16:creationId xmlns:a16="http://schemas.microsoft.com/office/drawing/2014/main" id="{31927AD0-92A8-41CC-8FA7-5483237C3D15}"/>
              </a:ext>
            </a:extLst>
          </p:cNvPr>
          <p:cNvSpPr>
            <a:spLocks noGrp="1"/>
          </p:cNvSpPr>
          <p:nvPr>
            <p:ph idx="1"/>
          </p:nvPr>
        </p:nvSpPr>
        <p:spPr>
          <a:xfrm>
            <a:off x="1235281" y="5422948"/>
            <a:ext cx="10178322" cy="1307593"/>
          </a:xfrm>
        </p:spPr>
        <p:txBody>
          <a:bodyPr/>
          <a:lstStyle/>
          <a:p>
            <a:pPr marL="0" indent="0">
              <a:buNone/>
            </a:pPr>
            <a:r>
              <a:rPr kumimoji="1" lang="en-US" altLang="ja-JP" dirty="0"/>
              <a:t>MQTT</a:t>
            </a:r>
            <a:r>
              <a:rPr kumimoji="1" lang="ja-JP" altLang="en-US" dirty="0"/>
              <a:t>は一般的に</a:t>
            </a:r>
            <a:r>
              <a:rPr kumimoji="1" lang="en-US" altLang="ja-JP" dirty="0"/>
              <a:t>1883port</a:t>
            </a:r>
            <a:r>
              <a:rPr kumimoji="1" lang="ja-JP" altLang="en-US" dirty="0"/>
              <a:t>を使用する</a:t>
            </a:r>
          </a:p>
        </p:txBody>
      </p:sp>
      <p:sp>
        <p:nvSpPr>
          <p:cNvPr id="4" name="スライド番号プレースホルダー 3">
            <a:extLst>
              <a:ext uri="{FF2B5EF4-FFF2-40B4-BE49-F238E27FC236}">
                <a16:creationId xmlns:a16="http://schemas.microsoft.com/office/drawing/2014/main" id="{6C086682-5044-44ED-9CF9-F1CB27657E74}"/>
              </a:ext>
            </a:extLst>
          </p:cNvPr>
          <p:cNvSpPr>
            <a:spLocks noGrp="1"/>
          </p:cNvSpPr>
          <p:nvPr>
            <p:ph type="sldNum" sz="quarter" idx="12"/>
          </p:nvPr>
        </p:nvSpPr>
        <p:spPr/>
        <p:txBody>
          <a:bodyPr/>
          <a:lstStyle/>
          <a:p>
            <a:fld id="{5A94AD81-C81A-455B-A87B-15031EE15849}" type="slidenum">
              <a:rPr kumimoji="1" lang="ja-JP" altLang="en-US" smtClean="0"/>
              <a:t>124</a:t>
            </a:fld>
            <a:endParaRPr kumimoji="1" lang="ja-JP" altLang="en-US"/>
          </a:p>
        </p:txBody>
      </p:sp>
      <p:pic>
        <p:nvPicPr>
          <p:cNvPr id="6" name="図 5">
            <a:extLst>
              <a:ext uri="{FF2B5EF4-FFF2-40B4-BE49-F238E27FC236}">
                <a16:creationId xmlns:a16="http://schemas.microsoft.com/office/drawing/2014/main" id="{336E9478-36E4-4987-B36B-31AF12806BF4}"/>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16709" r="16740" b="40591"/>
          <a:stretch/>
        </p:blipFill>
        <p:spPr>
          <a:xfrm>
            <a:off x="2936111" y="874914"/>
            <a:ext cx="6297737" cy="4548034"/>
          </a:xfrm>
          <a:prstGeom prst="rect">
            <a:avLst/>
          </a:prstGeom>
        </p:spPr>
      </p:pic>
    </p:spTree>
    <p:extLst>
      <p:ext uri="{BB962C8B-B14F-4D97-AF65-F5344CB8AC3E}">
        <p14:creationId xmlns:p14="http://schemas.microsoft.com/office/powerpoint/2010/main" val="337020416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DD42B-A3F0-4914-B4D0-776164C16AD8}"/>
              </a:ext>
            </a:extLst>
          </p:cNvPr>
          <p:cNvSpPr>
            <a:spLocks noGrp="1"/>
          </p:cNvSpPr>
          <p:nvPr>
            <p:ph type="title"/>
          </p:nvPr>
        </p:nvSpPr>
        <p:spPr/>
        <p:txBody>
          <a:bodyPr/>
          <a:lstStyle/>
          <a:p>
            <a:r>
              <a:rPr kumimoji="1" lang="en-US" altLang="ja-JP" dirty="0"/>
              <a:t>MQTT out</a:t>
            </a:r>
            <a:r>
              <a:rPr kumimoji="1" lang="ja-JP" altLang="en-US" dirty="0"/>
              <a:t>の設定</a:t>
            </a:r>
          </a:p>
        </p:txBody>
      </p:sp>
      <p:sp>
        <p:nvSpPr>
          <p:cNvPr id="3" name="コンテンツ プレースホルダー 2">
            <a:extLst>
              <a:ext uri="{FF2B5EF4-FFF2-40B4-BE49-F238E27FC236}">
                <a16:creationId xmlns:a16="http://schemas.microsoft.com/office/drawing/2014/main" id="{A0E9A6A8-4C1D-4E4B-BF24-67DF16DED220}"/>
              </a:ext>
            </a:extLst>
          </p:cNvPr>
          <p:cNvSpPr>
            <a:spLocks noGrp="1"/>
          </p:cNvSpPr>
          <p:nvPr>
            <p:ph idx="1"/>
          </p:nvPr>
        </p:nvSpPr>
        <p:spPr>
          <a:xfrm>
            <a:off x="1327878" y="5545628"/>
            <a:ext cx="10178322" cy="874915"/>
          </a:xfrm>
        </p:spPr>
        <p:txBody>
          <a:bodyPr/>
          <a:lstStyle/>
          <a:p>
            <a:pPr marL="0" indent="0">
              <a:buNone/>
            </a:pPr>
            <a:r>
              <a:rPr kumimoji="1" lang="ja-JP" altLang="en-US" dirty="0"/>
              <a:t>トピックを送る</a:t>
            </a:r>
            <a:r>
              <a:rPr kumimoji="1" lang="en-US" altLang="ja-JP" dirty="0"/>
              <a:t>Broker</a:t>
            </a:r>
            <a:r>
              <a:rPr kumimoji="1" lang="ja-JP" altLang="en-US" dirty="0"/>
              <a:t>とトピック名を設定する</a:t>
            </a:r>
          </a:p>
        </p:txBody>
      </p:sp>
      <p:sp>
        <p:nvSpPr>
          <p:cNvPr id="4" name="スライド番号プレースホルダー 3">
            <a:extLst>
              <a:ext uri="{FF2B5EF4-FFF2-40B4-BE49-F238E27FC236}">
                <a16:creationId xmlns:a16="http://schemas.microsoft.com/office/drawing/2014/main" id="{0E6E4BFB-C880-45F7-9F6A-F1D55D1A83AC}"/>
              </a:ext>
            </a:extLst>
          </p:cNvPr>
          <p:cNvSpPr>
            <a:spLocks noGrp="1"/>
          </p:cNvSpPr>
          <p:nvPr>
            <p:ph type="sldNum" sz="quarter" idx="12"/>
          </p:nvPr>
        </p:nvSpPr>
        <p:spPr/>
        <p:txBody>
          <a:bodyPr/>
          <a:lstStyle/>
          <a:p>
            <a:fld id="{5A94AD81-C81A-455B-A87B-15031EE15849}" type="slidenum">
              <a:rPr kumimoji="1" lang="ja-JP" altLang="en-US" smtClean="0"/>
              <a:t>125</a:t>
            </a:fld>
            <a:endParaRPr kumimoji="1" lang="ja-JP" altLang="en-US"/>
          </a:p>
        </p:txBody>
      </p:sp>
      <p:pic>
        <p:nvPicPr>
          <p:cNvPr id="6" name="図 5">
            <a:extLst>
              <a:ext uri="{FF2B5EF4-FFF2-40B4-BE49-F238E27FC236}">
                <a16:creationId xmlns:a16="http://schemas.microsoft.com/office/drawing/2014/main" id="{34C7B66F-03B3-4252-B132-1C2B544B730D}"/>
              </a:ext>
            </a:extLst>
          </p:cNvPr>
          <p:cNvPicPr>
            <a:picLocks noChangeAspect="1"/>
          </p:cNvPicPr>
          <p:nvPr/>
        </p:nvPicPr>
        <p:blipFill rotWithShape="1">
          <a:blip r:embed="rId2">
            <a:extLst>
              <a:ext uri="{28A0092B-C50C-407E-A947-70E740481C1C}">
                <a14:useLocalDpi xmlns:a14="http://schemas.microsoft.com/office/drawing/2010/main" val="0"/>
              </a:ext>
            </a:extLst>
          </a:blip>
          <a:srcRect l="56203" t="16203" r="16930" b="44810"/>
          <a:stretch/>
        </p:blipFill>
        <p:spPr>
          <a:xfrm>
            <a:off x="651505" y="874914"/>
            <a:ext cx="5068180" cy="4136924"/>
          </a:xfrm>
          <a:prstGeom prst="rect">
            <a:avLst/>
          </a:prstGeom>
        </p:spPr>
      </p:pic>
      <p:pic>
        <p:nvPicPr>
          <p:cNvPr id="8" name="図 7">
            <a:extLst>
              <a:ext uri="{FF2B5EF4-FFF2-40B4-BE49-F238E27FC236}">
                <a16:creationId xmlns:a16="http://schemas.microsoft.com/office/drawing/2014/main" id="{84F67358-B616-4EB5-BC92-1E737766E112}"/>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16371" r="17310" b="32658"/>
          <a:stretch/>
        </p:blipFill>
        <p:spPr>
          <a:xfrm>
            <a:off x="6597431" y="874914"/>
            <a:ext cx="4716823" cy="4136924"/>
          </a:xfrm>
          <a:prstGeom prst="rect">
            <a:avLst/>
          </a:prstGeom>
        </p:spPr>
      </p:pic>
    </p:spTree>
    <p:extLst>
      <p:ext uri="{BB962C8B-B14F-4D97-AF65-F5344CB8AC3E}">
        <p14:creationId xmlns:p14="http://schemas.microsoft.com/office/powerpoint/2010/main" val="116758923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26E157-9297-0E7B-2A5F-7B6414C40D7B}"/>
              </a:ext>
            </a:extLst>
          </p:cNvPr>
          <p:cNvSpPr>
            <a:spLocks noGrp="1"/>
          </p:cNvSpPr>
          <p:nvPr>
            <p:ph type="title"/>
          </p:nvPr>
        </p:nvSpPr>
        <p:spPr/>
        <p:txBody>
          <a:bodyPr/>
          <a:lstStyle/>
          <a:p>
            <a:r>
              <a:rPr kumimoji="1" lang="en-US" altLang="ja-JP" dirty="0"/>
              <a:t>Firebase</a:t>
            </a:r>
            <a:endParaRPr kumimoji="1" lang="ja-JP" altLang="en-US" dirty="0"/>
          </a:p>
        </p:txBody>
      </p:sp>
      <p:sp>
        <p:nvSpPr>
          <p:cNvPr id="3" name="コンテンツ プレースホルダー 2">
            <a:extLst>
              <a:ext uri="{FF2B5EF4-FFF2-40B4-BE49-F238E27FC236}">
                <a16:creationId xmlns:a16="http://schemas.microsoft.com/office/drawing/2014/main" id="{8FE6056F-913E-DEB3-115F-82A06C3E5C25}"/>
              </a:ext>
            </a:extLst>
          </p:cNvPr>
          <p:cNvSpPr>
            <a:spLocks noGrp="1"/>
          </p:cNvSpPr>
          <p:nvPr>
            <p:ph idx="1"/>
          </p:nvPr>
        </p:nvSpPr>
        <p:spPr>
          <a:xfrm>
            <a:off x="567603" y="1200151"/>
            <a:ext cx="11014363" cy="2665267"/>
          </a:xfrm>
        </p:spPr>
        <p:txBody>
          <a:bodyPr/>
          <a:lstStyle/>
          <a:p>
            <a:pPr marL="0" indent="0">
              <a:buNone/>
            </a:pPr>
            <a:r>
              <a:rPr lang="en-US" altLang="ja-JP" b="0" i="0" dirty="0">
                <a:solidFill>
                  <a:srgbClr val="24292F"/>
                </a:solidFill>
                <a:effectLst/>
                <a:latin typeface="-apple-system"/>
              </a:rPr>
              <a:t>Google</a:t>
            </a:r>
            <a:r>
              <a:rPr lang="ja-JP" altLang="en-US" b="0" i="0" dirty="0">
                <a:solidFill>
                  <a:srgbClr val="24292F"/>
                </a:solidFill>
                <a:effectLst/>
                <a:latin typeface="-apple-system"/>
              </a:rPr>
              <a:t>社が提供するモバイルプラットフォーム</a:t>
            </a:r>
            <a:r>
              <a:rPr lang="en-US" altLang="ja-JP" b="0" i="0" dirty="0">
                <a:solidFill>
                  <a:srgbClr val="24292F"/>
                </a:solidFill>
                <a:effectLst/>
                <a:latin typeface="-apple-system"/>
              </a:rPr>
              <a:t/>
            </a:r>
            <a:br>
              <a:rPr lang="en-US" altLang="ja-JP" b="0" i="0" dirty="0">
                <a:solidFill>
                  <a:srgbClr val="24292F"/>
                </a:solidFill>
                <a:effectLst/>
                <a:latin typeface="-apple-system"/>
              </a:rPr>
            </a:br>
            <a:endParaRPr lang="en-US" altLang="ja-JP" b="0" i="0" dirty="0">
              <a:solidFill>
                <a:srgbClr val="24292F"/>
              </a:solidFill>
              <a:effectLst/>
              <a:latin typeface="-apple-system"/>
            </a:endParaRPr>
          </a:p>
          <a:p>
            <a:pPr marL="0" indent="0">
              <a:buNone/>
            </a:pPr>
            <a:r>
              <a:rPr lang="ja-JP" altLang="en-US" b="0" i="0" dirty="0">
                <a:solidFill>
                  <a:srgbClr val="24292F"/>
                </a:solidFill>
                <a:effectLst/>
                <a:latin typeface="-apple-system"/>
              </a:rPr>
              <a:t>主な機能として、リアルタイムデータベース、ユーザー認証、ストレージ、ホスティング</a:t>
            </a:r>
            <a:r>
              <a:rPr lang="ja-JP" altLang="en-US" b="0" i="0" dirty="0" smtClean="0">
                <a:solidFill>
                  <a:srgbClr val="24292F"/>
                </a:solidFill>
                <a:effectLst/>
                <a:latin typeface="-apple-system"/>
              </a:rPr>
              <a:t>、</a:t>
            </a:r>
            <a:r>
              <a:rPr lang="en-US" altLang="ja-JP" b="0" i="0" dirty="0" err="1" smtClean="0">
                <a:solidFill>
                  <a:srgbClr val="24292F"/>
                </a:solidFill>
                <a:effectLst/>
                <a:latin typeface="-apple-system"/>
              </a:rPr>
              <a:t>FaaS</a:t>
            </a:r>
            <a:r>
              <a:rPr lang="ja-JP" altLang="en-US" b="0" i="0" dirty="0" err="1" smtClean="0">
                <a:solidFill>
                  <a:srgbClr val="24292F"/>
                </a:solidFill>
                <a:effectLst/>
                <a:latin typeface="-apple-system"/>
              </a:rPr>
              <a:t>、</a:t>
            </a:r>
            <a:r>
              <a:rPr lang="ja-JP" altLang="en-US" b="0" i="0" dirty="0">
                <a:solidFill>
                  <a:srgbClr val="24292F"/>
                </a:solidFill>
                <a:effectLst/>
                <a:latin typeface="-apple-system"/>
              </a:rPr>
              <a:t>通知等</a:t>
            </a:r>
            <a:r>
              <a:rPr lang="ja-JP" altLang="en-US" dirty="0">
                <a:solidFill>
                  <a:srgbClr val="24292F"/>
                </a:solidFill>
                <a:latin typeface="-apple-system"/>
              </a:rPr>
              <a:t>がある</a:t>
            </a:r>
            <a:endParaRPr lang="en-US" altLang="ja-JP" b="0" i="0" dirty="0">
              <a:solidFill>
                <a:srgbClr val="24292F"/>
              </a:solidFill>
              <a:effectLst/>
              <a:latin typeface="-apple-system"/>
            </a:endParaRPr>
          </a:p>
          <a:p>
            <a:pPr marL="0" indent="0">
              <a:buNone/>
            </a:pPr>
            <a:endParaRPr kumimoji="1" lang="ja-JP" altLang="en-US" dirty="0"/>
          </a:p>
        </p:txBody>
      </p:sp>
      <p:pic>
        <p:nvPicPr>
          <p:cNvPr id="1026" name="Picture 2">
            <a:extLst>
              <a:ext uri="{FF2B5EF4-FFF2-40B4-BE49-F238E27FC236}">
                <a16:creationId xmlns:a16="http://schemas.microsoft.com/office/drawing/2014/main" id="{51327E57-A997-EE59-C9F5-95B0F49412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9899"/>
          <a:stretch/>
        </p:blipFill>
        <p:spPr bwMode="auto">
          <a:xfrm>
            <a:off x="3144116" y="3733799"/>
            <a:ext cx="5861339" cy="2973244"/>
          </a:xfrm>
          <a:prstGeom prst="rect">
            <a:avLst/>
          </a:prstGeom>
          <a:noFill/>
          <a:extLst>
            <a:ext uri="{909E8E84-426E-40DD-AFC4-6F175D3DCCD1}">
              <a14:hiddenFill xmlns:a14="http://schemas.microsoft.com/office/drawing/2010/main">
                <a:solidFill>
                  <a:srgbClr val="FFFFFF"/>
                </a:solidFill>
              </a14:hiddenFill>
            </a:ext>
          </a:extLst>
        </p:spPr>
      </p:pic>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126</a:t>
            </a:fld>
            <a:endParaRPr kumimoji="1" lang="ja-JP" altLang="en-US"/>
          </a:p>
        </p:txBody>
      </p:sp>
    </p:spTree>
    <p:extLst>
      <p:ext uri="{BB962C8B-B14F-4D97-AF65-F5344CB8AC3E}">
        <p14:creationId xmlns:p14="http://schemas.microsoft.com/office/powerpoint/2010/main" val="204028179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12A87F-0DAA-507A-C60B-85F5AE7F2B77}"/>
              </a:ext>
            </a:extLst>
          </p:cNvPr>
          <p:cNvSpPr>
            <a:spLocks noGrp="1"/>
          </p:cNvSpPr>
          <p:nvPr>
            <p:ph type="title"/>
          </p:nvPr>
        </p:nvSpPr>
        <p:spPr/>
        <p:txBody>
          <a:bodyPr/>
          <a:lstStyle/>
          <a:p>
            <a:r>
              <a:rPr kumimoji="1" lang="en-US" altLang="ja-JP" dirty="0"/>
              <a:t>Firebase Realtime Database</a:t>
            </a:r>
            <a:endParaRPr kumimoji="1" lang="ja-JP" altLang="en-US" dirty="0"/>
          </a:p>
        </p:txBody>
      </p:sp>
      <p:sp>
        <p:nvSpPr>
          <p:cNvPr id="3" name="コンテンツ プレースホルダー 2">
            <a:extLst>
              <a:ext uri="{FF2B5EF4-FFF2-40B4-BE49-F238E27FC236}">
                <a16:creationId xmlns:a16="http://schemas.microsoft.com/office/drawing/2014/main" id="{BDC14738-173D-93F2-76E4-BEDB62D507E1}"/>
              </a:ext>
            </a:extLst>
          </p:cNvPr>
          <p:cNvSpPr>
            <a:spLocks noGrp="1"/>
          </p:cNvSpPr>
          <p:nvPr>
            <p:ph idx="1"/>
          </p:nvPr>
        </p:nvSpPr>
        <p:spPr>
          <a:xfrm>
            <a:off x="914400" y="1371600"/>
            <a:ext cx="10515600" cy="4507993"/>
          </a:xfrm>
        </p:spPr>
        <p:txBody>
          <a:bodyPr>
            <a:normAutofit lnSpcReduction="10000"/>
          </a:bodyPr>
          <a:lstStyle/>
          <a:p>
            <a:pPr marL="0" indent="0">
              <a:buNone/>
            </a:pPr>
            <a:r>
              <a:rPr lang="ja-JP" altLang="en-US" b="0" i="0" dirty="0">
                <a:solidFill>
                  <a:srgbClr val="24292F"/>
                </a:solidFill>
                <a:effectLst/>
                <a:latin typeface="-apple-system"/>
              </a:rPr>
              <a:t>クラウドホスティング型の</a:t>
            </a:r>
            <a:r>
              <a:rPr lang="en-US" altLang="ja-JP" b="0" i="0" dirty="0">
                <a:solidFill>
                  <a:srgbClr val="24292F"/>
                </a:solidFill>
                <a:effectLst/>
                <a:latin typeface="-apple-system"/>
              </a:rPr>
              <a:t>NoSQL</a:t>
            </a:r>
            <a:r>
              <a:rPr lang="ja-JP" altLang="en-US" b="0" i="0" dirty="0">
                <a:solidFill>
                  <a:srgbClr val="24292F"/>
                </a:solidFill>
                <a:effectLst/>
                <a:latin typeface="-apple-system"/>
              </a:rPr>
              <a:t>データベースであり、データとして</a:t>
            </a:r>
            <a:r>
              <a:rPr lang="en-US" altLang="ja-JP" b="0" i="0" dirty="0">
                <a:solidFill>
                  <a:srgbClr val="24292F"/>
                </a:solidFill>
                <a:effectLst/>
                <a:latin typeface="-apple-system"/>
              </a:rPr>
              <a:t>JSON</a:t>
            </a:r>
            <a:r>
              <a:rPr lang="ja-JP" altLang="en-US" b="0" i="0" dirty="0">
                <a:solidFill>
                  <a:srgbClr val="24292F"/>
                </a:solidFill>
                <a:effectLst/>
                <a:latin typeface="-apple-system"/>
              </a:rPr>
              <a:t>データを保存・同期</a:t>
            </a:r>
            <a:endParaRPr lang="en-US" altLang="ja-JP" b="0" i="0" dirty="0">
              <a:solidFill>
                <a:srgbClr val="24292F"/>
              </a:solidFill>
              <a:effectLst/>
              <a:latin typeface="-apple-system"/>
            </a:endParaRPr>
          </a:p>
          <a:p>
            <a:pPr marL="0" indent="0">
              <a:buNone/>
            </a:pPr>
            <a:endParaRPr kumimoji="1" lang="en-US" altLang="ja-JP" dirty="0">
              <a:solidFill>
                <a:srgbClr val="24292F"/>
              </a:solidFill>
              <a:latin typeface="-apple-system"/>
            </a:endParaRPr>
          </a:p>
          <a:p>
            <a:pPr marL="0" indent="0">
              <a:buNone/>
            </a:pPr>
            <a:r>
              <a:rPr lang="en-US" altLang="ja-JP" dirty="0">
                <a:solidFill>
                  <a:srgbClr val="24292F"/>
                </a:solidFill>
                <a:latin typeface="-apple-system"/>
              </a:rPr>
              <a:t>NoSQL</a:t>
            </a:r>
            <a:r>
              <a:rPr lang="ja-JP" altLang="en-US" dirty="0">
                <a:solidFill>
                  <a:srgbClr val="24292F"/>
                </a:solidFill>
                <a:latin typeface="-apple-system"/>
              </a:rPr>
              <a:t>（</a:t>
            </a:r>
            <a:r>
              <a:rPr lang="en-US" altLang="ja-JP" dirty="0">
                <a:solidFill>
                  <a:srgbClr val="24292F"/>
                </a:solidFill>
                <a:latin typeface="-apple-system"/>
              </a:rPr>
              <a:t>Not only SQL</a:t>
            </a:r>
            <a:r>
              <a:rPr lang="ja-JP" altLang="en-US" dirty="0">
                <a:solidFill>
                  <a:srgbClr val="24292F"/>
                </a:solidFill>
                <a:latin typeface="-apple-system"/>
              </a:rPr>
              <a:t>）</a:t>
            </a:r>
            <a:endParaRPr lang="en-US" altLang="ja-JP" dirty="0">
              <a:solidFill>
                <a:srgbClr val="24292F"/>
              </a:solidFill>
              <a:latin typeface="-apple-system"/>
            </a:endParaRPr>
          </a:p>
          <a:p>
            <a:pPr marL="0" indent="0">
              <a:buNone/>
            </a:pPr>
            <a:r>
              <a:rPr kumimoji="1" lang="en-US" altLang="ja-JP" dirty="0">
                <a:solidFill>
                  <a:srgbClr val="24292F"/>
                </a:solidFill>
                <a:latin typeface="-apple-system"/>
              </a:rPr>
              <a:t>RDBMS</a:t>
            </a:r>
            <a:r>
              <a:rPr kumimoji="1" lang="ja-JP" altLang="en-US" dirty="0">
                <a:solidFill>
                  <a:srgbClr val="24292F"/>
                </a:solidFill>
                <a:latin typeface="-apple-system"/>
              </a:rPr>
              <a:t>と異なり</a:t>
            </a:r>
            <a:r>
              <a:rPr kumimoji="1" lang="en-US" altLang="ja-JP" dirty="0">
                <a:solidFill>
                  <a:srgbClr val="24292F"/>
                </a:solidFill>
                <a:latin typeface="-apple-system"/>
              </a:rPr>
              <a:t>SQL</a:t>
            </a:r>
            <a:r>
              <a:rPr kumimoji="1" lang="ja-JP" altLang="en-US" dirty="0">
                <a:solidFill>
                  <a:srgbClr val="24292F"/>
                </a:solidFill>
                <a:latin typeface="-apple-system"/>
              </a:rPr>
              <a:t>を使用しない</a:t>
            </a:r>
            <a:r>
              <a:rPr kumimoji="1" lang="en-US" altLang="ja-JP" dirty="0">
                <a:solidFill>
                  <a:srgbClr val="24292F"/>
                </a:solidFill>
                <a:latin typeface="-apple-system"/>
              </a:rPr>
              <a:t>DB</a:t>
            </a:r>
            <a:r>
              <a:rPr kumimoji="1" lang="ja-JP" altLang="en-US" dirty="0">
                <a:solidFill>
                  <a:srgbClr val="24292F"/>
                </a:solidFill>
                <a:latin typeface="-apple-system"/>
              </a:rPr>
              <a:t>。</a:t>
            </a:r>
            <a:r>
              <a:rPr kumimoji="1" lang="en-US" altLang="ja-JP" dirty="0">
                <a:solidFill>
                  <a:srgbClr val="24292F"/>
                </a:solidFill>
                <a:latin typeface="-apple-system"/>
              </a:rPr>
              <a:t/>
            </a:r>
            <a:br>
              <a:rPr kumimoji="1" lang="en-US" altLang="ja-JP" dirty="0">
                <a:solidFill>
                  <a:srgbClr val="24292F"/>
                </a:solidFill>
                <a:latin typeface="-apple-system"/>
              </a:rPr>
            </a:br>
            <a:r>
              <a:rPr kumimoji="1" lang="ja-JP" altLang="en-US" dirty="0">
                <a:solidFill>
                  <a:srgbClr val="24292F"/>
                </a:solidFill>
                <a:latin typeface="-apple-system"/>
              </a:rPr>
              <a:t>大量のデータを高速で処理することに向くが、</a:t>
            </a:r>
            <a:r>
              <a:rPr kumimoji="1" lang="en-US" altLang="ja-JP" dirty="0">
                <a:solidFill>
                  <a:srgbClr val="24292F"/>
                </a:solidFill>
                <a:latin typeface="-apple-system"/>
              </a:rPr>
              <a:t/>
            </a:r>
            <a:br>
              <a:rPr kumimoji="1" lang="en-US" altLang="ja-JP" dirty="0">
                <a:solidFill>
                  <a:srgbClr val="24292F"/>
                </a:solidFill>
                <a:latin typeface="-apple-system"/>
              </a:rPr>
            </a:br>
            <a:r>
              <a:rPr kumimoji="1" lang="ja-JP" altLang="en-US" dirty="0">
                <a:solidFill>
                  <a:srgbClr val="24292F"/>
                </a:solidFill>
                <a:latin typeface="-apple-system"/>
              </a:rPr>
              <a:t>トランザクションを持たないなどのデメリットもある</a:t>
            </a:r>
            <a:endParaRPr kumimoji="1" lang="ja-JP" altLang="en-US" dirty="0"/>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127</a:t>
            </a:fld>
            <a:endParaRPr kumimoji="1" lang="ja-JP" altLang="en-US"/>
          </a:p>
        </p:txBody>
      </p:sp>
    </p:spTree>
    <p:extLst>
      <p:ext uri="{BB962C8B-B14F-4D97-AF65-F5344CB8AC3E}">
        <p14:creationId xmlns:p14="http://schemas.microsoft.com/office/powerpoint/2010/main" val="237077371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523702" y="874914"/>
            <a:ext cx="11211968" cy="5538442"/>
          </a:xfrm>
          <a:prstGeom prst="rect">
            <a:avLst/>
          </a:prstGeom>
        </p:spPr>
      </p:pic>
      <p:sp>
        <p:nvSpPr>
          <p:cNvPr id="2" name="タイトル 1">
            <a:extLst>
              <a:ext uri="{FF2B5EF4-FFF2-40B4-BE49-F238E27FC236}">
                <a16:creationId xmlns:a16="http://schemas.microsoft.com/office/drawing/2014/main" id="{27F460C3-E877-67C8-A399-9FB33C130021}"/>
              </a:ext>
            </a:extLst>
          </p:cNvPr>
          <p:cNvSpPr>
            <a:spLocks noGrp="1"/>
          </p:cNvSpPr>
          <p:nvPr>
            <p:ph type="title"/>
          </p:nvPr>
        </p:nvSpPr>
        <p:spPr/>
        <p:txBody>
          <a:bodyPr/>
          <a:lstStyle/>
          <a:p>
            <a:r>
              <a:rPr kumimoji="1" lang="en-US" altLang="ja-JP" dirty="0"/>
              <a:t>Firebase</a:t>
            </a:r>
            <a:r>
              <a:rPr kumimoji="1" lang="ja-JP" altLang="en-US" dirty="0"/>
              <a:t>プロジェクトの作成</a:t>
            </a:r>
          </a:p>
        </p:txBody>
      </p:sp>
      <p:sp>
        <p:nvSpPr>
          <p:cNvPr id="7" name="正方形/長方形 6">
            <a:extLst>
              <a:ext uri="{FF2B5EF4-FFF2-40B4-BE49-F238E27FC236}">
                <a16:creationId xmlns:a16="http://schemas.microsoft.com/office/drawing/2014/main" id="{15611D90-AA0F-8FB7-44A6-76ECAB369FEC}"/>
              </a:ext>
            </a:extLst>
          </p:cNvPr>
          <p:cNvSpPr/>
          <p:nvPr/>
        </p:nvSpPr>
        <p:spPr>
          <a:xfrm>
            <a:off x="5079819" y="5643418"/>
            <a:ext cx="1049867" cy="46181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128</a:t>
            </a:fld>
            <a:endParaRPr kumimoji="1" lang="ja-JP" altLang="en-US"/>
          </a:p>
        </p:txBody>
      </p:sp>
    </p:spTree>
    <p:extLst>
      <p:ext uri="{BB962C8B-B14F-4D97-AF65-F5344CB8AC3E}">
        <p14:creationId xmlns:p14="http://schemas.microsoft.com/office/powerpoint/2010/main" val="37109978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949D6B-52C3-B552-4602-83F3B096BA47}"/>
              </a:ext>
            </a:extLst>
          </p:cNvPr>
          <p:cNvSpPr>
            <a:spLocks noGrp="1"/>
          </p:cNvSpPr>
          <p:nvPr>
            <p:ph type="title"/>
          </p:nvPr>
        </p:nvSpPr>
        <p:spPr/>
        <p:txBody>
          <a:bodyPr/>
          <a:lstStyle/>
          <a:p>
            <a:r>
              <a:rPr kumimoji="1" lang="en-US" altLang="ja-JP" dirty="0"/>
              <a:t>Firebase</a:t>
            </a:r>
            <a:r>
              <a:rPr kumimoji="1" lang="ja-JP" altLang="en-US" dirty="0"/>
              <a:t>プロジェクトの作成</a:t>
            </a:r>
          </a:p>
        </p:txBody>
      </p:sp>
      <p:pic>
        <p:nvPicPr>
          <p:cNvPr id="6" name="図 5">
            <a:extLst>
              <a:ext uri="{FF2B5EF4-FFF2-40B4-BE49-F238E27FC236}">
                <a16:creationId xmlns:a16="http://schemas.microsoft.com/office/drawing/2014/main" id="{D3FEFA6F-BBCA-8941-23DD-1F2C3D34A8D5}"/>
              </a:ext>
            </a:extLst>
          </p:cNvPr>
          <p:cNvPicPr>
            <a:picLocks noChangeAspect="1"/>
          </p:cNvPicPr>
          <p:nvPr/>
        </p:nvPicPr>
        <p:blipFill rotWithShape="1">
          <a:blip r:embed="rId2"/>
          <a:srcRect l="50000" t="7243" r="1482" b="33505"/>
          <a:stretch/>
        </p:blipFill>
        <p:spPr>
          <a:xfrm>
            <a:off x="1755154" y="874914"/>
            <a:ext cx="8709643" cy="5983085"/>
          </a:xfrm>
          <a:prstGeom prst="rect">
            <a:avLst/>
          </a:prstGeom>
        </p:spPr>
      </p:pic>
      <p:sp>
        <p:nvSpPr>
          <p:cNvPr id="7" name="正方形/長方形 6">
            <a:extLst>
              <a:ext uri="{FF2B5EF4-FFF2-40B4-BE49-F238E27FC236}">
                <a16:creationId xmlns:a16="http://schemas.microsoft.com/office/drawing/2014/main" id="{2111DA78-A43D-45FE-4ED8-09F4EA3DC573}"/>
              </a:ext>
            </a:extLst>
          </p:cNvPr>
          <p:cNvSpPr/>
          <p:nvPr/>
        </p:nvSpPr>
        <p:spPr>
          <a:xfrm>
            <a:off x="3270141" y="2517421"/>
            <a:ext cx="2800947" cy="201940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129</a:t>
            </a:fld>
            <a:endParaRPr kumimoji="1" lang="ja-JP" altLang="en-US"/>
          </a:p>
        </p:txBody>
      </p:sp>
    </p:spTree>
    <p:extLst>
      <p:ext uri="{BB962C8B-B14F-4D97-AF65-F5344CB8AC3E}">
        <p14:creationId xmlns:p14="http://schemas.microsoft.com/office/powerpoint/2010/main" val="23022080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D2CE35-7BF3-4CCF-8E24-39455549F2AA}"/>
              </a:ext>
            </a:extLst>
          </p:cNvPr>
          <p:cNvSpPr>
            <a:spLocks noGrp="1"/>
          </p:cNvSpPr>
          <p:nvPr>
            <p:ph type="title"/>
          </p:nvPr>
        </p:nvSpPr>
        <p:spPr/>
        <p:txBody>
          <a:bodyPr/>
          <a:lstStyle/>
          <a:p>
            <a:r>
              <a:rPr lang="ja-JP" altLang="en-US" dirty="0"/>
              <a:t>シングルボードコンピュータ</a:t>
            </a:r>
            <a:r>
              <a:rPr kumimoji="1" lang="ja-JP" altLang="en-US" dirty="0"/>
              <a:t>とは</a:t>
            </a:r>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13</a:t>
            </a:fld>
            <a:endParaRPr kumimoji="1" lang="ja-JP" altLang="en-US"/>
          </a:p>
        </p:txBody>
      </p:sp>
      <p:sp>
        <p:nvSpPr>
          <p:cNvPr id="8" name="コンテンツ プレースホルダー 2">
            <a:extLst>
              <a:ext uri="{FF2B5EF4-FFF2-40B4-BE49-F238E27FC236}">
                <a16:creationId xmlns:a16="http://schemas.microsoft.com/office/drawing/2014/main" id="{71451C61-C88C-14B8-EB8F-D5204E32BEA1}"/>
              </a:ext>
            </a:extLst>
          </p:cNvPr>
          <p:cNvSpPr txBox="1">
            <a:spLocks/>
          </p:cNvSpPr>
          <p:nvPr/>
        </p:nvSpPr>
        <p:spPr>
          <a:xfrm>
            <a:off x="523702" y="1095250"/>
            <a:ext cx="11668298" cy="57627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コンピュータの５大装置を</a:t>
            </a:r>
            <a:r>
              <a:rPr lang="en-US" altLang="ja-JP" dirty="0"/>
              <a:t>1</a:t>
            </a:r>
            <a:r>
              <a:rPr lang="ja-JP" altLang="en-US" dirty="0" err="1"/>
              <a:t>つの</a:t>
            </a:r>
            <a:r>
              <a:rPr lang="ja-JP" altLang="en-US" dirty="0"/>
              <a:t>基盤</a:t>
            </a:r>
            <a:r>
              <a:rPr lang="en-US" altLang="ja-JP" dirty="0"/>
              <a:t>(</a:t>
            </a:r>
            <a:r>
              <a:rPr lang="ja-JP" altLang="en-US" dirty="0"/>
              <a:t>シングルボード</a:t>
            </a:r>
            <a:r>
              <a:rPr lang="en-US" altLang="ja-JP" dirty="0"/>
              <a:t>)</a:t>
            </a:r>
            <a:r>
              <a:rPr lang="ja-JP" altLang="en-US" dirty="0"/>
              <a:t>に</a:t>
            </a:r>
            <a:r>
              <a:rPr lang="en-US" altLang="ja-JP" dirty="0"/>
              <a:t/>
            </a:r>
            <a:br>
              <a:rPr lang="en-US" altLang="ja-JP" dirty="0"/>
            </a:br>
            <a:r>
              <a:rPr lang="ja-JP" altLang="en-US" dirty="0"/>
              <a:t>まとめた</a:t>
            </a:r>
            <a:r>
              <a:rPr lang="ja-JP" altLang="en-US" dirty="0">
                <a:solidFill>
                  <a:srgbClr val="FF0000"/>
                </a:solidFill>
              </a:rPr>
              <a:t>小型のコンピューター</a:t>
            </a:r>
            <a:r>
              <a:rPr lang="ja-JP" altLang="en-US" dirty="0"/>
              <a:t>。</a:t>
            </a:r>
            <a:endParaRPr lang="en-US" altLang="ja-JP" dirty="0"/>
          </a:p>
          <a:p>
            <a:pPr marL="0" indent="0">
              <a:buFont typeface="Arial" panose="020B0604020202020204" pitchFamily="34" charset="0"/>
              <a:buNone/>
            </a:pPr>
            <a:endParaRPr lang="en-US" altLang="ja-JP" dirty="0"/>
          </a:p>
          <a:p>
            <a:pPr marL="0" indent="0">
              <a:buFont typeface="Arial" panose="020B0604020202020204" pitchFamily="34" charset="0"/>
              <a:buNone/>
            </a:pPr>
            <a:r>
              <a:rPr lang="ja-JP" altLang="en-US" dirty="0"/>
              <a:t>一般的に</a:t>
            </a:r>
            <a:r>
              <a:rPr lang="en-US" altLang="ja-JP" dirty="0">
                <a:solidFill>
                  <a:srgbClr val="FF0000"/>
                </a:solidFill>
              </a:rPr>
              <a:t>OS</a:t>
            </a:r>
            <a:r>
              <a:rPr lang="ja-JP" altLang="en-US" dirty="0">
                <a:solidFill>
                  <a:srgbClr val="FF0000"/>
                </a:solidFill>
              </a:rPr>
              <a:t>を搭載することができ</a:t>
            </a:r>
            <a:r>
              <a:rPr lang="ja-JP" altLang="en-US" dirty="0"/>
              <a:t>、パソコンと同様</a:t>
            </a:r>
            <a:r>
              <a:rPr lang="ja-JP" altLang="en-US" dirty="0" smtClean="0"/>
              <a:t>の</a:t>
            </a:r>
            <a:r>
              <a:rPr lang="en-US" altLang="ja-JP" dirty="0" smtClean="0"/>
              <a:t/>
            </a:r>
            <a:br>
              <a:rPr lang="en-US" altLang="ja-JP" dirty="0" smtClean="0"/>
            </a:br>
            <a:r>
              <a:rPr lang="ja-JP" altLang="en-US" dirty="0" smtClean="0"/>
              <a:t>機能を提供</a:t>
            </a:r>
            <a:r>
              <a:rPr lang="ja-JP" altLang="en-US" dirty="0"/>
              <a:t>できる。</a:t>
            </a:r>
            <a:endParaRPr lang="en-US" altLang="ja-JP" dirty="0"/>
          </a:p>
          <a:p>
            <a:pPr marL="0" indent="0">
              <a:buFont typeface="Arial" panose="020B0604020202020204" pitchFamily="34" charset="0"/>
              <a:buNone/>
            </a:pPr>
            <a:endParaRPr lang="en-US" altLang="ja-JP" dirty="0"/>
          </a:p>
          <a:p>
            <a:pPr marL="0" indent="0">
              <a:buFont typeface="Arial" panose="020B0604020202020204" pitchFamily="34" charset="0"/>
              <a:buNone/>
            </a:pPr>
            <a:r>
              <a:rPr lang="ja-JP" altLang="en-US" dirty="0">
                <a:solidFill>
                  <a:srgbClr val="FF0000"/>
                </a:solidFill>
              </a:rPr>
              <a:t>低コスト・軽量・省電力性に優れる</a:t>
            </a:r>
            <a:r>
              <a:rPr lang="ja-JP" altLang="en-US" dirty="0"/>
              <a:t>という特徴を持ち</a:t>
            </a:r>
            <a:r>
              <a:rPr lang="en-US" altLang="ja-JP" dirty="0"/>
              <a:t/>
            </a:r>
            <a:br>
              <a:rPr lang="en-US" altLang="ja-JP" dirty="0"/>
            </a:br>
            <a:r>
              <a:rPr lang="ja-JP" altLang="en-US" dirty="0"/>
              <a:t>組込みシステムや</a:t>
            </a:r>
            <a:r>
              <a:rPr lang="en-US" altLang="ja-JP" dirty="0" err="1"/>
              <a:t>IoT</a:t>
            </a:r>
            <a:r>
              <a:rPr lang="ja-JP" altLang="en-US" dirty="0"/>
              <a:t>デバイスなどに利用される。</a:t>
            </a:r>
          </a:p>
        </p:txBody>
      </p:sp>
    </p:spTree>
    <p:extLst>
      <p:ext uri="{BB962C8B-B14F-4D97-AF65-F5344CB8AC3E}">
        <p14:creationId xmlns:p14="http://schemas.microsoft.com/office/powerpoint/2010/main" val="218904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Firebase</a:t>
            </a:r>
            <a:r>
              <a:rPr lang="ja-JP" altLang="en-US" dirty="0"/>
              <a:t>プロジェクトの作成</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130</a:t>
            </a:fld>
            <a:endParaRPr kumimoji="1" lang="ja-JP" altLang="en-US"/>
          </a:p>
        </p:txBody>
      </p:sp>
      <p:pic>
        <p:nvPicPr>
          <p:cNvPr id="5" name="図 4"/>
          <p:cNvPicPr>
            <a:picLocks noChangeAspect="1"/>
          </p:cNvPicPr>
          <p:nvPr/>
        </p:nvPicPr>
        <p:blipFill>
          <a:blip r:embed="rId2"/>
          <a:stretch>
            <a:fillRect/>
          </a:stretch>
        </p:blipFill>
        <p:spPr>
          <a:xfrm>
            <a:off x="523702" y="1087349"/>
            <a:ext cx="5767523" cy="4629959"/>
          </a:xfrm>
          <a:prstGeom prst="rect">
            <a:avLst/>
          </a:prstGeom>
        </p:spPr>
      </p:pic>
      <p:sp>
        <p:nvSpPr>
          <p:cNvPr id="6" name="正方形/長方形 5"/>
          <p:cNvSpPr/>
          <p:nvPr/>
        </p:nvSpPr>
        <p:spPr>
          <a:xfrm>
            <a:off x="6649049" y="2339170"/>
            <a:ext cx="4698722" cy="1200329"/>
          </a:xfrm>
          <a:prstGeom prst="rect">
            <a:avLst/>
          </a:prstGeom>
        </p:spPr>
        <p:txBody>
          <a:bodyPr wrap="none">
            <a:spAutoFit/>
          </a:bodyPr>
          <a:lstStyle/>
          <a:p>
            <a:r>
              <a:rPr lang="ja-JP" altLang="en-US" sz="3600" dirty="0" smtClean="0">
                <a:latin typeface="UD デジタル 教科書体 NK-R" panose="02020400000000000000" pitchFamily="18" charset="-128"/>
                <a:ea typeface="UD デジタル 教科書体 NK-R" panose="02020400000000000000" pitchFamily="18" charset="-128"/>
              </a:rPr>
              <a:t>プロジェクト名は一意の</a:t>
            </a:r>
            <a:endParaRPr lang="en-US" altLang="ja-JP" sz="3600" dirty="0" smtClean="0">
              <a:latin typeface="UD デジタル 教科書体 NK-R" panose="02020400000000000000" pitchFamily="18" charset="-128"/>
              <a:ea typeface="UD デジタル 教科書体 NK-R" panose="02020400000000000000" pitchFamily="18" charset="-128"/>
            </a:endParaRPr>
          </a:p>
          <a:p>
            <a:r>
              <a:rPr lang="ja-JP" altLang="en-US" sz="3600" dirty="0" smtClean="0">
                <a:latin typeface="UD デジタル 教科書体 NK-R" panose="02020400000000000000" pitchFamily="18" charset="-128"/>
                <a:ea typeface="UD デジタル 教科書体 NK-R" panose="02020400000000000000" pitchFamily="18" charset="-128"/>
              </a:rPr>
              <a:t>名前とする</a:t>
            </a:r>
            <a:endParaRPr lang="en-US" altLang="ja-JP" sz="3600" dirty="0" smtClean="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423843750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15BA41-9B3D-BF2A-9A30-7A9BD8A7F304}"/>
              </a:ext>
            </a:extLst>
          </p:cNvPr>
          <p:cNvSpPr>
            <a:spLocks noGrp="1"/>
          </p:cNvSpPr>
          <p:nvPr>
            <p:ph type="title"/>
          </p:nvPr>
        </p:nvSpPr>
        <p:spPr/>
        <p:txBody>
          <a:bodyPr/>
          <a:lstStyle/>
          <a:p>
            <a:r>
              <a:rPr kumimoji="1" lang="en-US" altLang="ja-JP" dirty="0"/>
              <a:t>Firebase</a:t>
            </a:r>
            <a:r>
              <a:rPr kumimoji="1" lang="ja-JP" altLang="en-US" dirty="0"/>
              <a:t>プロジェクトの作成</a:t>
            </a: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131</a:t>
            </a:fld>
            <a:endParaRPr kumimoji="1" lang="ja-JP" altLang="en-US"/>
          </a:p>
        </p:txBody>
      </p:sp>
      <p:pic>
        <p:nvPicPr>
          <p:cNvPr id="5" name="図 4"/>
          <p:cNvPicPr>
            <a:picLocks noChangeAspect="1"/>
          </p:cNvPicPr>
          <p:nvPr/>
        </p:nvPicPr>
        <p:blipFill>
          <a:blip r:embed="rId2"/>
          <a:stretch>
            <a:fillRect/>
          </a:stretch>
        </p:blipFill>
        <p:spPr>
          <a:xfrm>
            <a:off x="3213084" y="874914"/>
            <a:ext cx="6424526" cy="5983086"/>
          </a:xfrm>
          <a:prstGeom prst="rect">
            <a:avLst/>
          </a:prstGeom>
        </p:spPr>
      </p:pic>
      <p:sp>
        <p:nvSpPr>
          <p:cNvPr id="7" name="正方形/長方形 6">
            <a:extLst>
              <a:ext uri="{FF2B5EF4-FFF2-40B4-BE49-F238E27FC236}">
                <a16:creationId xmlns:a16="http://schemas.microsoft.com/office/drawing/2014/main" id="{2111DA78-A43D-45FE-4ED8-09F4EA3DC573}"/>
              </a:ext>
            </a:extLst>
          </p:cNvPr>
          <p:cNvSpPr/>
          <p:nvPr/>
        </p:nvSpPr>
        <p:spPr>
          <a:xfrm>
            <a:off x="7610765" y="6160656"/>
            <a:ext cx="1727200" cy="508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960973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Firebase</a:t>
            </a:r>
            <a:r>
              <a:rPr lang="ja-JP" altLang="en-US" dirty="0"/>
              <a:t>プロジェクトの作成</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132</a:t>
            </a:fld>
            <a:endParaRPr kumimoji="1" lang="ja-JP" altLang="en-US"/>
          </a:p>
        </p:txBody>
      </p:sp>
      <p:pic>
        <p:nvPicPr>
          <p:cNvPr id="5" name="図 4"/>
          <p:cNvPicPr>
            <a:picLocks noChangeAspect="1"/>
          </p:cNvPicPr>
          <p:nvPr/>
        </p:nvPicPr>
        <p:blipFill>
          <a:blip r:embed="rId2"/>
          <a:stretch>
            <a:fillRect/>
          </a:stretch>
        </p:blipFill>
        <p:spPr>
          <a:xfrm>
            <a:off x="2048925" y="1025921"/>
            <a:ext cx="8519615" cy="5162443"/>
          </a:xfrm>
          <a:prstGeom prst="rect">
            <a:avLst/>
          </a:prstGeom>
        </p:spPr>
      </p:pic>
      <p:sp>
        <p:nvSpPr>
          <p:cNvPr id="6" name="正方形/長方形 5">
            <a:extLst>
              <a:ext uri="{FF2B5EF4-FFF2-40B4-BE49-F238E27FC236}">
                <a16:creationId xmlns:a16="http://schemas.microsoft.com/office/drawing/2014/main" id="{2111DA78-A43D-45FE-4ED8-09F4EA3DC573}"/>
              </a:ext>
            </a:extLst>
          </p:cNvPr>
          <p:cNvSpPr/>
          <p:nvPr/>
        </p:nvSpPr>
        <p:spPr>
          <a:xfrm>
            <a:off x="7693892" y="5320147"/>
            <a:ext cx="2318326" cy="69272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2111DA78-A43D-45FE-4ED8-09F4EA3DC573}"/>
              </a:ext>
            </a:extLst>
          </p:cNvPr>
          <p:cNvSpPr/>
          <p:nvPr/>
        </p:nvSpPr>
        <p:spPr>
          <a:xfrm>
            <a:off x="2636982" y="2794001"/>
            <a:ext cx="3403599" cy="48490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8784476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Firebase</a:t>
            </a:r>
            <a:r>
              <a:rPr lang="ja-JP" altLang="en-US" dirty="0"/>
              <a:t>プロジェクトの作成</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133</a:t>
            </a:fld>
            <a:endParaRPr kumimoji="1" lang="ja-JP" altLang="en-US"/>
          </a:p>
        </p:txBody>
      </p:sp>
      <p:pic>
        <p:nvPicPr>
          <p:cNvPr id="5" name="図 4"/>
          <p:cNvPicPr>
            <a:picLocks noChangeAspect="1"/>
          </p:cNvPicPr>
          <p:nvPr/>
        </p:nvPicPr>
        <p:blipFill>
          <a:blip r:embed="rId2"/>
          <a:stretch>
            <a:fillRect/>
          </a:stretch>
        </p:blipFill>
        <p:spPr>
          <a:xfrm>
            <a:off x="4238365" y="1261759"/>
            <a:ext cx="4214885" cy="4917367"/>
          </a:xfrm>
          <a:prstGeom prst="rect">
            <a:avLst/>
          </a:prstGeom>
        </p:spPr>
      </p:pic>
      <p:sp>
        <p:nvSpPr>
          <p:cNvPr id="6" name="正方形/長方形 5">
            <a:extLst>
              <a:ext uri="{FF2B5EF4-FFF2-40B4-BE49-F238E27FC236}">
                <a16:creationId xmlns:a16="http://schemas.microsoft.com/office/drawing/2014/main" id="{2111DA78-A43D-45FE-4ED8-09F4EA3DC573}"/>
              </a:ext>
            </a:extLst>
          </p:cNvPr>
          <p:cNvSpPr/>
          <p:nvPr/>
        </p:nvSpPr>
        <p:spPr>
          <a:xfrm>
            <a:off x="6003638" y="4849092"/>
            <a:ext cx="738907" cy="47105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9927964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446E1B-66DA-4B50-1473-0E8D1E08B752}"/>
              </a:ext>
            </a:extLst>
          </p:cNvPr>
          <p:cNvSpPr>
            <a:spLocks noGrp="1"/>
          </p:cNvSpPr>
          <p:nvPr>
            <p:ph type="title"/>
          </p:nvPr>
        </p:nvSpPr>
        <p:spPr>
          <a:xfrm>
            <a:off x="314151" y="-1"/>
            <a:ext cx="11725449" cy="874915"/>
          </a:xfrm>
        </p:spPr>
        <p:txBody>
          <a:bodyPr/>
          <a:lstStyle/>
          <a:p>
            <a:r>
              <a:rPr kumimoji="1" lang="en-US" altLang="ja-JP" dirty="0" err="1"/>
              <a:t>RealtimeDatabase</a:t>
            </a:r>
            <a:r>
              <a:rPr kumimoji="1" lang="ja-JP" altLang="en-US" dirty="0"/>
              <a:t>の確認</a:t>
            </a: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134</a:t>
            </a:fld>
            <a:endParaRPr kumimoji="1" lang="ja-JP" altLang="en-US"/>
          </a:p>
        </p:txBody>
      </p:sp>
      <p:pic>
        <p:nvPicPr>
          <p:cNvPr id="5" name="図 4"/>
          <p:cNvPicPr>
            <a:picLocks noChangeAspect="1"/>
          </p:cNvPicPr>
          <p:nvPr/>
        </p:nvPicPr>
        <p:blipFill rotWithShape="1">
          <a:blip r:embed="rId2"/>
          <a:srcRect r="37169"/>
          <a:stretch/>
        </p:blipFill>
        <p:spPr>
          <a:xfrm>
            <a:off x="2623094" y="1044503"/>
            <a:ext cx="7111456" cy="5395849"/>
          </a:xfrm>
          <a:prstGeom prst="rect">
            <a:avLst/>
          </a:prstGeom>
        </p:spPr>
      </p:pic>
      <p:sp>
        <p:nvSpPr>
          <p:cNvPr id="8" name="正方形/長方形 7">
            <a:extLst>
              <a:ext uri="{FF2B5EF4-FFF2-40B4-BE49-F238E27FC236}">
                <a16:creationId xmlns:a16="http://schemas.microsoft.com/office/drawing/2014/main" id="{CD868ACA-AA8E-D2E2-89B5-62C86AA2485E}"/>
              </a:ext>
            </a:extLst>
          </p:cNvPr>
          <p:cNvSpPr/>
          <p:nvPr/>
        </p:nvSpPr>
        <p:spPr>
          <a:xfrm>
            <a:off x="2716016" y="5867767"/>
            <a:ext cx="1417834" cy="28831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4806211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RealtimeDatabase</a:t>
            </a:r>
            <a:r>
              <a:rPr lang="ja-JP" altLang="en-US" dirty="0" smtClean="0"/>
              <a:t>の</a:t>
            </a:r>
            <a:r>
              <a:rPr lang="ja-JP" altLang="en-US" dirty="0"/>
              <a:t>作成</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135</a:t>
            </a:fld>
            <a:endParaRPr kumimoji="1" lang="ja-JP" altLang="en-US"/>
          </a:p>
        </p:txBody>
      </p:sp>
      <p:pic>
        <p:nvPicPr>
          <p:cNvPr id="5" name="図 4"/>
          <p:cNvPicPr>
            <a:picLocks noChangeAspect="1"/>
          </p:cNvPicPr>
          <p:nvPr/>
        </p:nvPicPr>
        <p:blipFill rotWithShape="1">
          <a:blip r:embed="rId2"/>
          <a:srcRect l="19175" t="31529" r="42176" b="19503"/>
          <a:stretch/>
        </p:blipFill>
        <p:spPr>
          <a:xfrm>
            <a:off x="2014451" y="2105024"/>
            <a:ext cx="8740976" cy="3362325"/>
          </a:xfrm>
          <a:prstGeom prst="rect">
            <a:avLst/>
          </a:prstGeom>
        </p:spPr>
      </p:pic>
      <p:sp>
        <p:nvSpPr>
          <p:cNvPr id="6" name="正方形/長方形 5">
            <a:extLst>
              <a:ext uri="{FF2B5EF4-FFF2-40B4-BE49-F238E27FC236}">
                <a16:creationId xmlns:a16="http://schemas.microsoft.com/office/drawing/2014/main" id="{CD868ACA-AA8E-D2E2-89B5-62C86AA2485E}"/>
              </a:ext>
            </a:extLst>
          </p:cNvPr>
          <p:cNvSpPr/>
          <p:nvPr/>
        </p:nvSpPr>
        <p:spPr>
          <a:xfrm>
            <a:off x="3849490" y="4477117"/>
            <a:ext cx="2932309" cy="67590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6386483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RealtimeDatabase</a:t>
            </a:r>
            <a:r>
              <a:rPr lang="ja-JP" altLang="en-US" dirty="0" smtClean="0"/>
              <a:t>の</a:t>
            </a:r>
            <a:r>
              <a:rPr lang="ja-JP" altLang="en-US" dirty="0"/>
              <a:t>作成</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136</a:t>
            </a:fld>
            <a:endParaRPr kumimoji="1" lang="ja-JP" altLang="en-US"/>
          </a:p>
        </p:txBody>
      </p:sp>
      <p:pic>
        <p:nvPicPr>
          <p:cNvPr id="7" name="図 6"/>
          <p:cNvPicPr>
            <a:picLocks noChangeAspect="1"/>
          </p:cNvPicPr>
          <p:nvPr/>
        </p:nvPicPr>
        <p:blipFill>
          <a:blip r:embed="rId2"/>
          <a:stretch>
            <a:fillRect/>
          </a:stretch>
        </p:blipFill>
        <p:spPr>
          <a:xfrm>
            <a:off x="966244" y="1042733"/>
            <a:ext cx="7783011" cy="3648584"/>
          </a:xfrm>
          <a:prstGeom prst="rect">
            <a:avLst/>
          </a:prstGeom>
        </p:spPr>
      </p:pic>
      <p:sp>
        <p:nvSpPr>
          <p:cNvPr id="8" name="正方形/長方形 7">
            <a:extLst>
              <a:ext uri="{FF2B5EF4-FFF2-40B4-BE49-F238E27FC236}">
                <a16:creationId xmlns:a16="http://schemas.microsoft.com/office/drawing/2014/main" id="{CD868ACA-AA8E-D2E2-89B5-62C86AA2485E}"/>
              </a:ext>
            </a:extLst>
          </p:cNvPr>
          <p:cNvSpPr/>
          <p:nvPr/>
        </p:nvSpPr>
        <p:spPr>
          <a:xfrm>
            <a:off x="1096765" y="2962642"/>
            <a:ext cx="3789560" cy="4568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CD868ACA-AA8E-D2E2-89B5-62C86AA2485E}"/>
              </a:ext>
            </a:extLst>
          </p:cNvPr>
          <p:cNvSpPr/>
          <p:nvPr/>
        </p:nvSpPr>
        <p:spPr>
          <a:xfrm>
            <a:off x="7859515" y="4096117"/>
            <a:ext cx="693935" cy="4568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966243" y="5339384"/>
            <a:ext cx="10854282" cy="1200329"/>
          </a:xfrm>
          <a:prstGeom prst="rect">
            <a:avLst/>
          </a:prstGeom>
        </p:spPr>
        <p:txBody>
          <a:bodyPr wrap="square">
            <a:spAutoFit/>
          </a:bodyPr>
          <a:lstStyle/>
          <a:p>
            <a:r>
              <a:rPr lang="ja-JP" altLang="en-US" sz="3600" dirty="0" smtClean="0">
                <a:latin typeface="UD デジタル 教科書体 NK-R" panose="02020400000000000000" pitchFamily="18" charset="-128"/>
                <a:ea typeface="UD デジタル 教科書体 NK-R" panose="02020400000000000000" pitchFamily="18" charset="-128"/>
              </a:rPr>
              <a:t>ロケーションは</a:t>
            </a:r>
            <a:r>
              <a:rPr lang="en-US" altLang="ja-JP" sz="3600" dirty="0">
                <a:latin typeface="UD デジタル 教科書体 NK-R" panose="02020400000000000000" pitchFamily="18" charset="-128"/>
                <a:ea typeface="UD デジタル 教科書体 NK-R" panose="02020400000000000000" pitchFamily="18" charset="-128"/>
              </a:rPr>
              <a:t>"</a:t>
            </a:r>
            <a:r>
              <a:rPr lang="ja-JP" altLang="en-US" sz="3600" dirty="0" smtClean="0">
                <a:latin typeface="UD デジタル 教科書体 NK-R" panose="02020400000000000000" pitchFamily="18" charset="-128"/>
                <a:ea typeface="UD デジタル 教科書体 NK-R" panose="02020400000000000000" pitchFamily="18" charset="-128"/>
              </a:rPr>
              <a:t>米国</a:t>
            </a:r>
            <a:r>
              <a:rPr lang="en-US" altLang="ja-JP" sz="3600" dirty="0" smtClean="0">
                <a:latin typeface="UD デジタル 教科書体 NK-R" panose="02020400000000000000" pitchFamily="18" charset="-128"/>
                <a:ea typeface="UD デジタル 教科書体 NK-R" panose="02020400000000000000" pitchFamily="18" charset="-128"/>
              </a:rPr>
              <a:t>"</a:t>
            </a:r>
            <a:r>
              <a:rPr lang="ja-JP" altLang="en-US" sz="3600" dirty="0" smtClean="0">
                <a:latin typeface="UD デジタル 教科書体 NK-R" panose="02020400000000000000" pitchFamily="18" charset="-128"/>
                <a:ea typeface="UD デジタル 教科書体 NK-R" panose="02020400000000000000" pitchFamily="18" charset="-128"/>
              </a:rPr>
              <a:t>にする。</a:t>
            </a:r>
            <a:r>
              <a:rPr lang="en-US" altLang="ja-JP" sz="3600" dirty="0" smtClean="0">
                <a:latin typeface="UD デジタル 教科書体 NK-R" panose="02020400000000000000" pitchFamily="18" charset="-128"/>
                <a:ea typeface="UD デジタル 教科書体 NK-R" panose="02020400000000000000" pitchFamily="18" charset="-128"/>
              </a:rPr>
              <a:t/>
            </a:r>
            <a:br>
              <a:rPr lang="en-US" altLang="ja-JP" sz="3600" dirty="0" smtClean="0">
                <a:latin typeface="UD デジタル 教科書体 NK-R" panose="02020400000000000000" pitchFamily="18" charset="-128"/>
                <a:ea typeface="UD デジタル 教科書体 NK-R" panose="02020400000000000000" pitchFamily="18" charset="-128"/>
              </a:rPr>
            </a:br>
            <a:r>
              <a:rPr lang="ja-JP" altLang="en-US" sz="3600" dirty="0" smtClean="0">
                <a:latin typeface="UD デジタル 教科書体 NK-R" panose="02020400000000000000" pitchFamily="18" charset="-128"/>
                <a:ea typeface="UD デジタル 教科書体 NK-R" panose="02020400000000000000" pitchFamily="18" charset="-128"/>
              </a:rPr>
              <a:t>それ以外だと後に使用するノードに影響する。</a:t>
            </a:r>
            <a:endParaRPr lang="en-US" altLang="ja-JP" sz="3600" dirty="0" smtClean="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289569063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RealtimeDatabase</a:t>
            </a:r>
            <a:r>
              <a:rPr lang="ja-JP" altLang="en-US" dirty="0"/>
              <a:t>の作成</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137</a:t>
            </a:fld>
            <a:endParaRPr kumimoji="1" lang="ja-JP" altLang="en-US"/>
          </a:p>
        </p:txBody>
      </p:sp>
      <p:pic>
        <p:nvPicPr>
          <p:cNvPr id="5" name="図 4"/>
          <p:cNvPicPr>
            <a:picLocks noChangeAspect="1"/>
          </p:cNvPicPr>
          <p:nvPr/>
        </p:nvPicPr>
        <p:blipFill>
          <a:blip r:embed="rId2"/>
          <a:stretch>
            <a:fillRect/>
          </a:stretch>
        </p:blipFill>
        <p:spPr>
          <a:xfrm>
            <a:off x="2404519" y="874914"/>
            <a:ext cx="7783011" cy="5649113"/>
          </a:xfrm>
          <a:prstGeom prst="rect">
            <a:avLst/>
          </a:prstGeom>
        </p:spPr>
      </p:pic>
      <p:sp>
        <p:nvSpPr>
          <p:cNvPr id="6" name="正方形/長方形 5">
            <a:extLst>
              <a:ext uri="{FF2B5EF4-FFF2-40B4-BE49-F238E27FC236}">
                <a16:creationId xmlns:a16="http://schemas.microsoft.com/office/drawing/2014/main" id="{CD868ACA-AA8E-D2E2-89B5-62C86AA2485E}"/>
              </a:ext>
            </a:extLst>
          </p:cNvPr>
          <p:cNvSpPr/>
          <p:nvPr/>
        </p:nvSpPr>
        <p:spPr>
          <a:xfrm>
            <a:off x="2654016" y="4080838"/>
            <a:ext cx="1994184" cy="4568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D868ACA-AA8E-D2E2-89B5-62C86AA2485E}"/>
              </a:ext>
            </a:extLst>
          </p:cNvPr>
          <p:cNvSpPr/>
          <p:nvPr/>
        </p:nvSpPr>
        <p:spPr>
          <a:xfrm>
            <a:off x="8988141" y="5947738"/>
            <a:ext cx="1079784" cy="4568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7119582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A29C62-FF62-513F-AA1F-ABA11F1FA2F3}"/>
              </a:ext>
            </a:extLst>
          </p:cNvPr>
          <p:cNvSpPr>
            <a:spLocks noGrp="1"/>
          </p:cNvSpPr>
          <p:nvPr>
            <p:ph type="title"/>
          </p:nvPr>
        </p:nvSpPr>
        <p:spPr/>
        <p:txBody>
          <a:bodyPr/>
          <a:lstStyle/>
          <a:p>
            <a:r>
              <a:rPr kumimoji="1" lang="en-US" altLang="ja-JP" dirty="0"/>
              <a:t>URL</a:t>
            </a:r>
            <a:r>
              <a:rPr kumimoji="1" lang="ja-JP" altLang="en-US" dirty="0"/>
              <a:t>の確認</a:t>
            </a:r>
          </a:p>
        </p:txBody>
      </p:sp>
      <p:pic>
        <p:nvPicPr>
          <p:cNvPr id="6" name="コンテンツ プレースホルダー 5">
            <a:extLst>
              <a:ext uri="{FF2B5EF4-FFF2-40B4-BE49-F238E27FC236}">
                <a16:creationId xmlns:a16="http://schemas.microsoft.com/office/drawing/2014/main" id="{2D13AA48-4AB1-6691-66AB-FDE22F5C63A3}"/>
              </a:ext>
            </a:extLst>
          </p:cNvPr>
          <p:cNvPicPr>
            <a:picLocks noGrp="1" noChangeAspect="1"/>
          </p:cNvPicPr>
          <p:nvPr>
            <p:ph idx="1"/>
          </p:nvPr>
        </p:nvPicPr>
        <p:blipFill rotWithShape="1">
          <a:blip r:embed="rId2"/>
          <a:srcRect l="46112" b="47972"/>
          <a:stretch/>
        </p:blipFill>
        <p:spPr>
          <a:xfrm>
            <a:off x="1079237" y="1121125"/>
            <a:ext cx="10033526" cy="5449007"/>
          </a:xfrm>
        </p:spPr>
      </p:pic>
      <p:sp>
        <p:nvSpPr>
          <p:cNvPr id="7" name="正方形/長方形 6">
            <a:extLst>
              <a:ext uri="{FF2B5EF4-FFF2-40B4-BE49-F238E27FC236}">
                <a16:creationId xmlns:a16="http://schemas.microsoft.com/office/drawing/2014/main" id="{49DEEB29-5CDC-5FAB-8007-142C493A3CAC}"/>
              </a:ext>
            </a:extLst>
          </p:cNvPr>
          <p:cNvSpPr/>
          <p:nvPr/>
        </p:nvSpPr>
        <p:spPr>
          <a:xfrm>
            <a:off x="3927994" y="4406561"/>
            <a:ext cx="3624273" cy="40250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138</a:t>
            </a:fld>
            <a:endParaRPr kumimoji="1" lang="ja-JP" altLang="en-US"/>
          </a:p>
        </p:txBody>
      </p:sp>
    </p:spTree>
    <p:extLst>
      <p:ext uri="{BB962C8B-B14F-4D97-AF65-F5344CB8AC3E}">
        <p14:creationId xmlns:p14="http://schemas.microsoft.com/office/powerpoint/2010/main" val="139286903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B72D5D-15A2-5CA5-543A-AACF677AAE11}"/>
              </a:ext>
            </a:extLst>
          </p:cNvPr>
          <p:cNvSpPr>
            <a:spLocks noGrp="1"/>
          </p:cNvSpPr>
          <p:nvPr>
            <p:ph type="title"/>
          </p:nvPr>
        </p:nvSpPr>
        <p:spPr/>
        <p:txBody>
          <a:bodyPr/>
          <a:lstStyle/>
          <a:p>
            <a:r>
              <a:rPr lang="en-US" altLang="ja-JP" dirty="0"/>
              <a:t>Node-RED</a:t>
            </a:r>
            <a:r>
              <a:rPr lang="ja-JP" altLang="en-US" dirty="0"/>
              <a:t>との連携</a:t>
            </a:r>
            <a:endParaRPr kumimoji="1" lang="ja-JP" altLang="en-US" dirty="0"/>
          </a:p>
        </p:txBody>
      </p:sp>
      <p:sp>
        <p:nvSpPr>
          <p:cNvPr id="7" name="コンテンツ プレースホルダー 2">
            <a:extLst>
              <a:ext uri="{FF2B5EF4-FFF2-40B4-BE49-F238E27FC236}">
                <a16:creationId xmlns:a16="http://schemas.microsoft.com/office/drawing/2014/main" id="{43C71D13-0E90-9AFA-0B4E-C46E651DD810}"/>
              </a:ext>
            </a:extLst>
          </p:cNvPr>
          <p:cNvSpPr txBox="1">
            <a:spLocks/>
          </p:cNvSpPr>
          <p:nvPr/>
        </p:nvSpPr>
        <p:spPr>
          <a:xfrm>
            <a:off x="1054100" y="1610458"/>
            <a:ext cx="10452100" cy="433314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b="0" i="0" dirty="0">
                <a:solidFill>
                  <a:srgbClr val="24292F"/>
                </a:solidFill>
                <a:effectLst/>
                <a:latin typeface="ui-monospace"/>
              </a:rPr>
              <a:t>Node-RED</a:t>
            </a:r>
            <a:r>
              <a:rPr lang="ja-JP" altLang="en-US" b="0" i="0" dirty="0">
                <a:solidFill>
                  <a:srgbClr val="24292F"/>
                </a:solidFill>
                <a:effectLst/>
                <a:latin typeface="ui-monospace"/>
              </a:rPr>
              <a:t>と</a:t>
            </a:r>
            <a:r>
              <a:rPr lang="en-US" altLang="ja-JP" b="0" i="0" dirty="0" err="1">
                <a:solidFill>
                  <a:srgbClr val="24292F"/>
                </a:solidFill>
                <a:effectLst/>
                <a:latin typeface="ui-monospace"/>
              </a:rPr>
              <a:t>RealTimeDatabase</a:t>
            </a:r>
            <a:r>
              <a:rPr lang="ja-JP" altLang="en-US" b="0" i="0" dirty="0">
                <a:solidFill>
                  <a:srgbClr val="24292F"/>
                </a:solidFill>
                <a:effectLst/>
                <a:latin typeface="ui-monospace"/>
              </a:rPr>
              <a:t>が通信できるように</a:t>
            </a:r>
            <a:r>
              <a:rPr lang="en-US" altLang="ja-JP" b="0" i="0" dirty="0">
                <a:solidFill>
                  <a:srgbClr val="24292F"/>
                </a:solidFill>
                <a:effectLst/>
                <a:latin typeface="ui-monospace"/>
              </a:rPr>
              <a:t/>
            </a:r>
            <a:br>
              <a:rPr lang="en-US" altLang="ja-JP" b="0" i="0" dirty="0">
                <a:solidFill>
                  <a:srgbClr val="24292F"/>
                </a:solidFill>
                <a:effectLst/>
                <a:latin typeface="ui-monospace"/>
              </a:rPr>
            </a:br>
            <a:r>
              <a:rPr lang="ja-JP" altLang="en-US" b="0" i="0" dirty="0">
                <a:solidFill>
                  <a:srgbClr val="24292F"/>
                </a:solidFill>
                <a:effectLst/>
                <a:latin typeface="ui-monospace"/>
              </a:rPr>
              <a:t>ノードを追加する</a:t>
            </a:r>
            <a:endParaRPr lang="en-US" altLang="ja-JP" b="0" i="0" dirty="0">
              <a:solidFill>
                <a:srgbClr val="24292F"/>
              </a:solidFill>
              <a:effectLst/>
              <a:latin typeface="ui-monospace"/>
            </a:endParaRPr>
          </a:p>
          <a:p>
            <a:pPr marL="0" indent="0">
              <a:buFont typeface="Arial" panose="020B0604020202020204" pitchFamily="34" charset="0"/>
              <a:buNone/>
            </a:pPr>
            <a:r>
              <a:rPr lang="en-US" altLang="ja-JP" b="0" i="0" dirty="0">
                <a:solidFill>
                  <a:srgbClr val="24292F"/>
                </a:solidFill>
                <a:effectLst/>
                <a:latin typeface="ui-monospace"/>
              </a:rPr>
              <a:t>(node-red-</a:t>
            </a:r>
            <a:r>
              <a:rPr lang="en-US" altLang="ja-JP" b="0" i="0" dirty="0" err="1">
                <a:solidFill>
                  <a:srgbClr val="24292F"/>
                </a:solidFill>
                <a:effectLst/>
                <a:latin typeface="ui-monospace"/>
              </a:rPr>
              <a:t>contrib</a:t>
            </a:r>
            <a:r>
              <a:rPr lang="en-US" altLang="ja-JP" b="0" i="0" dirty="0">
                <a:solidFill>
                  <a:srgbClr val="24292F"/>
                </a:solidFill>
                <a:effectLst/>
                <a:latin typeface="ui-monospace"/>
              </a:rPr>
              <a:t>-firebase-data)</a:t>
            </a:r>
          </a:p>
          <a:p>
            <a:pPr marL="0" indent="0">
              <a:buFont typeface="Arial" panose="020B0604020202020204" pitchFamily="34" charset="0"/>
              <a:buNone/>
            </a:pPr>
            <a:endParaRPr lang="en-US" altLang="ja-JP" dirty="0">
              <a:solidFill>
                <a:srgbClr val="24292F"/>
              </a:solidFill>
              <a:latin typeface="ui-monospace"/>
            </a:endParaRPr>
          </a:p>
          <a:p>
            <a:pPr marL="0" indent="0">
              <a:buFont typeface="Arial" panose="020B0604020202020204" pitchFamily="34" charset="0"/>
              <a:buNone/>
            </a:pPr>
            <a:r>
              <a:rPr lang="ja-JP" altLang="en-US" dirty="0">
                <a:solidFill>
                  <a:srgbClr val="24292F"/>
                </a:solidFill>
                <a:latin typeface="ui-monospace"/>
              </a:rPr>
              <a:t>インストール後</a:t>
            </a:r>
            <a:r>
              <a:rPr lang="en-US" altLang="ja-JP" dirty="0">
                <a:solidFill>
                  <a:srgbClr val="24292F"/>
                </a:solidFill>
                <a:latin typeface="ui-monospace"/>
              </a:rPr>
              <a:t>Node-RED</a:t>
            </a:r>
            <a:r>
              <a:rPr lang="ja-JP" altLang="en-US" dirty="0">
                <a:solidFill>
                  <a:srgbClr val="24292F"/>
                </a:solidFill>
                <a:latin typeface="ui-monospace"/>
              </a:rPr>
              <a:t>を再起動させる</a:t>
            </a:r>
            <a:endParaRPr lang="en-US" altLang="ja-JP" dirty="0">
              <a:solidFill>
                <a:srgbClr val="24292F"/>
              </a:solidFill>
              <a:latin typeface="ui-monospace"/>
            </a:endParaRPr>
          </a:p>
          <a:p>
            <a:pPr marL="0" indent="0">
              <a:buFont typeface="Arial" panose="020B0604020202020204" pitchFamily="34" charset="0"/>
              <a:buNone/>
            </a:pPr>
            <a:endParaRPr lang="en-US" altLang="ja-JP" b="0" i="0" dirty="0">
              <a:solidFill>
                <a:srgbClr val="24292F"/>
              </a:solidFill>
              <a:effectLst/>
              <a:latin typeface="ui-monospace"/>
            </a:endParaRPr>
          </a:p>
          <a:p>
            <a:pPr marL="0" indent="0">
              <a:buFont typeface="Arial" panose="020B0604020202020204" pitchFamily="34" charset="0"/>
              <a:buNone/>
            </a:pPr>
            <a:endParaRPr lang="ja-JP" altLang="en-US" dirty="0"/>
          </a:p>
        </p:txBody>
      </p:sp>
      <p:sp>
        <p:nvSpPr>
          <p:cNvPr id="9" name="Rectangle 2">
            <a:extLst>
              <a:ext uri="{FF2B5EF4-FFF2-40B4-BE49-F238E27FC236}">
                <a16:creationId xmlns:a16="http://schemas.microsoft.com/office/drawing/2014/main" id="{49E9A446-7AE2-6DB2-AFD2-9FDAAB2CEA36}"/>
              </a:ext>
            </a:extLst>
          </p:cNvPr>
          <p:cNvSpPr>
            <a:spLocks noChangeArrowheads="1"/>
          </p:cNvSpPr>
          <p:nvPr/>
        </p:nvSpPr>
        <p:spPr bwMode="auto">
          <a:xfrm>
            <a:off x="1054100" y="5247542"/>
            <a:ext cx="783199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3200" b="0" i="0" u="none" strike="noStrike" cap="none" normalizeH="0" baseline="0" dirty="0">
                <a:ln>
                  <a:noFill/>
                </a:ln>
                <a:solidFill>
                  <a:srgbClr val="24292F"/>
                </a:solidFill>
                <a:effectLst/>
                <a:latin typeface="Tahoma" panose="020B0604030504040204" pitchFamily="34" charset="0"/>
                <a:ea typeface="ui-monospace"/>
                <a:cs typeface="Tahoma" panose="020B0604030504040204" pitchFamily="34" charset="0"/>
              </a:rPr>
              <a:t>node-red-stop</a:t>
            </a:r>
            <a:r>
              <a:rPr kumimoji="0" lang="en-US" altLang="ja-JP" sz="3200" dirty="0">
                <a:solidFill>
                  <a:srgbClr val="24292F"/>
                </a:solidFill>
                <a:latin typeface="Tahoma" panose="020B0604030504040204" pitchFamily="34" charset="0"/>
                <a:ea typeface="ui-monospace"/>
                <a:cs typeface="Tahoma" panose="020B0604030504040204" pitchFamily="34" charset="0"/>
              </a:rPr>
              <a:t>	</a:t>
            </a:r>
            <a:r>
              <a:rPr kumimoji="0" lang="ja-JP" altLang="en-US" sz="3200" b="0" i="0" u="none" strike="noStrike" cap="none" normalizeH="0" baseline="0" dirty="0">
                <a:ln>
                  <a:noFill/>
                </a:ln>
                <a:solidFill>
                  <a:srgbClr val="24292F"/>
                </a:solidFill>
                <a:effectLst/>
                <a:latin typeface="Tahoma" panose="020B0604030504040204" pitchFamily="34" charset="0"/>
                <a:ea typeface="ui-monospace"/>
                <a:cs typeface="Tahoma" panose="020B0604030504040204" pitchFamily="34" charset="0"/>
              </a:rPr>
              <a:t>→</a:t>
            </a:r>
            <a:r>
              <a:rPr kumimoji="0" lang="en-US" altLang="ja-JP" sz="3200" b="0" i="0" u="none" strike="noStrike" cap="none" normalizeH="0" baseline="0" dirty="0">
                <a:ln>
                  <a:noFill/>
                </a:ln>
                <a:solidFill>
                  <a:srgbClr val="24292F"/>
                </a:solidFill>
                <a:effectLst/>
                <a:latin typeface="Tahoma" panose="020B0604030504040204" pitchFamily="34" charset="0"/>
                <a:ea typeface="ui-monospace"/>
                <a:cs typeface="Tahoma" panose="020B0604030504040204" pitchFamily="34" charset="0"/>
              </a:rPr>
              <a:t>	</a:t>
            </a:r>
            <a:r>
              <a:rPr kumimoji="0" lang="ja-JP" altLang="ja-JP" sz="3200" b="0" i="0" u="none" strike="noStrike" cap="none" normalizeH="0" baseline="0" dirty="0">
                <a:ln>
                  <a:noFill/>
                </a:ln>
                <a:solidFill>
                  <a:srgbClr val="24292F"/>
                </a:solidFill>
                <a:effectLst/>
                <a:latin typeface="Tahoma" panose="020B0604030504040204" pitchFamily="34" charset="0"/>
                <a:ea typeface="ui-monospace"/>
                <a:cs typeface="Tahoma" panose="020B0604030504040204" pitchFamily="34" charset="0"/>
              </a:rPr>
              <a:t>node-red-st</a:t>
            </a:r>
            <a:r>
              <a:rPr kumimoji="0" lang="en-US" altLang="ja-JP" sz="3200" b="0" i="0" u="none" strike="noStrike" cap="none" normalizeH="0" baseline="0" dirty="0">
                <a:ln>
                  <a:noFill/>
                </a:ln>
                <a:solidFill>
                  <a:srgbClr val="24292F"/>
                </a:solidFill>
                <a:effectLst/>
                <a:latin typeface="Tahoma" panose="020B0604030504040204" pitchFamily="34" charset="0"/>
                <a:ea typeface="ui-monospace"/>
                <a:cs typeface="Tahoma" panose="020B0604030504040204" pitchFamily="34" charset="0"/>
              </a:rPr>
              <a:t>art</a:t>
            </a:r>
            <a:r>
              <a:rPr kumimoji="0" lang="ja-JP" altLang="ja-JP" sz="3200" b="0" i="0" u="none" strike="noStrike" cap="none" normalizeH="0" baseline="0" dirty="0">
                <a:ln>
                  <a:noFill/>
                </a:ln>
                <a:solidFill>
                  <a:srgbClr val="24292F"/>
                </a:solidFill>
                <a:effectLst/>
                <a:latin typeface="Tahoma" panose="020B0604030504040204" pitchFamily="34" charset="0"/>
                <a:ea typeface="ui-monospace"/>
                <a:cs typeface="Tahoma" panose="020B0604030504040204" pitchFamily="34" charset="0"/>
              </a:rPr>
              <a:t> </a:t>
            </a:r>
            <a:r>
              <a:rPr kumimoji="0" lang="ja-JP" altLang="en-US" sz="3200" b="0" i="0" u="none" strike="noStrike" cap="none" normalizeH="0" baseline="0" dirty="0">
                <a:ln>
                  <a:noFill/>
                </a:ln>
                <a:solidFill>
                  <a:srgbClr val="24292F"/>
                </a:solidFill>
                <a:effectLst/>
                <a:latin typeface="Tahoma" panose="020B0604030504040204" pitchFamily="34" charset="0"/>
                <a:ea typeface="ui-monospace"/>
                <a:cs typeface="Tahoma" panose="020B0604030504040204" pitchFamily="34" charset="0"/>
              </a:rPr>
              <a:t>　</a:t>
            </a:r>
            <a:r>
              <a:rPr kumimoji="0" lang="ja-JP" altLang="ja-JP" sz="2800" b="0" i="0" u="none" strike="noStrike" cap="none" normalizeH="0" baseline="0" dirty="0">
                <a:ln>
                  <a:noFill/>
                </a:ln>
                <a:solidFill>
                  <a:schemeClr val="tx1"/>
                </a:solidFill>
                <a:effectLst/>
                <a:latin typeface="Tahoma" panose="020B0604030504040204" pitchFamily="34" charset="0"/>
                <a:cs typeface="Tahoma" panose="020B0604030504040204" pitchFamily="34" charset="0"/>
              </a:rPr>
              <a:t> </a:t>
            </a:r>
            <a:endParaRPr kumimoji="0" lang="ja-JP" altLang="ja-JP" sz="6600" b="0" i="0" u="none" strike="noStrike" cap="none" normalizeH="0" baseline="0" dirty="0">
              <a:ln>
                <a:noFill/>
              </a:ln>
              <a:solidFill>
                <a:schemeClr val="tx1"/>
              </a:solidFill>
              <a:effectLst/>
              <a:latin typeface="Tahoma" panose="020B0604030504040204" pitchFamily="34" charset="0"/>
              <a:cs typeface="Tahoma" panose="020B0604030504040204" pitchFamily="34" charset="0"/>
            </a:endParaRP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139</a:t>
            </a:fld>
            <a:endParaRPr kumimoji="1" lang="ja-JP" altLang="en-US"/>
          </a:p>
        </p:txBody>
      </p:sp>
    </p:spTree>
    <p:extLst>
      <p:ext uri="{BB962C8B-B14F-4D97-AF65-F5344CB8AC3E}">
        <p14:creationId xmlns:p14="http://schemas.microsoft.com/office/powerpoint/2010/main" val="3644608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TIPS:</a:t>
            </a:r>
            <a:r>
              <a:rPr lang="ja-JP" altLang="en-US" dirty="0"/>
              <a:t>コンピュータの５大装置</a:t>
            </a:r>
            <a:endParaRPr kumimoji="1" lang="ja-JP" altLang="en-US" dirty="0"/>
          </a:p>
        </p:txBody>
      </p:sp>
      <p:sp>
        <p:nvSpPr>
          <p:cNvPr id="3" name="コンテンツ プレースホルダー 2"/>
          <p:cNvSpPr>
            <a:spLocks noGrp="1"/>
          </p:cNvSpPr>
          <p:nvPr>
            <p:ph idx="1"/>
          </p:nvPr>
        </p:nvSpPr>
        <p:spPr>
          <a:xfrm>
            <a:off x="483079" y="1095914"/>
            <a:ext cx="11352363" cy="1522142"/>
          </a:xfrm>
        </p:spPr>
        <p:txBody>
          <a:bodyPr>
            <a:normAutofit/>
          </a:bodyPr>
          <a:lstStyle/>
          <a:p>
            <a:pPr marL="0" indent="0">
              <a:buNone/>
            </a:pPr>
            <a:r>
              <a:rPr kumimoji="1" lang="ja-JP" altLang="en-US" dirty="0"/>
              <a:t>コンピュータを構成する要素として重要な</a:t>
            </a:r>
            <a:r>
              <a:rPr kumimoji="1" lang="en-US" altLang="ja-JP" dirty="0"/>
              <a:t/>
            </a:r>
            <a:br>
              <a:rPr kumimoji="1" lang="en-US" altLang="ja-JP" dirty="0"/>
            </a:br>
            <a:r>
              <a:rPr kumimoji="1" lang="ja-JP" altLang="en-US" dirty="0">
                <a:solidFill>
                  <a:srgbClr val="FF0000"/>
                </a:solidFill>
              </a:rPr>
              <a:t>コンピュータの５大装置</a:t>
            </a:r>
            <a:r>
              <a:rPr lang="ja-JP" altLang="en-US" dirty="0"/>
              <a:t>と呼ばれる装置があります。</a:t>
            </a:r>
            <a:endParaRPr lang="en-US" altLang="ja-JP" dirty="0"/>
          </a:p>
        </p:txBody>
      </p:sp>
      <p:sp>
        <p:nvSpPr>
          <p:cNvPr id="4" name="スライド番号プレースホルダー 3"/>
          <p:cNvSpPr>
            <a:spLocks noGrp="1"/>
          </p:cNvSpPr>
          <p:nvPr>
            <p:ph type="sldNum" sz="quarter" idx="12"/>
          </p:nvPr>
        </p:nvSpPr>
        <p:spPr/>
        <p:txBody>
          <a:bodyPr/>
          <a:lstStyle/>
          <a:p>
            <a:fld id="{71766878-3199-4EAB-94E7-2D6D11070E14}" type="slidenum">
              <a:rPr lang="en-US" smtClean="0"/>
              <a:t>14</a:t>
            </a:fld>
            <a:endParaRPr lang="en-US" dirty="0"/>
          </a:p>
        </p:txBody>
      </p:sp>
      <p:sp>
        <p:nvSpPr>
          <p:cNvPr id="37" name="円弧 36">
            <a:extLst>
              <a:ext uri="{FF2B5EF4-FFF2-40B4-BE49-F238E27FC236}">
                <a16:creationId xmlns:a16="http://schemas.microsoft.com/office/drawing/2014/main" id="{E224150E-0DD5-4DBE-BB69-586FDA9D4239}"/>
              </a:ext>
            </a:extLst>
          </p:cNvPr>
          <p:cNvSpPr/>
          <p:nvPr/>
        </p:nvSpPr>
        <p:spPr>
          <a:xfrm>
            <a:off x="4717591" y="3383280"/>
            <a:ext cx="45719" cy="4571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UD デジタル 教科書体 NK-R" panose="02020400000000000000" pitchFamily="18" charset="-128"/>
              <a:ea typeface="UD デジタル 教科書体 NK-R" panose="02020400000000000000" pitchFamily="18" charset="-128"/>
            </a:endParaRPr>
          </a:p>
        </p:txBody>
      </p:sp>
      <p:grpSp>
        <p:nvGrpSpPr>
          <p:cNvPr id="52" name="グループ化 51">
            <a:extLst>
              <a:ext uri="{FF2B5EF4-FFF2-40B4-BE49-F238E27FC236}">
                <a16:creationId xmlns:a16="http://schemas.microsoft.com/office/drawing/2014/main" id="{32D3E85E-5DDB-4AEE-8F52-97D10F5D3401}"/>
              </a:ext>
            </a:extLst>
          </p:cNvPr>
          <p:cNvGrpSpPr/>
          <p:nvPr/>
        </p:nvGrpSpPr>
        <p:grpSpPr>
          <a:xfrm>
            <a:off x="746912" y="2994346"/>
            <a:ext cx="8908286" cy="3075055"/>
            <a:chOff x="1641857" y="3136612"/>
            <a:chExt cx="8908286" cy="3075055"/>
          </a:xfrm>
        </p:grpSpPr>
        <p:cxnSp>
          <p:nvCxnSpPr>
            <p:cNvPr id="28" name="直線矢印コネクタ 27">
              <a:extLst>
                <a:ext uri="{FF2B5EF4-FFF2-40B4-BE49-F238E27FC236}">
                  <a16:creationId xmlns:a16="http://schemas.microsoft.com/office/drawing/2014/main" id="{ACBB2C93-1F85-40FF-A97A-C3BF7EC71D9F}"/>
                </a:ext>
              </a:extLst>
            </p:cNvPr>
            <p:cNvCxnSpPr>
              <a:cxnSpLocks/>
            </p:cNvCxnSpPr>
            <p:nvPr/>
          </p:nvCxnSpPr>
          <p:spPr>
            <a:xfrm>
              <a:off x="7428689" y="5919279"/>
              <a:ext cx="979616" cy="0"/>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grpSp>
          <p:nvGrpSpPr>
            <p:cNvPr id="51" name="グループ化 50">
              <a:extLst>
                <a:ext uri="{FF2B5EF4-FFF2-40B4-BE49-F238E27FC236}">
                  <a16:creationId xmlns:a16="http://schemas.microsoft.com/office/drawing/2014/main" id="{6C557330-6829-4A0E-8B9A-56AE888D8E1B}"/>
                </a:ext>
              </a:extLst>
            </p:cNvPr>
            <p:cNvGrpSpPr/>
            <p:nvPr/>
          </p:nvGrpSpPr>
          <p:grpSpPr>
            <a:xfrm>
              <a:off x="1641857" y="3136612"/>
              <a:ext cx="8908286" cy="3075055"/>
              <a:chOff x="1641857" y="3136612"/>
              <a:chExt cx="8908286" cy="3075055"/>
            </a:xfrm>
          </p:grpSpPr>
          <p:sp>
            <p:nvSpPr>
              <p:cNvPr id="6" name="テキスト ボックス 5">
                <a:extLst>
                  <a:ext uri="{FF2B5EF4-FFF2-40B4-BE49-F238E27FC236}">
                    <a16:creationId xmlns:a16="http://schemas.microsoft.com/office/drawing/2014/main" id="{2C197E66-CF29-44CB-ABF0-079002392402}"/>
                  </a:ext>
                </a:extLst>
              </p:cNvPr>
              <p:cNvSpPr txBox="1"/>
              <p:nvPr/>
            </p:nvSpPr>
            <p:spPr>
              <a:xfrm>
                <a:off x="4763310" y="3136612"/>
                <a:ext cx="2665379" cy="584775"/>
              </a:xfrm>
              <a:prstGeom prst="rect">
                <a:avLst/>
              </a:prstGeom>
              <a:solidFill>
                <a:schemeClr val="accent1">
                  <a:lumMod val="60000"/>
                  <a:lumOff val="40000"/>
                </a:schemeClr>
              </a:solidFill>
            </p:spPr>
            <p:txBody>
              <a:bodyPr wrap="square" rtlCol="0" anchor="ctr" anchorCtr="0">
                <a:spAutoFit/>
              </a:bodyPr>
              <a:lstStyle/>
              <a:p>
                <a:pPr algn="ctr"/>
                <a:r>
                  <a:rPr kumimoji="1" lang="ja-JP" altLang="en-US" sz="3200" dirty="0">
                    <a:latin typeface="UD デジタル 教科書体 NK-R" panose="02020400000000000000" pitchFamily="18" charset="-128"/>
                    <a:ea typeface="UD デジタル 教科書体 NK-R" panose="02020400000000000000" pitchFamily="18" charset="-128"/>
                  </a:rPr>
                  <a:t>制御装置</a:t>
                </a:r>
              </a:p>
            </p:txBody>
          </p:sp>
          <p:sp>
            <p:nvSpPr>
              <p:cNvPr id="7" name="テキスト ボックス 6">
                <a:extLst>
                  <a:ext uri="{FF2B5EF4-FFF2-40B4-BE49-F238E27FC236}">
                    <a16:creationId xmlns:a16="http://schemas.microsoft.com/office/drawing/2014/main" id="{5487C0F2-CE88-4AA3-8CDE-5EC46D2CFED5}"/>
                  </a:ext>
                </a:extLst>
              </p:cNvPr>
              <p:cNvSpPr txBox="1"/>
              <p:nvPr/>
            </p:nvSpPr>
            <p:spPr>
              <a:xfrm>
                <a:off x="5173056" y="4181643"/>
                <a:ext cx="1845888" cy="584775"/>
              </a:xfrm>
              <a:prstGeom prst="rect">
                <a:avLst/>
              </a:prstGeom>
              <a:solidFill>
                <a:schemeClr val="accent1">
                  <a:lumMod val="60000"/>
                  <a:lumOff val="40000"/>
                </a:schemeClr>
              </a:solidFill>
            </p:spPr>
            <p:txBody>
              <a:bodyPr wrap="square" rtlCol="0" anchor="ctr" anchorCtr="0">
                <a:spAutoFit/>
              </a:bodyPr>
              <a:lstStyle/>
              <a:p>
                <a:pPr algn="ctr"/>
                <a:r>
                  <a:rPr kumimoji="1" lang="ja-JP" altLang="en-US" sz="3200" dirty="0">
                    <a:latin typeface="UD デジタル 教科書体 NK-R" panose="02020400000000000000" pitchFamily="18" charset="-128"/>
                    <a:ea typeface="UD デジタル 教科書体 NK-R" panose="02020400000000000000" pitchFamily="18" charset="-128"/>
                  </a:rPr>
                  <a:t>演算装置</a:t>
                </a:r>
              </a:p>
            </p:txBody>
          </p:sp>
          <p:sp>
            <p:nvSpPr>
              <p:cNvPr id="8" name="テキスト ボックス 7">
                <a:extLst>
                  <a:ext uri="{FF2B5EF4-FFF2-40B4-BE49-F238E27FC236}">
                    <a16:creationId xmlns:a16="http://schemas.microsoft.com/office/drawing/2014/main" id="{9C28B9F6-4D3D-4F4B-A7C1-37E2A703BCFB}"/>
                  </a:ext>
                </a:extLst>
              </p:cNvPr>
              <p:cNvSpPr txBox="1"/>
              <p:nvPr/>
            </p:nvSpPr>
            <p:spPr>
              <a:xfrm>
                <a:off x="4763310" y="5626892"/>
                <a:ext cx="2665379" cy="584775"/>
              </a:xfrm>
              <a:prstGeom prst="rect">
                <a:avLst/>
              </a:prstGeom>
              <a:solidFill>
                <a:schemeClr val="accent1">
                  <a:lumMod val="60000"/>
                  <a:lumOff val="40000"/>
                </a:schemeClr>
              </a:solidFill>
            </p:spPr>
            <p:txBody>
              <a:bodyPr wrap="square" rtlCol="0" anchor="ctr" anchorCtr="0">
                <a:spAutoFit/>
              </a:bodyPr>
              <a:lstStyle/>
              <a:p>
                <a:pPr algn="ctr"/>
                <a:r>
                  <a:rPr kumimoji="1" lang="ja-JP" altLang="en-US" sz="3200" dirty="0">
                    <a:latin typeface="UD デジタル 教科書体 NK-R" panose="02020400000000000000" pitchFamily="18" charset="-128"/>
                    <a:ea typeface="UD デジタル 教科書体 NK-R" panose="02020400000000000000" pitchFamily="18" charset="-128"/>
                  </a:rPr>
                  <a:t>記憶装置</a:t>
                </a:r>
              </a:p>
            </p:txBody>
          </p:sp>
          <p:sp>
            <p:nvSpPr>
              <p:cNvPr id="9" name="テキスト ボックス 8">
                <a:extLst>
                  <a:ext uri="{FF2B5EF4-FFF2-40B4-BE49-F238E27FC236}">
                    <a16:creationId xmlns:a16="http://schemas.microsoft.com/office/drawing/2014/main" id="{37349F31-4EA4-4F72-B721-BB8FB503FEE9}"/>
                  </a:ext>
                </a:extLst>
              </p:cNvPr>
              <p:cNvSpPr txBox="1"/>
              <p:nvPr/>
            </p:nvSpPr>
            <p:spPr>
              <a:xfrm>
                <a:off x="1641857" y="5626892"/>
                <a:ext cx="2141837" cy="584775"/>
              </a:xfrm>
              <a:prstGeom prst="rect">
                <a:avLst/>
              </a:prstGeom>
              <a:solidFill>
                <a:schemeClr val="accent1">
                  <a:lumMod val="60000"/>
                  <a:lumOff val="40000"/>
                </a:schemeClr>
              </a:solidFill>
            </p:spPr>
            <p:txBody>
              <a:bodyPr wrap="square" rtlCol="0" anchor="ctr" anchorCtr="0">
                <a:spAutoFit/>
              </a:bodyPr>
              <a:lstStyle/>
              <a:p>
                <a:pPr algn="ctr"/>
                <a:r>
                  <a:rPr kumimoji="1" lang="ja-JP" altLang="en-US" sz="3200" dirty="0">
                    <a:latin typeface="UD デジタル 教科書体 NK-R" panose="02020400000000000000" pitchFamily="18" charset="-128"/>
                    <a:ea typeface="UD デジタル 教科書体 NK-R" panose="02020400000000000000" pitchFamily="18" charset="-128"/>
                  </a:rPr>
                  <a:t>入力装置</a:t>
                </a:r>
              </a:p>
            </p:txBody>
          </p:sp>
          <p:sp>
            <p:nvSpPr>
              <p:cNvPr id="10" name="テキスト ボックス 9">
                <a:extLst>
                  <a:ext uri="{FF2B5EF4-FFF2-40B4-BE49-F238E27FC236}">
                    <a16:creationId xmlns:a16="http://schemas.microsoft.com/office/drawing/2014/main" id="{0713BCBA-6AB7-469D-AEC7-AB54985E9849}"/>
                  </a:ext>
                </a:extLst>
              </p:cNvPr>
              <p:cNvSpPr txBox="1"/>
              <p:nvPr/>
            </p:nvSpPr>
            <p:spPr>
              <a:xfrm>
                <a:off x="8408306" y="5626892"/>
                <a:ext cx="2141837" cy="584775"/>
              </a:xfrm>
              <a:prstGeom prst="rect">
                <a:avLst/>
              </a:prstGeom>
              <a:solidFill>
                <a:schemeClr val="accent1">
                  <a:lumMod val="60000"/>
                  <a:lumOff val="40000"/>
                </a:schemeClr>
              </a:solidFill>
            </p:spPr>
            <p:txBody>
              <a:bodyPr wrap="square" rtlCol="0" anchor="ctr" anchorCtr="0">
                <a:spAutoFit/>
              </a:bodyPr>
              <a:lstStyle/>
              <a:p>
                <a:pPr algn="ctr"/>
                <a:r>
                  <a:rPr kumimoji="1" lang="ja-JP" altLang="en-US" sz="3200" dirty="0">
                    <a:latin typeface="UD デジタル 教科書体 NK-R" panose="02020400000000000000" pitchFamily="18" charset="-128"/>
                    <a:ea typeface="UD デジタル 教科書体 NK-R" panose="02020400000000000000" pitchFamily="18" charset="-128"/>
                  </a:rPr>
                  <a:t>出力装置</a:t>
                </a:r>
              </a:p>
            </p:txBody>
          </p:sp>
          <p:cxnSp>
            <p:nvCxnSpPr>
              <p:cNvPr id="12" name="直線矢印コネクタ 11">
                <a:extLst>
                  <a:ext uri="{FF2B5EF4-FFF2-40B4-BE49-F238E27FC236}">
                    <a16:creationId xmlns:a16="http://schemas.microsoft.com/office/drawing/2014/main" id="{2BED0451-47E2-45B7-8CEC-26AFC287D184}"/>
                  </a:ext>
                </a:extLst>
              </p:cNvPr>
              <p:cNvCxnSpPr>
                <a:stCxn id="6" idx="2"/>
                <a:endCxn id="7" idx="0"/>
              </p:cNvCxnSpPr>
              <p:nvPr/>
            </p:nvCxnSpPr>
            <p:spPr>
              <a:xfrm>
                <a:off x="6096000" y="3721387"/>
                <a:ext cx="0" cy="460256"/>
              </a:xfrm>
              <a:prstGeom prst="straightConnector1">
                <a:avLst/>
              </a:prstGeom>
              <a:ln w="25400">
                <a:solidFill>
                  <a:srgbClr val="0070C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0C0E11C-4434-4D74-B0A8-E8AAF74D345A}"/>
                  </a:ext>
                </a:extLst>
              </p:cNvPr>
              <p:cNvCxnSpPr>
                <a:cxnSpLocks/>
              </p:cNvCxnSpPr>
              <p:nvPr/>
            </p:nvCxnSpPr>
            <p:spPr>
              <a:xfrm>
                <a:off x="7224409" y="3721387"/>
                <a:ext cx="0" cy="1905505"/>
              </a:xfrm>
              <a:prstGeom prst="straightConnector1">
                <a:avLst/>
              </a:prstGeom>
              <a:ln w="25400">
                <a:solidFill>
                  <a:srgbClr val="0070C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2A7E07A7-FFAC-4779-96F1-1FE258B53BF9}"/>
                  </a:ext>
                </a:extLst>
              </p:cNvPr>
              <p:cNvCxnSpPr>
                <a:cxnSpLocks/>
              </p:cNvCxnSpPr>
              <p:nvPr/>
            </p:nvCxnSpPr>
            <p:spPr>
              <a:xfrm flipV="1">
                <a:off x="4967594" y="3735421"/>
                <a:ext cx="3240" cy="1891472"/>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2154A4A-147E-4BA7-9498-02AA134D4C44}"/>
                  </a:ext>
                </a:extLst>
              </p:cNvPr>
              <p:cNvCxnSpPr>
                <a:cxnSpLocks/>
              </p:cNvCxnSpPr>
              <p:nvPr/>
            </p:nvCxnSpPr>
            <p:spPr>
              <a:xfrm flipV="1">
                <a:off x="5778822" y="4766418"/>
                <a:ext cx="0" cy="867492"/>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B029D5F0-CABF-4715-955D-82BD1BF2DFF8}"/>
                  </a:ext>
                </a:extLst>
              </p:cNvPr>
              <p:cNvCxnSpPr>
                <a:cxnSpLocks/>
              </p:cNvCxnSpPr>
              <p:nvPr/>
            </p:nvCxnSpPr>
            <p:spPr>
              <a:xfrm>
                <a:off x="6485106" y="4766418"/>
                <a:ext cx="0" cy="867491"/>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EC1984E-E52B-46C1-B8E4-360F8C4BA66B}"/>
                  </a:ext>
                </a:extLst>
              </p:cNvPr>
              <p:cNvCxnSpPr>
                <a:cxnSpLocks/>
                <a:stCxn id="9" idx="3"/>
                <a:endCxn id="8" idx="1"/>
              </p:cNvCxnSpPr>
              <p:nvPr/>
            </p:nvCxnSpPr>
            <p:spPr>
              <a:xfrm>
                <a:off x="3783694" y="5919280"/>
                <a:ext cx="979616" cy="0"/>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4" name="コネクタ: カギ線 43">
                <a:extLst>
                  <a:ext uri="{FF2B5EF4-FFF2-40B4-BE49-F238E27FC236}">
                    <a16:creationId xmlns:a16="http://schemas.microsoft.com/office/drawing/2014/main" id="{DB391EED-EA7A-4E8A-B857-6CAE0D9E4ED7}"/>
                  </a:ext>
                </a:extLst>
              </p:cNvPr>
              <p:cNvCxnSpPr>
                <a:stCxn id="6" idx="1"/>
                <a:endCxn id="9" idx="0"/>
              </p:cNvCxnSpPr>
              <p:nvPr/>
            </p:nvCxnSpPr>
            <p:spPr>
              <a:xfrm rot="10800000" flipV="1">
                <a:off x="2712776" y="3429000"/>
                <a:ext cx="2050534" cy="2197892"/>
              </a:xfrm>
              <a:prstGeom prst="bentConnector2">
                <a:avLst/>
              </a:prstGeom>
              <a:ln w="25400">
                <a:solidFill>
                  <a:srgbClr val="0070C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0" name="コネクタ: カギ線 49">
                <a:extLst>
                  <a:ext uri="{FF2B5EF4-FFF2-40B4-BE49-F238E27FC236}">
                    <a16:creationId xmlns:a16="http://schemas.microsoft.com/office/drawing/2014/main" id="{0B31A431-CC2C-46FF-BAFF-18425BDC1C21}"/>
                  </a:ext>
                </a:extLst>
              </p:cNvPr>
              <p:cNvCxnSpPr>
                <a:stCxn id="6" idx="3"/>
                <a:endCxn id="10" idx="0"/>
              </p:cNvCxnSpPr>
              <p:nvPr/>
            </p:nvCxnSpPr>
            <p:spPr>
              <a:xfrm>
                <a:off x="7428689" y="3429000"/>
                <a:ext cx="2050536" cy="2197892"/>
              </a:xfrm>
              <a:prstGeom prst="bentConnector2">
                <a:avLst/>
              </a:prstGeom>
              <a:ln w="25400">
                <a:solidFill>
                  <a:srgbClr val="0070C0"/>
                </a:solidFill>
                <a:tailEnd type="arrow" w="lg" len="lg"/>
              </a:ln>
            </p:spPr>
            <p:style>
              <a:lnRef idx="1">
                <a:schemeClr val="accent1"/>
              </a:lnRef>
              <a:fillRef idx="0">
                <a:schemeClr val="accent1"/>
              </a:fillRef>
              <a:effectRef idx="0">
                <a:schemeClr val="accent1"/>
              </a:effectRef>
              <a:fontRef idx="minor">
                <a:schemeClr val="tx1"/>
              </a:fontRef>
            </p:style>
          </p:cxnSp>
        </p:grpSp>
      </p:grpSp>
      <p:grpSp>
        <p:nvGrpSpPr>
          <p:cNvPr id="56" name="グループ化 55">
            <a:extLst>
              <a:ext uri="{FF2B5EF4-FFF2-40B4-BE49-F238E27FC236}">
                <a16:creationId xmlns:a16="http://schemas.microsoft.com/office/drawing/2014/main" id="{374935E2-C958-4BEF-B1D2-6562AD6B9741}"/>
              </a:ext>
            </a:extLst>
          </p:cNvPr>
          <p:cNvGrpSpPr/>
          <p:nvPr/>
        </p:nvGrpSpPr>
        <p:grpSpPr>
          <a:xfrm>
            <a:off x="9212474" y="3398829"/>
            <a:ext cx="2445747" cy="818499"/>
            <a:chOff x="9212474" y="3351204"/>
            <a:chExt cx="2445747" cy="818499"/>
          </a:xfrm>
        </p:grpSpPr>
        <p:cxnSp>
          <p:nvCxnSpPr>
            <p:cNvPr id="29" name="直線矢印コネクタ 28">
              <a:extLst>
                <a:ext uri="{FF2B5EF4-FFF2-40B4-BE49-F238E27FC236}">
                  <a16:creationId xmlns:a16="http://schemas.microsoft.com/office/drawing/2014/main" id="{9783598C-6D4C-4894-9A7C-7E8D8E5541C6}"/>
                </a:ext>
              </a:extLst>
            </p:cNvPr>
            <p:cNvCxnSpPr>
              <a:cxnSpLocks/>
            </p:cNvCxnSpPr>
            <p:nvPr/>
          </p:nvCxnSpPr>
          <p:spPr>
            <a:xfrm>
              <a:off x="9212474" y="3499179"/>
              <a:ext cx="540000" cy="0"/>
            </a:xfrm>
            <a:prstGeom prst="straightConnector1">
              <a:avLst/>
            </a:prstGeom>
            <a:ln w="25400">
              <a:solidFill>
                <a:srgbClr val="0070C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081F929C-95F3-494D-84A7-AFECCD278F62}"/>
                </a:ext>
              </a:extLst>
            </p:cNvPr>
            <p:cNvCxnSpPr>
              <a:cxnSpLocks/>
              <a:endCxn id="54" idx="1"/>
            </p:cNvCxnSpPr>
            <p:nvPr/>
          </p:nvCxnSpPr>
          <p:spPr>
            <a:xfrm>
              <a:off x="9212474" y="3985037"/>
              <a:ext cx="540000" cy="0"/>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056CEC9D-1FB1-44F9-8FA8-E26B50E6D29E}"/>
                </a:ext>
              </a:extLst>
            </p:cNvPr>
            <p:cNvSpPr txBox="1"/>
            <p:nvPr/>
          </p:nvSpPr>
          <p:spPr>
            <a:xfrm>
              <a:off x="9774676" y="3351204"/>
              <a:ext cx="1879060" cy="369332"/>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制御の流れ</a:t>
              </a:r>
            </a:p>
          </p:txBody>
        </p:sp>
        <p:sp>
          <p:nvSpPr>
            <p:cNvPr id="54" name="テキスト ボックス 53">
              <a:extLst>
                <a:ext uri="{FF2B5EF4-FFF2-40B4-BE49-F238E27FC236}">
                  <a16:creationId xmlns:a16="http://schemas.microsoft.com/office/drawing/2014/main" id="{C8E79159-0043-4FA3-85D0-CEF391FA04CD}"/>
                </a:ext>
              </a:extLst>
            </p:cNvPr>
            <p:cNvSpPr txBox="1"/>
            <p:nvPr/>
          </p:nvSpPr>
          <p:spPr>
            <a:xfrm>
              <a:off x="9779161" y="3800371"/>
              <a:ext cx="1879060" cy="369332"/>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データの流れ</a:t>
              </a:r>
            </a:p>
          </p:txBody>
        </p:sp>
      </p:grpSp>
    </p:spTree>
    <p:extLst>
      <p:ext uri="{BB962C8B-B14F-4D97-AF65-F5344CB8AC3E}">
        <p14:creationId xmlns:p14="http://schemas.microsoft.com/office/powerpoint/2010/main" val="176106711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961E5C-65D5-945F-D802-975B41D449BB}"/>
              </a:ext>
            </a:extLst>
          </p:cNvPr>
          <p:cNvSpPr>
            <a:spLocks noGrp="1"/>
          </p:cNvSpPr>
          <p:nvPr>
            <p:ph type="title"/>
          </p:nvPr>
        </p:nvSpPr>
        <p:spPr/>
        <p:txBody>
          <a:bodyPr/>
          <a:lstStyle/>
          <a:p>
            <a:r>
              <a:rPr kumimoji="1" lang="en-US" altLang="ja-JP" dirty="0"/>
              <a:t>Add Firebase</a:t>
            </a:r>
            <a:r>
              <a:rPr kumimoji="1" lang="ja-JP" altLang="en-US" dirty="0"/>
              <a:t>の利用</a:t>
            </a:r>
          </a:p>
        </p:txBody>
      </p:sp>
      <p:pic>
        <p:nvPicPr>
          <p:cNvPr id="3074" name="Picture 2">
            <a:extLst>
              <a:ext uri="{FF2B5EF4-FFF2-40B4-BE49-F238E27FC236}">
                <a16:creationId xmlns:a16="http://schemas.microsoft.com/office/drawing/2014/main" id="{32A3226E-F3F1-A7D2-0AA6-2A51A801FD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94153"/>
            <a:ext cx="12192000" cy="5529263"/>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75CC5601-1B53-40D2-AFA6-CAA1A0FF4351}"/>
              </a:ext>
            </a:extLst>
          </p:cNvPr>
          <p:cNvSpPr/>
          <p:nvPr/>
        </p:nvSpPr>
        <p:spPr>
          <a:xfrm>
            <a:off x="9107905" y="3766873"/>
            <a:ext cx="1083733" cy="19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140</a:t>
            </a:fld>
            <a:endParaRPr kumimoji="1" lang="ja-JP" altLang="en-US"/>
          </a:p>
        </p:txBody>
      </p:sp>
    </p:spTree>
    <p:extLst>
      <p:ext uri="{BB962C8B-B14F-4D97-AF65-F5344CB8AC3E}">
        <p14:creationId xmlns:p14="http://schemas.microsoft.com/office/powerpoint/2010/main" val="357465406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フロー</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141</a:t>
            </a:fld>
            <a:endParaRPr kumimoji="1" lang="ja-JP" altLang="en-US"/>
          </a:p>
        </p:txBody>
      </p:sp>
      <p:pic>
        <p:nvPicPr>
          <p:cNvPr id="5" name="図 4"/>
          <p:cNvPicPr>
            <a:picLocks noChangeAspect="1"/>
          </p:cNvPicPr>
          <p:nvPr/>
        </p:nvPicPr>
        <p:blipFill>
          <a:blip r:embed="rId2"/>
          <a:stretch>
            <a:fillRect/>
          </a:stretch>
        </p:blipFill>
        <p:spPr>
          <a:xfrm>
            <a:off x="523702" y="1277862"/>
            <a:ext cx="11134984" cy="1122438"/>
          </a:xfrm>
          <a:prstGeom prst="rect">
            <a:avLst/>
          </a:prstGeom>
        </p:spPr>
      </p:pic>
      <p:pic>
        <p:nvPicPr>
          <p:cNvPr id="6" name="図 5"/>
          <p:cNvPicPr>
            <a:picLocks noChangeAspect="1"/>
          </p:cNvPicPr>
          <p:nvPr/>
        </p:nvPicPr>
        <p:blipFill>
          <a:blip r:embed="rId3"/>
          <a:stretch>
            <a:fillRect/>
          </a:stretch>
        </p:blipFill>
        <p:spPr>
          <a:xfrm>
            <a:off x="1768302" y="3019147"/>
            <a:ext cx="8753065" cy="3305453"/>
          </a:xfrm>
          <a:prstGeom prst="rect">
            <a:avLst/>
          </a:prstGeom>
        </p:spPr>
      </p:pic>
    </p:spTree>
    <p:extLst>
      <p:ext uri="{BB962C8B-B14F-4D97-AF65-F5344CB8AC3E}">
        <p14:creationId xmlns:p14="http://schemas.microsoft.com/office/powerpoint/2010/main" val="5248716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データの可視化（外部向け）</a:t>
            </a:r>
            <a:endParaRPr kumimoji="1" lang="ja-JP" altLang="en-US" dirty="0"/>
          </a:p>
        </p:txBody>
      </p:sp>
      <p:sp>
        <p:nvSpPr>
          <p:cNvPr id="3" name="コンテンツ プレースホルダー 2"/>
          <p:cNvSpPr>
            <a:spLocks noGrp="1"/>
          </p:cNvSpPr>
          <p:nvPr>
            <p:ph idx="1"/>
          </p:nvPr>
        </p:nvSpPr>
        <p:spPr>
          <a:xfrm>
            <a:off x="748145" y="5526073"/>
            <a:ext cx="11258676" cy="1225925"/>
          </a:xfrm>
        </p:spPr>
        <p:txBody>
          <a:bodyPr>
            <a:normAutofit lnSpcReduction="10000"/>
          </a:bodyPr>
          <a:lstStyle/>
          <a:p>
            <a:pPr marL="0" indent="0">
              <a:buNone/>
            </a:pPr>
            <a:r>
              <a:rPr kumimoji="1" lang="en-US" altLang="ja-JP" sz="3200" dirty="0" smtClean="0"/>
              <a:t>dashboard</a:t>
            </a:r>
            <a:r>
              <a:rPr kumimoji="1" lang="ja-JP" altLang="en-US" sz="3200" dirty="0" smtClean="0"/>
              <a:t>はローカルのネットワークからしか見えない。</a:t>
            </a:r>
            <a:endParaRPr lang="en-US" altLang="ja-JP" sz="3200" dirty="0"/>
          </a:p>
          <a:p>
            <a:pPr marL="0" indent="0">
              <a:buNone/>
            </a:pPr>
            <a:r>
              <a:rPr kumimoji="1" lang="ja-JP" altLang="en-US" sz="3200" dirty="0" smtClean="0"/>
              <a:t>クラウドサービスを利用して安全にデータの可視化・公開を行う</a:t>
            </a:r>
            <a:endParaRPr kumimoji="1" lang="ja-JP" altLang="en-US" sz="32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142</a:t>
            </a:fld>
            <a:endParaRPr kumimoji="1" lang="ja-JP" altLang="en-US"/>
          </a:p>
        </p:txBody>
      </p:sp>
      <p:sp>
        <p:nvSpPr>
          <p:cNvPr id="5" name="Oval 209">
            <a:extLst>
              <a:ext uri="{FF2B5EF4-FFF2-40B4-BE49-F238E27FC236}">
                <a16:creationId xmlns:a16="http://schemas.microsoft.com/office/drawing/2014/main" id="{ED28F4B4-33DF-89F4-F845-575395D00885}"/>
              </a:ext>
            </a:extLst>
          </p:cNvPr>
          <p:cNvSpPr>
            <a:spLocks noChangeAspect="1"/>
          </p:cNvSpPr>
          <p:nvPr/>
        </p:nvSpPr>
        <p:spPr bwMode="auto">
          <a:xfrm>
            <a:off x="7365063" y="1045049"/>
            <a:ext cx="2226197" cy="1063961"/>
          </a:xfrm>
          <a:custGeom>
            <a:avLst/>
            <a:gdLst>
              <a:gd name="connsiteX0" fmla="*/ 1951468 w 3499497"/>
              <a:gd name="connsiteY0" fmla="*/ 0 h 2054868"/>
              <a:gd name="connsiteX1" fmla="*/ 2877392 w 3499497"/>
              <a:gd name="connsiteY1" fmla="*/ 884210 h 2054868"/>
              <a:gd name="connsiteX2" fmla="*/ 2870879 w 3499497"/>
              <a:gd name="connsiteY2" fmla="*/ 985457 h 2054868"/>
              <a:gd name="connsiteX3" fmla="*/ 2960285 w 3499497"/>
              <a:gd name="connsiteY3" fmla="*/ 976444 h 2054868"/>
              <a:gd name="connsiteX4" fmla="*/ 3499497 w 3499497"/>
              <a:gd name="connsiteY4" fmla="*/ 1515656 h 2054868"/>
              <a:gd name="connsiteX5" fmla="*/ 2960285 w 3499497"/>
              <a:gd name="connsiteY5" fmla="*/ 2054868 h 2054868"/>
              <a:gd name="connsiteX6" fmla="*/ 2928956 w 3499497"/>
              <a:gd name="connsiteY6" fmla="*/ 2052151 h 2054868"/>
              <a:gd name="connsiteX7" fmla="*/ 509790 w 3499497"/>
              <a:gd name="connsiteY7" fmla="*/ 2052151 h 2054868"/>
              <a:gd name="connsiteX8" fmla="*/ 464155 w 3499497"/>
              <a:gd name="connsiteY8" fmla="*/ 2046695 h 2054868"/>
              <a:gd name="connsiteX9" fmla="*/ 4 w 3499497"/>
              <a:gd name="connsiteY9" fmla="*/ 1449039 h 2054868"/>
              <a:gd name="connsiteX10" fmla="*/ 457335 w 3499497"/>
              <a:gd name="connsiteY10" fmla="*/ 864986 h 2054868"/>
              <a:gd name="connsiteX11" fmla="*/ 848712 w 3499497"/>
              <a:gd name="connsiteY11" fmla="*/ 490895 h 2054868"/>
              <a:gd name="connsiteX12" fmla="*/ 1085924 w 3499497"/>
              <a:gd name="connsiteY12" fmla="*/ 572346 h 2054868"/>
              <a:gd name="connsiteX13" fmla="*/ 1951468 w 3499497"/>
              <a:gd name="connsiteY13" fmla="*/ 0 h 205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9497" h="2054868">
                <a:moveTo>
                  <a:pt x="1951468" y="0"/>
                </a:moveTo>
                <a:cubicBezTo>
                  <a:pt x="2462842" y="0"/>
                  <a:pt x="2877392" y="395874"/>
                  <a:pt x="2877392" y="884210"/>
                </a:cubicBezTo>
                <a:cubicBezTo>
                  <a:pt x="2877392" y="918469"/>
                  <a:pt x="2875352" y="952273"/>
                  <a:pt x="2870879" y="985457"/>
                </a:cubicBezTo>
                <a:cubicBezTo>
                  <a:pt x="2899777" y="978985"/>
                  <a:pt x="2929734" y="976444"/>
                  <a:pt x="2960285" y="976444"/>
                </a:cubicBezTo>
                <a:cubicBezTo>
                  <a:pt x="3258084" y="976444"/>
                  <a:pt x="3499497" y="1217857"/>
                  <a:pt x="3499497" y="1515656"/>
                </a:cubicBezTo>
                <a:cubicBezTo>
                  <a:pt x="3499497" y="1813455"/>
                  <a:pt x="3258084" y="2054868"/>
                  <a:pt x="2960285" y="2054868"/>
                </a:cubicBezTo>
                <a:lnTo>
                  <a:pt x="2928956" y="2052151"/>
                </a:lnTo>
                <a:lnTo>
                  <a:pt x="509790" y="2052151"/>
                </a:lnTo>
                <a:cubicBezTo>
                  <a:pt x="494040" y="2052151"/>
                  <a:pt x="473827" y="2057635"/>
                  <a:pt x="464155" y="2046695"/>
                </a:cubicBezTo>
                <a:cubicBezTo>
                  <a:pt x="198755" y="2012007"/>
                  <a:pt x="1141" y="1645990"/>
                  <a:pt x="4" y="1449039"/>
                </a:cubicBezTo>
                <a:cubicBezTo>
                  <a:pt x="-1133" y="1252088"/>
                  <a:pt x="198203" y="906330"/>
                  <a:pt x="457335" y="864986"/>
                </a:cubicBezTo>
                <a:cubicBezTo>
                  <a:pt x="465922" y="656655"/>
                  <a:pt x="637959" y="490895"/>
                  <a:pt x="848712" y="490895"/>
                </a:cubicBezTo>
                <a:cubicBezTo>
                  <a:pt x="938218" y="490895"/>
                  <a:pt x="1020740" y="520793"/>
                  <a:pt x="1085924" y="572346"/>
                </a:cubicBezTo>
                <a:cubicBezTo>
                  <a:pt x="1217079" y="237711"/>
                  <a:pt x="1555203" y="0"/>
                  <a:pt x="1951468" y="0"/>
                </a:cubicBezTo>
                <a:close/>
              </a:path>
            </a:pathLst>
          </a:custGeom>
          <a:solidFill>
            <a:schemeClr val="accent4">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4672" tIns="47336" rIns="47336" bIns="94672" numCol="1" spcCol="0" rtlCol="0" fromWordArt="0" anchor="b" anchorCtr="0" forceAA="0" compatLnSpc="1">
            <a:prstTxWarp prst="textNoShape">
              <a:avLst/>
            </a:prstTxWarp>
            <a:noAutofit/>
          </a:bodyPr>
          <a:lstStyle/>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b="1" i="0" u="none" strike="noStrike" kern="0" cap="none" spc="-52" normalizeH="0" baseline="0" noProof="0" dirty="0" err="1">
                <a:ln>
                  <a:noFill/>
                </a:ln>
                <a:effectLst/>
                <a:uLnTx/>
                <a:uFillTx/>
                <a:latin typeface="Tahoma" panose="020B0604030504040204" pitchFamily="34" charset="0"/>
                <a:ea typeface="Tahoma" panose="020B0604030504040204" pitchFamily="34" charset="0"/>
                <a:cs typeface="Tahoma" panose="020B0604030504040204" pitchFamily="34" charset="0"/>
              </a:rPr>
              <a:t>Goolge</a:t>
            </a:r>
            <a:r>
              <a:rPr kumimoji="0" lang="en-US" altLang="ja-JP" b="1" i="0" u="none" strike="noStrike" kern="0" cap="none" spc="-52"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rPr>
              <a:t> Firebase</a:t>
            </a:r>
          </a:p>
        </p:txBody>
      </p:sp>
      <p:sp>
        <p:nvSpPr>
          <p:cNvPr id="6" name="Rectangle 36">
            <a:extLst>
              <a:ext uri="{FF2B5EF4-FFF2-40B4-BE49-F238E27FC236}">
                <a16:creationId xmlns:a16="http://schemas.microsoft.com/office/drawing/2014/main" id="{129513E6-ABE3-FC08-E054-33DC4E18D578}"/>
              </a:ext>
            </a:extLst>
          </p:cNvPr>
          <p:cNvSpPr>
            <a:spLocks noChangeAspect="1"/>
          </p:cNvSpPr>
          <p:nvPr/>
        </p:nvSpPr>
        <p:spPr>
          <a:xfrm>
            <a:off x="1319783" y="2060565"/>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7" name="テキスト ボックス 6">
            <a:extLst>
              <a:ext uri="{FF2B5EF4-FFF2-40B4-BE49-F238E27FC236}">
                <a16:creationId xmlns:a16="http://schemas.microsoft.com/office/drawing/2014/main" id="{7EC014DE-2E83-F7EC-85FC-093C8A217BB6}"/>
              </a:ext>
            </a:extLst>
          </p:cNvPr>
          <p:cNvSpPr txBox="1"/>
          <p:nvPr/>
        </p:nvSpPr>
        <p:spPr>
          <a:xfrm>
            <a:off x="8068128" y="1296715"/>
            <a:ext cx="1053655" cy="461665"/>
          </a:xfrm>
          <a:prstGeom prst="rect">
            <a:avLst/>
          </a:prstGeom>
          <a:noFill/>
        </p:spPr>
        <p:txBody>
          <a:bodyPr wrap="square" rtlCol="0">
            <a:spAutoFit/>
          </a:bodyPr>
          <a:lstStyle/>
          <a:p>
            <a:r>
              <a:rPr kumimoji="1" lang="en-US" altLang="ja-JP" sz="2400" dirty="0">
                <a:latin typeface="Tahoma" panose="020B0604030504040204" pitchFamily="34" charset="0"/>
                <a:ea typeface="Tahoma" panose="020B0604030504040204" pitchFamily="34" charset="0"/>
                <a:cs typeface="Tahoma" panose="020B0604030504040204" pitchFamily="34" charset="0"/>
              </a:rPr>
              <a:t>PaaS</a:t>
            </a:r>
            <a:endPar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8" name="TEMPERATURE SENSOR">
            <a:extLst>
              <a:ext uri="{FF2B5EF4-FFF2-40B4-BE49-F238E27FC236}">
                <a16:creationId xmlns:a16="http://schemas.microsoft.com/office/drawing/2014/main" id="{74957E13-7ADC-B357-60A7-A0212FBB1BEE}"/>
              </a:ext>
            </a:extLst>
          </p:cNvPr>
          <p:cNvSpPr>
            <a:spLocks noChangeAspect="1"/>
          </p:cNvSpPr>
          <p:nvPr/>
        </p:nvSpPr>
        <p:spPr bwMode="auto">
          <a:xfrm>
            <a:off x="1080131" y="2109010"/>
            <a:ext cx="167472" cy="389299"/>
          </a:xfrm>
          <a:custGeom>
            <a:avLst/>
            <a:gdLst/>
            <a:ahLst/>
            <a:cxnLst/>
            <a:rect l="l" t="t" r="r" b="b"/>
            <a:pathLst>
              <a:path w="212802" h="494672">
                <a:moveTo>
                  <a:pt x="102852" y="132858"/>
                </a:moveTo>
                <a:cubicBezTo>
                  <a:pt x="118002" y="132858"/>
                  <a:pt x="130284" y="145140"/>
                  <a:pt x="130284" y="160290"/>
                </a:cubicBezTo>
                <a:lnTo>
                  <a:pt x="130284" y="280468"/>
                </a:lnTo>
                <a:cubicBezTo>
                  <a:pt x="130860" y="316692"/>
                  <a:pt x="131556" y="357266"/>
                  <a:pt x="133740" y="377633"/>
                </a:cubicBezTo>
                <a:cubicBezTo>
                  <a:pt x="139903" y="384157"/>
                  <a:pt x="143386" y="393005"/>
                  <a:pt x="143386" y="402667"/>
                </a:cubicBezTo>
                <a:cubicBezTo>
                  <a:pt x="143386" y="424392"/>
                  <a:pt x="125775" y="442003"/>
                  <a:pt x="104049" y="442003"/>
                </a:cubicBezTo>
                <a:cubicBezTo>
                  <a:pt x="82324" y="442003"/>
                  <a:pt x="64713" y="424392"/>
                  <a:pt x="64713" y="402667"/>
                </a:cubicBezTo>
                <a:cubicBezTo>
                  <a:pt x="64713" y="393005"/>
                  <a:pt x="68196" y="384157"/>
                  <a:pt x="74359" y="377633"/>
                </a:cubicBezTo>
                <a:cubicBezTo>
                  <a:pt x="74713" y="347173"/>
                  <a:pt x="75066" y="316712"/>
                  <a:pt x="75420" y="286252"/>
                </a:cubicBezTo>
                <a:lnTo>
                  <a:pt x="75420" y="160290"/>
                </a:lnTo>
                <a:cubicBezTo>
                  <a:pt x="75420" y="145140"/>
                  <a:pt x="87702" y="132858"/>
                  <a:pt x="102852" y="132858"/>
                </a:cubicBezTo>
                <a:close/>
                <a:moveTo>
                  <a:pt x="106402" y="32791"/>
                </a:moveTo>
                <a:cubicBezTo>
                  <a:pt x="72691" y="32791"/>
                  <a:pt x="45362" y="60120"/>
                  <a:pt x="45362" y="93831"/>
                </a:cubicBezTo>
                <a:lnTo>
                  <a:pt x="45362" y="341649"/>
                </a:lnTo>
                <a:cubicBezTo>
                  <a:pt x="33920" y="354092"/>
                  <a:pt x="27728" y="370864"/>
                  <a:pt x="27728" y="389081"/>
                </a:cubicBezTo>
                <a:cubicBezTo>
                  <a:pt x="27728" y="432531"/>
                  <a:pt x="62951" y="467754"/>
                  <a:pt x="106401" y="467754"/>
                </a:cubicBezTo>
                <a:cubicBezTo>
                  <a:pt x="149851" y="467754"/>
                  <a:pt x="185074" y="432531"/>
                  <a:pt x="185074" y="389081"/>
                </a:cubicBezTo>
                <a:cubicBezTo>
                  <a:pt x="185074" y="370865"/>
                  <a:pt x="178882" y="354094"/>
                  <a:pt x="167441" y="341652"/>
                </a:cubicBezTo>
                <a:lnTo>
                  <a:pt x="167442" y="93831"/>
                </a:lnTo>
                <a:cubicBezTo>
                  <a:pt x="167442" y="60120"/>
                  <a:pt x="140113" y="32791"/>
                  <a:pt x="106402" y="32791"/>
                </a:cubicBezTo>
                <a:close/>
                <a:moveTo>
                  <a:pt x="106402" y="0"/>
                </a:moveTo>
                <a:cubicBezTo>
                  <a:pt x="150756" y="0"/>
                  <a:pt x="186712" y="35956"/>
                  <a:pt x="186712" y="80310"/>
                </a:cubicBezTo>
                <a:lnTo>
                  <a:pt x="186711" y="320558"/>
                </a:lnTo>
                <a:cubicBezTo>
                  <a:pt x="203380" y="338204"/>
                  <a:pt x="212802" y="362137"/>
                  <a:pt x="212802" y="388271"/>
                </a:cubicBezTo>
                <a:cubicBezTo>
                  <a:pt x="212802" y="447035"/>
                  <a:pt x="165165" y="494672"/>
                  <a:pt x="106401" y="494672"/>
                </a:cubicBezTo>
                <a:cubicBezTo>
                  <a:pt x="47637" y="494672"/>
                  <a:pt x="0" y="447035"/>
                  <a:pt x="0" y="388271"/>
                </a:cubicBezTo>
                <a:cubicBezTo>
                  <a:pt x="0" y="362137"/>
                  <a:pt x="9422" y="338203"/>
                  <a:pt x="26092" y="320557"/>
                </a:cubicBezTo>
                <a:lnTo>
                  <a:pt x="26092" y="80310"/>
                </a:lnTo>
                <a:cubicBezTo>
                  <a:pt x="26092" y="35956"/>
                  <a:pt x="62048" y="0"/>
                  <a:pt x="106402" y="0"/>
                </a:cubicBezTo>
                <a:close/>
              </a:path>
            </a:pathLst>
          </a:cu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3030" tIns="46515" rIns="46515" bIns="93030" numCol="1" spcCol="0" rtlCol="0" fromWordArt="0" anchor="b" anchorCtr="0" forceAA="0" compatLnSpc="1">
            <a:prstTxWarp prst="textNoShape">
              <a:avLst/>
            </a:prstTxWarp>
            <a:noAutofit/>
          </a:bodyPr>
          <a:lstStyle/>
          <a:p>
            <a:pPr algn="ctr" defTabSz="929959" fontAlgn="base">
              <a:spcBef>
                <a:spcPct val="0"/>
              </a:spcBef>
              <a:spcAft>
                <a:spcPct val="0"/>
              </a:spcAft>
            </a:pPr>
            <a:endParaRPr lang="en-US" sz="1831" spc="-51" dirty="0" err="1">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9" name="テキスト ボックス 8">
            <a:extLst>
              <a:ext uri="{FF2B5EF4-FFF2-40B4-BE49-F238E27FC236}">
                <a16:creationId xmlns:a16="http://schemas.microsoft.com/office/drawing/2014/main" id="{865BB79A-BC63-52CD-3384-7251B4C07074}"/>
              </a:ext>
            </a:extLst>
          </p:cNvPr>
          <p:cNvSpPr txBox="1"/>
          <p:nvPr/>
        </p:nvSpPr>
        <p:spPr>
          <a:xfrm>
            <a:off x="1163867" y="1486579"/>
            <a:ext cx="1319152" cy="400110"/>
          </a:xfrm>
          <a:prstGeom prst="rect">
            <a:avLst/>
          </a:prstGeom>
          <a:noFill/>
        </p:spPr>
        <p:txBody>
          <a:bodyPr wrap="square" rtlCol="0">
            <a:spAutoFit/>
          </a:bodyPr>
          <a:lstStyle/>
          <a:p>
            <a:r>
              <a:rPr lang="ja-JP" altLang="en-US" sz="2000" b="1" dirty="0">
                <a:latin typeface="Tahoma" panose="020B0604030504040204" pitchFamily="34" charset="0"/>
                <a:ea typeface="UD デジタル 教科書体 NK-R" panose="02020400000000000000" pitchFamily="18" charset="-128"/>
                <a:cs typeface="Tahoma" panose="020B0604030504040204" pitchFamily="34" charset="0"/>
              </a:rPr>
              <a:t>マイコン</a:t>
            </a:r>
            <a:endParaRPr kumimoji="1" lang="ja-JP" altLang="en-US" sz="2000" b="1"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1" name="左右矢印 27">
            <a:extLst>
              <a:ext uri="{FF2B5EF4-FFF2-40B4-BE49-F238E27FC236}">
                <a16:creationId xmlns:a16="http://schemas.microsoft.com/office/drawing/2014/main" id="{0D1F5F3C-1060-9D1F-2952-AB26C12109D7}"/>
              </a:ext>
            </a:extLst>
          </p:cNvPr>
          <p:cNvSpPr/>
          <p:nvPr/>
        </p:nvSpPr>
        <p:spPr>
          <a:xfrm rot="5400000">
            <a:off x="4139972" y="3239820"/>
            <a:ext cx="1014217" cy="484632"/>
          </a:xfrm>
          <a:prstGeom prst="lef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2" name="テキスト ボックス 11">
            <a:extLst>
              <a:ext uri="{FF2B5EF4-FFF2-40B4-BE49-F238E27FC236}">
                <a16:creationId xmlns:a16="http://schemas.microsoft.com/office/drawing/2014/main" id="{A8B8488B-8FFC-DC52-C5C2-2A58DEF0535A}"/>
              </a:ext>
            </a:extLst>
          </p:cNvPr>
          <p:cNvSpPr txBox="1"/>
          <p:nvPr/>
        </p:nvSpPr>
        <p:spPr>
          <a:xfrm>
            <a:off x="4028835" y="4791974"/>
            <a:ext cx="1281651" cy="369332"/>
          </a:xfrm>
          <a:prstGeom prst="rect">
            <a:avLst/>
          </a:prstGeom>
          <a:noFill/>
        </p:spPr>
        <p:txBody>
          <a:bodyPr wrap="square" rtlCol="0">
            <a:spAutoFit/>
          </a:bodyPr>
          <a:lstStyle/>
          <a:p>
            <a:r>
              <a:rPr lang="en-US" altLang="ja-JP" dirty="0" smtClean="0">
                <a:latin typeface="Tahoma" panose="020B0604030504040204" pitchFamily="34" charset="0"/>
                <a:ea typeface="Tahoma" panose="020B0604030504040204" pitchFamily="34" charset="0"/>
                <a:cs typeface="Tahoma" panose="020B0604030504040204" pitchFamily="34" charset="0"/>
              </a:rPr>
              <a:t>dashboard</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3" name="テキスト ボックス 12">
            <a:extLst>
              <a:ext uri="{FF2B5EF4-FFF2-40B4-BE49-F238E27FC236}">
                <a16:creationId xmlns:a16="http://schemas.microsoft.com/office/drawing/2014/main" id="{91B423FE-6B60-43C3-A228-9F4AC3975E4E}"/>
              </a:ext>
            </a:extLst>
          </p:cNvPr>
          <p:cNvSpPr txBox="1"/>
          <p:nvPr/>
        </p:nvSpPr>
        <p:spPr>
          <a:xfrm>
            <a:off x="4032891" y="1432625"/>
            <a:ext cx="1319152" cy="400110"/>
          </a:xfrm>
          <a:prstGeom prst="rect">
            <a:avLst/>
          </a:prstGeom>
          <a:noFill/>
        </p:spPr>
        <p:txBody>
          <a:bodyPr wrap="square" rtlCol="0">
            <a:spAutoFit/>
          </a:bodyPr>
          <a:lstStyle/>
          <a:p>
            <a:r>
              <a:rPr lang="en-US" altLang="ja-JP" sz="2000" b="1" dirty="0">
                <a:latin typeface="Tahoma" panose="020B0604030504040204" pitchFamily="34" charset="0"/>
                <a:ea typeface="Tahoma" panose="020B0604030504040204" pitchFamily="34" charset="0"/>
                <a:cs typeface="Tahoma" panose="020B0604030504040204" pitchFamily="34" charset="0"/>
              </a:rPr>
              <a:t>Gateway</a:t>
            </a:r>
            <a:endParaRPr kumimoji="1" lang="ja-JP" altLang="en-US" sz="2000" b="1" dirty="0">
              <a:latin typeface="Tahoma" panose="020B0604030504040204" pitchFamily="34" charset="0"/>
              <a:ea typeface="UD デジタル 教科書体 NK-R" panose="02020400000000000000" pitchFamily="18" charset="-128"/>
              <a:cs typeface="Tahoma" panose="020B0604030504040204" pitchFamily="34" charset="0"/>
            </a:endParaRPr>
          </a:p>
        </p:txBody>
      </p:sp>
      <p:pic>
        <p:nvPicPr>
          <p:cNvPr id="15" name="グラフィックス 18">
            <a:extLst>
              <a:ext uri="{FF2B5EF4-FFF2-40B4-BE49-F238E27FC236}">
                <a16:creationId xmlns:a16="http://schemas.microsoft.com/office/drawing/2014/main" id="{6B273AB3-FB4E-CD75-7D6A-4D2B5A5494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236896" y="1886689"/>
            <a:ext cx="815234" cy="815234"/>
          </a:xfrm>
          <a:prstGeom prst="rect">
            <a:avLst/>
          </a:prstGeom>
        </p:spPr>
      </p:pic>
      <p:pic>
        <p:nvPicPr>
          <p:cNvPr id="16" name="グラフィックス 19">
            <a:extLst>
              <a:ext uri="{FF2B5EF4-FFF2-40B4-BE49-F238E27FC236}">
                <a16:creationId xmlns:a16="http://schemas.microsoft.com/office/drawing/2014/main" id="{DBA96D67-EC3D-1281-E9BF-D96F9860AA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241144" y="4043199"/>
            <a:ext cx="787400" cy="787400"/>
          </a:xfrm>
          <a:prstGeom prst="rect">
            <a:avLst/>
          </a:prstGeom>
        </p:spPr>
      </p:pic>
      <p:sp>
        <p:nvSpPr>
          <p:cNvPr id="17" name="左右矢印 27">
            <a:extLst>
              <a:ext uri="{FF2B5EF4-FFF2-40B4-BE49-F238E27FC236}">
                <a16:creationId xmlns:a16="http://schemas.microsoft.com/office/drawing/2014/main" id="{EE961FDA-E95E-EF2D-8B3B-86E767C432DD}"/>
              </a:ext>
            </a:extLst>
          </p:cNvPr>
          <p:cNvSpPr/>
          <p:nvPr/>
        </p:nvSpPr>
        <p:spPr>
          <a:xfrm>
            <a:off x="2551884" y="2128478"/>
            <a:ext cx="1357438" cy="400109"/>
          </a:xfrm>
          <a:prstGeom prst="leftRightArrow">
            <a:avLst/>
          </a:prstGeom>
          <a:solidFill>
            <a:srgbClr val="62B4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8" name="テキスト ボックス 17">
            <a:extLst>
              <a:ext uri="{FF2B5EF4-FFF2-40B4-BE49-F238E27FC236}">
                <a16:creationId xmlns:a16="http://schemas.microsoft.com/office/drawing/2014/main" id="{47124684-6502-9346-E1CE-ED173B197538}"/>
              </a:ext>
            </a:extLst>
          </p:cNvPr>
          <p:cNvSpPr txBox="1"/>
          <p:nvPr/>
        </p:nvSpPr>
        <p:spPr>
          <a:xfrm>
            <a:off x="2821684" y="1785036"/>
            <a:ext cx="784125" cy="369332"/>
          </a:xfrm>
          <a:prstGeom prst="rect">
            <a:avLst/>
          </a:prstGeom>
          <a:noFill/>
        </p:spPr>
        <p:txBody>
          <a:bodyPr wrap="none" rtlCol="0">
            <a:spAutoFit/>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MQTT</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7">
            <p14:nvContentPartPr>
              <p14:cNvPr id="22" name="インク 21">
                <a:extLst>
                  <a:ext uri="{FF2B5EF4-FFF2-40B4-BE49-F238E27FC236}">
                    <a16:creationId xmlns:a16="http://schemas.microsoft.com/office/drawing/2014/main" id="{751B325F-5139-4D32-8F20-FF046CF6BE40}"/>
                  </a:ext>
                </a:extLst>
              </p14:cNvPr>
              <p14:cNvContentPartPr/>
              <p14:nvPr/>
            </p14:nvContentPartPr>
            <p14:xfrm>
              <a:off x="4528183" y="2449555"/>
              <a:ext cx="360" cy="360"/>
            </p14:xfrm>
          </p:contentPart>
        </mc:Choice>
        <mc:Fallback xmlns="">
          <p:pic>
            <p:nvPicPr>
              <p:cNvPr id="22" name="インク 21">
                <a:extLst>
                  <a:ext uri="{FF2B5EF4-FFF2-40B4-BE49-F238E27FC236}">
                    <a16:creationId xmlns:a16="http://schemas.microsoft.com/office/drawing/2014/main" id="{751B325F-5139-4D32-8F20-FF046CF6BE40}"/>
                  </a:ext>
                </a:extLst>
              </p:cNvPr>
              <p:cNvPicPr/>
              <p:nvPr/>
            </p:nvPicPr>
            <p:blipFill>
              <a:blip r:embed="rId8"/>
              <a:stretch>
                <a:fillRect/>
              </a:stretch>
            </p:blipFill>
            <p:spPr>
              <a:xfrm>
                <a:off x="4525663" y="2447035"/>
                <a:ext cx="5400" cy="5400"/>
              </a:xfrm>
              <a:prstGeom prst="rect">
                <a:avLst/>
              </a:prstGeom>
            </p:spPr>
          </p:pic>
        </mc:Fallback>
      </mc:AlternateContent>
      <p:sp>
        <p:nvSpPr>
          <p:cNvPr id="24" name="Oval 209">
            <a:extLst>
              <a:ext uri="{FF2B5EF4-FFF2-40B4-BE49-F238E27FC236}">
                <a16:creationId xmlns:a16="http://schemas.microsoft.com/office/drawing/2014/main" id="{ED28F4B4-33DF-89F4-F845-575395D00885}"/>
              </a:ext>
            </a:extLst>
          </p:cNvPr>
          <p:cNvSpPr>
            <a:spLocks noChangeAspect="1"/>
          </p:cNvSpPr>
          <p:nvPr/>
        </p:nvSpPr>
        <p:spPr bwMode="auto">
          <a:xfrm>
            <a:off x="9259458" y="2128688"/>
            <a:ext cx="2226197" cy="1014936"/>
          </a:xfrm>
          <a:custGeom>
            <a:avLst/>
            <a:gdLst>
              <a:gd name="connsiteX0" fmla="*/ 1951468 w 3499497"/>
              <a:gd name="connsiteY0" fmla="*/ 0 h 2054868"/>
              <a:gd name="connsiteX1" fmla="*/ 2877392 w 3499497"/>
              <a:gd name="connsiteY1" fmla="*/ 884210 h 2054868"/>
              <a:gd name="connsiteX2" fmla="*/ 2870879 w 3499497"/>
              <a:gd name="connsiteY2" fmla="*/ 985457 h 2054868"/>
              <a:gd name="connsiteX3" fmla="*/ 2960285 w 3499497"/>
              <a:gd name="connsiteY3" fmla="*/ 976444 h 2054868"/>
              <a:gd name="connsiteX4" fmla="*/ 3499497 w 3499497"/>
              <a:gd name="connsiteY4" fmla="*/ 1515656 h 2054868"/>
              <a:gd name="connsiteX5" fmla="*/ 2960285 w 3499497"/>
              <a:gd name="connsiteY5" fmla="*/ 2054868 h 2054868"/>
              <a:gd name="connsiteX6" fmla="*/ 2928956 w 3499497"/>
              <a:gd name="connsiteY6" fmla="*/ 2052151 h 2054868"/>
              <a:gd name="connsiteX7" fmla="*/ 509790 w 3499497"/>
              <a:gd name="connsiteY7" fmla="*/ 2052151 h 2054868"/>
              <a:gd name="connsiteX8" fmla="*/ 464155 w 3499497"/>
              <a:gd name="connsiteY8" fmla="*/ 2046695 h 2054868"/>
              <a:gd name="connsiteX9" fmla="*/ 4 w 3499497"/>
              <a:gd name="connsiteY9" fmla="*/ 1449039 h 2054868"/>
              <a:gd name="connsiteX10" fmla="*/ 457335 w 3499497"/>
              <a:gd name="connsiteY10" fmla="*/ 864986 h 2054868"/>
              <a:gd name="connsiteX11" fmla="*/ 848712 w 3499497"/>
              <a:gd name="connsiteY11" fmla="*/ 490895 h 2054868"/>
              <a:gd name="connsiteX12" fmla="*/ 1085924 w 3499497"/>
              <a:gd name="connsiteY12" fmla="*/ 572346 h 2054868"/>
              <a:gd name="connsiteX13" fmla="*/ 1951468 w 3499497"/>
              <a:gd name="connsiteY13" fmla="*/ 0 h 205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9497" h="2054868">
                <a:moveTo>
                  <a:pt x="1951468" y="0"/>
                </a:moveTo>
                <a:cubicBezTo>
                  <a:pt x="2462842" y="0"/>
                  <a:pt x="2877392" y="395874"/>
                  <a:pt x="2877392" y="884210"/>
                </a:cubicBezTo>
                <a:cubicBezTo>
                  <a:pt x="2877392" y="918469"/>
                  <a:pt x="2875352" y="952273"/>
                  <a:pt x="2870879" y="985457"/>
                </a:cubicBezTo>
                <a:cubicBezTo>
                  <a:pt x="2899777" y="978985"/>
                  <a:pt x="2929734" y="976444"/>
                  <a:pt x="2960285" y="976444"/>
                </a:cubicBezTo>
                <a:cubicBezTo>
                  <a:pt x="3258084" y="976444"/>
                  <a:pt x="3499497" y="1217857"/>
                  <a:pt x="3499497" y="1515656"/>
                </a:cubicBezTo>
                <a:cubicBezTo>
                  <a:pt x="3499497" y="1813455"/>
                  <a:pt x="3258084" y="2054868"/>
                  <a:pt x="2960285" y="2054868"/>
                </a:cubicBezTo>
                <a:lnTo>
                  <a:pt x="2928956" y="2052151"/>
                </a:lnTo>
                <a:lnTo>
                  <a:pt x="509790" y="2052151"/>
                </a:lnTo>
                <a:cubicBezTo>
                  <a:pt x="494040" y="2052151"/>
                  <a:pt x="473827" y="2057635"/>
                  <a:pt x="464155" y="2046695"/>
                </a:cubicBezTo>
                <a:cubicBezTo>
                  <a:pt x="198755" y="2012007"/>
                  <a:pt x="1141" y="1645990"/>
                  <a:pt x="4" y="1449039"/>
                </a:cubicBezTo>
                <a:cubicBezTo>
                  <a:pt x="-1133" y="1252088"/>
                  <a:pt x="198203" y="906330"/>
                  <a:pt x="457335" y="864986"/>
                </a:cubicBezTo>
                <a:cubicBezTo>
                  <a:pt x="465922" y="656655"/>
                  <a:pt x="637959" y="490895"/>
                  <a:pt x="848712" y="490895"/>
                </a:cubicBezTo>
                <a:cubicBezTo>
                  <a:pt x="938218" y="490895"/>
                  <a:pt x="1020740" y="520793"/>
                  <a:pt x="1085924" y="572346"/>
                </a:cubicBezTo>
                <a:cubicBezTo>
                  <a:pt x="1217079" y="237711"/>
                  <a:pt x="1555203" y="0"/>
                  <a:pt x="1951468" y="0"/>
                </a:cubicBezTo>
                <a:close/>
              </a:path>
            </a:pathLst>
          </a:custGeom>
          <a:solidFill>
            <a:schemeClr val="accent4">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4672" tIns="47336" rIns="47336" bIns="94672" numCol="1" spcCol="0" rtlCol="0" fromWordArt="0" anchor="b" anchorCtr="0" forceAA="0" compatLnSpc="1">
            <a:prstTxWarp prst="textNoShape">
              <a:avLst/>
            </a:prstTxWarp>
            <a:noAutofit/>
          </a:bodyPr>
          <a:lstStyle/>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b="1" i="0" u="none" strike="noStrike" kern="0" cap="none" spc="-52" normalizeH="0" baseline="0" noProof="0" dirty="0" err="1" smtClean="0">
                <a:ln>
                  <a:noFill/>
                </a:ln>
                <a:effectLst/>
                <a:uLnTx/>
                <a:uFillTx/>
                <a:latin typeface="Tahoma" panose="020B0604030504040204" pitchFamily="34" charset="0"/>
                <a:ea typeface="Tahoma" panose="020B0604030504040204" pitchFamily="34" charset="0"/>
                <a:cs typeface="Tahoma" panose="020B0604030504040204" pitchFamily="34" charset="0"/>
              </a:rPr>
              <a:t>eneblur</a:t>
            </a:r>
            <a:endParaRPr kumimoji="0" lang="en-US" altLang="ja-JP" b="1" i="0" u="none" strike="noStrike" kern="0" cap="none" spc="-52"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5" name="テキスト ボックス 24">
            <a:extLst>
              <a:ext uri="{FF2B5EF4-FFF2-40B4-BE49-F238E27FC236}">
                <a16:creationId xmlns:a16="http://schemas.microsoft.com/office/drawing/2014/main" id="{7EC014DE-2E83-F7EC-85FC-093C8A217BB6}"/>
              </a:ext>
            </a:extLst>
          </p:cNvPr>
          <p:cNvSpPr txBox="1"/>
          <p:nvPr/>
        </p:nvSpPr>
        <p:spPr>
          <a:xfrm>
            <a:off x="9962523" y="2325154"/>
            <a:ext cx="1053655" cy="461665"/>
          </a:xfrm>
          <a:prstGeom prst="rect">
            <a:avLst/>
          </a:prstGeom>
          <a:noFill/>
        </p:spPr>
        <p:txBody>
          <a:bodyPr wrap="square" rtlCol="0">
            <a:spAutoFit/>
          </a:bodyPr>
          <a:lstStyle/>
          <a:p>
            <a:r>
              <a:rPr kumimoji="1" lang="en-US" altLang="ja-JP" sz="2400" dirty="0">
                <a:latin typeface="Tahoma" panose="020B0604030504040204" pitchFamily="34" charset="0"/>
                <a:ea typeface="Tahoma" panose="020B0604030504040204" pitchFamily="34" charset="0"/>
                <a:cs typeface="Tahoma" panose="020B0604030504040204" pitchFamily="34" charset="0"/>
              </a:rPr>
              <a:t>PaaS</a:t>
            </a:r>
            <a:endParaRPr kumimoji="1" lang="ja-JP" altLang="en-US" sz="24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26" name="テキスト ボックス 25">
            <a:extLst>
              <a:ext uri="{FF2B5EF4-FFF2-40B4-BE49-F238E27FC236}">
                <a16:creationId xmlns:a16="http://schemas.microsoft.com/office/drawing/2014/main" id="{072CBCBC-B931-68FF-31BD-DD048645CD13}"/>
              </a:ext>
            </a:extLst>
          </p:cNvPr>
          <p:cNvSpPr txBox="1"/>
          <p:nvPr/>
        </p:nvSpPr>
        <p:spPr>
          <a:xfrm>
            <a:off x="9962523" y="3134273"/>
            <a:ext cx="954418" cy="369332"/>
          </a:xfrm>
          <a:prstGeom prst="rect">
            <a:avLst/>
          </a:prstGeom>
          <a:noFill/>
        </p:spPr>
        <p:txBody>
          <a:bodyPr wrap="square" rtlCol="0">
            <a:spAutoFit/>
          </a:bodyPr>
          <a:lstStyle/>
          <a:p>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可視化</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27" name="屈折矢印 26"/>
          <p:cNvSpPr/>
          <p:nvPr/>
        </p:nvSpPr>
        <p:spPr>
          <a:xfrm rot="5400000">
            <a:off x="8501267" y="2323361"/>
            <a:ext cx="572098" cy="824487"/>
          </a:xfrm>
          <a:prstGeom prst="bentUpArrow">
            <a:avLst>
              <a:gd name="adj1" fmla="val 32373"/>
              <a:gd name="adj2" fmla="val 38071"/>
              <a:gd name="adj3" fmla="val 50000"/>
            </a:avLst>
          </a:prstGeom>
          <a:solidFill>
            <a:srgbClr val="62B4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748145" y="1296715"/>
            <a:ext cx="4601482" cy="4085776"/>
          </a:xfrm>
          <a:prstGeom prst="rect">
            <a:avLst/>
          </a:prstGeom>
          <a:noFill/>
          <a:ln w="381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865BB79A-BC63-52CD-3384-7251B4C07074}"/>
              </a:ext>
            </a:extLst>
          </p:cNvPr>
          <p:cNvSpPr txBox="1"/>
          <p:nvPr/>
        </p:nvSpPr>
        <p:spPr>
          <a:xfrm>
            <a:off x="1080130" y="4324479"/>
            <a:ext cx="1741553" cy="707886"/>
          </a:xfrm>
          <a:prstGeom prst="rect">
            <a:avLst/>
          </a:prstGeom>
          <a:noFill/>
        </p:spPr>
        <p:txBody>
          <a:bodyPr wrap="square" rtlCol="0">
            <a:spAutoFit/>
          </a:bodyPr>
          <a:lstStyle/>
          <a:p>
            <a:pPr algn="ctr"/>
            <a:r>
              <a:rPr lang="ja-JP" altLang="en-US" sz="2000" dirty="0" smtClean="0">
                <a:latin typeface="Tahoma" panose="020B0604030504040204" pitchFamily="34" charset="0"/>
                <a:ea typeface="UD デジタル 教科書体 NK-R" panose="02020400000000000000" pitchFamily="18" charset="-128"/>
                <a:cs typeface="Tahoma" panose="020B0604030504040204" pitchFamily="34" charset="0"/>
              </a:rPr>
              <a:t>ローカル</a:t>
            </a:r>
            <a:r>
              <a:rPr lang="en-US" altLang="ja-JP" sz="2000" dirty="0" smtClean="0">
                <a:latin typeface="Tahoma" panose="020B0604030504040204" pitchFamily="34" charset="0"/>
                <a:ea typeface="UD デジタル 教科書体 NK-R" panose="02020400000000000000" pitchFamily="18" charset="-128"/>
                <a:cs typeface="Tahoma" panose="020B0604030504040204" pitchFamily="34" charset="0"/>
              </a:rPr>
              <a:t/>
            </a:r>
            <a:br>
              <a:rPr lang="en-US" altLang="ja-JP" sz="2000" dirty="0" smtClean="0">
                <a:latin typeface="Tahoma" panose="020B0604030504040204" pitchFamily="34" charset="0"/>
                <a:ea typeface="UD デジタル 教科書体 NK-R" panose="02020400000000000000" pitchFamily="18" charset="-128"/>
                <a:cs typeface="Tahoma" panose="020B0604030504040204" pitchFamily="34" charset="0"/>
              </a:rPr>
            </a:br>
            <a:r>
              <a:rPr lang="ja-JP" altLang="en-US" sz="2000" dirty="0" smtClean="0">
                <a:latin typeface="Tahoma" panose="020B0604030504040204" pitchFamily="34" charset="0"/>
                <a:ea typeface="UD デジタル 教科書体 NK-R" panose="02020400000000000000" pitchFamily="18" charset="-128"/>
                <a:cs typeface="Tahoma" panose="020B0604030504040204" pitchFamily="34" charset="0"/>
              </a:rPr>
              <a:t>ネットワーク</a:t>
            </a: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32" name="テキスト ボックス 31">
            <a:extLst>
              <a:ext uri="{FF2B5EF4-FFF2-40B4-BE49-F238E27FC236}">
                <a16:creationId xmlns:a16="http://schemas.microsoft.com/office/drawing/2014/main" id="{865BB79A-BC63-52CD-3384-7251B4C07074}"/>
              </a:ext>
            </a:extLst>
          </p:cNvPr>
          <p:cNvSpPr txBox="1"/>
          <p:nvPr/>
        </p:nvSpPr>
        <p:spPr>
          <a:xfrm>
            <a:off x="5727292" y="2847865"/>
            <a:ext cx="1741553" cy="707886"/>
          </a:xfrm>
          <a:prstGeom prst="rect">
            <a:avLst/>
          </a:prstGeom>
          <a:noFill/>
        </p:spPr>
        <p:txBody>
          <a:bodyPr wrap="square" rtlCol="0">
            <a:spAutoFit/>
          </a:bodyPr>
          <a:lstStyle/>
          <a:p>
            <a:pPr algn="ctr"/>
            <a:r>
              <a:rPr lang="ja-JP" altLang="en-US" sz="2000" dirty="0" smtClean="0">
                <a:latin typeface="Tahoma" panose="020B0604030504040204" pitchFamily="34" charset="0"/>
                <a:ea typeface="UD デジタル 教科書体 NK-R" panose="02020400000000000000" pitchFamily="18" charset="-128"/>
                <a:cs typeface="Tahoma" panose="020B0604030504040204" pitchFamily="34" charset="0"/>
              </a:rPr>
              <a:t>外部の</a:t>
            </a:r>
            <a:r>
              <a:rPr lang="en-US" altLang="ja-JP" sz="2000" dirty="0" smtClean="0">
                <a:latin typeface="Tahoma" panose="020B0604030504040204" pitchFamily="34" charset="0"/>
                <a:ea typeface="UD デジタル 教科書体 NK-R" panose="02020400000000000000" pitchFamily="18" charset="-128"/>
                <a:cs typeface="Tahoma" panose="020B0604030504040204" pitchFamily="34" charset="0"/>
              </a:rPr>
              <a:t/>
            </a:r>
            <a:br>
              <a:rPr lang="en-US" altLang="ja-JP" sz="2000" dirty="0" smtClean="0">
                <a:latin typeface="Tahoma" panose="020B0604030504040204" pitchFamily="34" charset="0"/>
                <a:ea typeface="UD デジタル 教科書体 NK-R" panose="02020400000000000000" pitchFamily="18" charset="-128"/>
                <a:cs typeface="Tahoma" panose="020B0604030504040204" pitchFamily="34" charset="0"/>
              </a:rPr>
            </a:br>
            <a:r>
              <a:rPr lang="ja-JP" altLang="en-US" sz="2000" dirty="0" smtClean="0">
                <a:latin typeface="Tahoma" panose="020B0604030504040204" pitchFamily="34" charset="0"/>
                <a:ea typeface="UD デジタル 教科書体 NK-R" panose="02020400000000000000" pitchFamily="18" charset="-128"/>
                <a:cs typeface="Tahoma" panose="020B0604030504040204" pitchFamily="34" charset="0"/>
              </a:rPr>
              <a:t>ネットワーク</a:t>
            </a: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33" name="テキスト ボックス 32">
            <a:extLst>
              <a:ext uri="{FF2B5EF4-FFF2-40B4-BE49-F238E27FC236}">
                <a16:creationId xmlns:a16="http://schemas.microsoft.com/office/drawing/2014/main" id="{865BB79A-BC63-52CD-3384-7251B4C07074}"/>
              </a:ext>
            </a:extLst>
          </p:cNvPr>
          <p:cNvSpPr txBox="1"/>
          <p:nvPr/>
        </p:nvSpPr>
        <p:spPr>
          <a:xfrm>
            <a:off x="7670104" y="2075259"/>
            <a:ext cx="1741553" cy="400110"/>
          </a:xfrm>
          <a:prstGeom prst="rect">
            <a:avLst/>
          </a:prstGeom>
          <a:noFill/>
        </p:spPr>
        <p:txBody>
          <a:bodyPr wrap="square" rtlCol="0">
            <a:spAutoFit/>
          </a:bodyPr>
          <a:lstStyle/>
          <a:p>
            <a:pPr algn="ctr"/>
            <a:r>
              <a:rPr kumimoji="1" lang="ja-JP" altLang="en-US" sz="2000" dirty="0" smtClean="0">
                <a:latin typeface="Tahoma" panose="020B0604030504040204" pitchFamily="34" charset="0"/>
                <a:ea typeface="UD デジタル 教科書体 NK-R" panose="02020400000000000000" pitchFamily="18" charset="-128"/>
                <a:cs typeface="Tahoma" panose="020B0604030504040204" pitchFamily="34" charset="0"/>
              </a:rPr>
              <a:t>データの蓄積</a:t>
            </a:r>
            <a:endParaRPr kumimoji="1" lang="ja-JP" altLang="en-US" sz="2000"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4" name="左右矢印 27">
            <a:extLst>
              <a:ext uri="{FF2B5EF4-FFF2-40B4-BE49-F238E27FC236}">
                <a16:creationId xmlns:a16="http://schemas.microsoft.com/office/drawing/2014/main" id="{AA71F079-E57B-5241-F69B-675D27467C34}"/>
              </a:ext>
            </a:extLst>
          </p:cNvPr>
          <p:cNvSpPr/>
          <p:nvPr/>
        </p:nvSpPr>
        <p:spPr>
          <a:xfrm rot="20999943">
            <a:off x="5032038" y="1840306"/>
            <a:ext cx="2297789" cy="400109"/>
          </a:xfrm>
          <a:prstGeom prst="leftRightArrow">
            <a:avLst/>
          </a:prstGeom>
          <a:solidFill>
            <a:srgbClr val="62B4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34" name="下矢印 33"/>
          <p:cNvSpPr/>
          <p:nvPr/>
        </p:nvSpPr>
        <p:spPr>
          <a:xfrm>
            <a:off x="10197416" y="3491078"/>
            <a:ext cx="484632" cy="6507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グラフィックス 19">
            <a:extLst>
              <a:ext uri="{FF2B5EF4-FFF2-40B4-BE49-F238E27FC236}">
                <a16:creationId xmlns:a16="http://schemas.microsoft.com/office/drawing/2014/main" id="{DBA96D67-EC3D-1281-E9BF-D96F9860AA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991822" y="4135560"/>
            <a:ext cx="970146" cy="970146"/>
          </a:xfrm>
          <a:prstGeom prst="rect">
            <a:avLst/>
          </a:prstGeom>
        </p:spPr>
      </p:pic>
      <p:sp>
        <p:nvSpPr>
          <p:cNvPr id="36" name="テキスト ボックス 35">
            <a:extLst>
              <a:ext uri="{FF2B5EF4-FFF2-40B4-BE49-F238E27FC236}">
                <a16:creationId xmlns:a16="http://schemas.microsoft.com/office/drawing/2014/main" id="{A8B8488B-8FFC-DC52-C5C2-2A58DEF0535A}"/>
              </a:ext>
            </a:extLst>
          </p:cNvPr>
          <p:cNvSpPr txBox="1"/>
          <p:nvPr/>
        </p:nvSpPr>
        <p:spPr>
          <a:xfrm>
            <a:off x="9948228" y="5013159"/>
            <a:ext cx="1281651" cy="369332"/>
          </a:xfrm>
          <a:prstGeom prst="rect">
            <a:avLst/>
          </a:prstGeom>
          <a:noFill/>
        </p:spPr>
        <p:txBody>
          <a:bodyPr wrap="square" rtlCol="0">
            <a:spAutoFit/>
          </a:bodyPr>
          <a:lstStyle/>
          <a:p>
            <a:r>
              <a:rPr kumimoji="1" lang="en-US" altLang="ja-JP" dirty="0" smtClean="0">
                <a:latin typeface="Tahoma" panose="020B0604030504040204" pitchFamily="34" charset="0"/>
                <a:ea typeface="UD デジタル 教科書体 NK-R" panose="02020400000000000000" pitchFamily="18" charset="-128"/>
                <a:cs typeface="Tahoma" panose="020B0604030504040204" pitchFamily="34" charset="0"/>
              </a:rPr>
              <a:t>Web</a:t>
            </a:r>
            <a:r>
              <a:rPr kumimoji="1" lang="ja-JP" altLang="en-US" dirty="0" smtClean="0">
                <a:latin typeface="Tahoma" panose="020B0604030504040204" pitchFamily="34" charset="0"/>
                <a:ea typeface="UD デジタル 教科書体 NK-R" panose="02020400000000000000" pitchFamily="18" charset="-128"/>
                <a:cs typeface="Tahoma" panose="020B0604030504040204" pitchFamily="34" charset="0"/>
              </a:rPr>
              <a:t>アプリ</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p:spTree>
    <p:extLst>
      <p:ext uri="{BB962C8B-B14F-4D97-AF65-F5344CB8AC3E}">
        <p14:creationId xmlns:p14="http://schemas.microsoft.com/office/powerpoint/2010/main" val="47301072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enebular</a:t>
            </a:r>
            <a:endParaRPr kumimoji="1" lang="ja-JP" altLang="en-US" dirty="0"/>
          </a:p>
        </p:txBody>
      </p:sp>
      <p:sp>
        <p:nvSpPr>
          <p:cNvPr id="3" name="コンテンツ プレースホルダー 2"/>
          <p:cNvSpPr>
            <a:spLocks noGrp="1"/>
          </p:cNvSpPr>
          <p:nvPr>
            <p:ph idx="1"/>
          </p:nvPr>
        </p:nvSpPr>
        <p:spPr>
          <a:xfrm>
            <a:off x="3595254" y="1200151"/>
            <a:ext cx="7834745" cy="4679442"/>
          </a:xfrm>
        </p:spPr>
        <p:txBody>
          <a:bodyPr/>
          <a:lstStyle/>
          <a:p>
            <a:pPr marL="0" indent="0">
              <a:buNone/>
            </a:pPr>
            <a:r>
              <a:rPr kumimoji="1" lang="ja-JP" altLang="en-US" dirty="0" smtClean="0"/>
              <a:t>株式会社</a:t>
            </a:r>
            <a:r>
              <a:rPr lang="ja-JP" altLang="en-US" dirty="0" smtClean="0"/>
              <a:t>ウフルが運営する</a:t>
            </a:r>
            <a:r>
              <a:rPr lang="en-US" altLang="ja-JP" dirty="0" smtClean="0"/>
              <a:t/>
            </a:r>
            <a:br>
              <a:rPr lang="en-US" altLang="ja-JP" dirty="0" smtClean="0"/>
            </a:br>
            <a:r>
              <a:rPr kumimoji="1" lang="en-US" altLang="ja-JP" dirty="0" err="1" smtClean="0"/>
              <a:t>IoT</a:t>
            </a:r>
            <a:r>
              <a:rPr kumimoji="1" lang="ja-JP" altLang="en-US" dirty="0" smtClean="0"/>
              <a:t>向けの開発・運用・支援サービス。</a:t>
            </a:r>
            <a:endParaRPr kumimoji="1" lang="en-US" altLang="ja-JP" dirty="0" smtClean="0"/>
          </a:p>
          <a:p>
            <a:pPr marL="0" indent="0">
              <a:buNone/>
            </a:pPr>
            <a:endParaRPr lang="en-US" altLang="ja-JP" dirty="0"/>
          </a:p>
          <a:p>
            <a:pPr marL="0" indent="0">
              <a:buNone/>
            </a:pPr>
            <a:r>
              <a:rPr kumimoji="1" lang="en-US" altLang="ja-JP" dirty="0" smtClean="0"/>
              <a:t>Firebase</a:t>
            </a:r>
            <a:r>
              <a:rPr kumimoji="1" lang="ja-JP" altLang="en-US" dirty="0" smtClean="0"/>
              <a:t>と連携し、データの可視化など</a:t>
            </a:r>
            <a:r>
              <a:rPr kumimoji="1" lang="en-US" altLang="ja-JP" dirty="0" smtClean="0"/>
              <a:t/>
            </a:r>
            <a:br>
              <a:rPr kumimoji="1" lang="en-US" altLang="ja-JP" dirty="0" smtClean="0"/>
            </a:br>
            <a:r>
              <a:rPr kumimoji="1" lang="ja-JP" altLang="en-US" dirty="0" smtClean="0"/>
              <a:t>ができるほか</a:t>
            </a:r>
            <a:r>
              <a:rPr kumimoji="1" lang="en-US" altLang="ja-JP" dirty="0" smtClean="0"/>
              <a:t>Node-Red</a:t>
            </a:r>
            <a:r>
              <a:rPr kumimoji="1" lang="ja-JP" altLang="en-US" dirty="0" smtClean="0"/>
              <a:t>の環境等も</a:t>
            </a:r>
            <a:r>
              <a:rPr kumimoji="1" lang="en-US" altLang="ja-JP" dirty="0" smtClean="0"/>
              <a:t/>
            </a:r>
            <a:br>
              <a:rPr kumimoji="1" lang="en-US" altLang="ja-JP" dirty="0" smtClean="0"/>
            </a:br>
            <a:r>
              <a:rPr kumimoji="1" lang="ja-JP" altLang="en-US" dirty="0" smtClean="0"/>
              <a:t>提供している。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143</a:t>
            </a:fld>
            <a:endParaRPr kumimoji="1" lang="ja-JP" altLang="en-US"/>
          </a:p>
        </p:txBody>
      </p:sp>
      <p:pic>
        <p:nvPicPr>
          <p:cNvPr id="5" name="図 4"/>
          <p:cNvPicPr>
            <a:picLocks noChangeAspect="1"/>
          </p:cNvPicPr>
          <p:nvPr/>
        </p:nvPicPr>
        <p:blipFill>
          <a:blip r:embed="rId2"/>
          <a:stretch>
            <a:fillRect/>
          </a:stretch>
        </p:blipFill>
        <p:spPr>
          <a:xfrm>
            <a:off x="995256" y="1910870"/>
            <a:ext cx="1514686" cy="1629002"/>
          </a:xfrm>
          <a:prstGeom prst="rect">
            <a:avLst/>
          </a:prstGeom>
        </p:spPr>
      </p:pic>
      <p:sp>
        <p:nvSpPr>
          <p:cNvPr id="6" name="正方形/長方形 5"/>
          <p:cNvSpPr/>
          <p:nvPr/>
        </p:nvSpPr>
        <p:spPr>
          <a:xfrm>
            <a:off x="8406246" y="6550223"/>
            <a:ext cx="3927764" cy="307777"/>
          </a:xfrm>
          <a:prstGeom prst="rect">
            <a:avLst/>
          </a:prstGeom>
        </p:spPr>
        <p:txBody>
          <a:bodyPr wrap="square">
            <a:spAutoFit/>
          </a:bodyPr>
          <a:lstStyle/>
          <a:p>
            <a:r>
              <a:rPr lang="ja-JP" altLang="en-US" sz="1400" dirty="0" smtClean="0">
                <a:latin typeface="Tahoma" panose="020B0604030504040204" pitchFamily="34" charset="0"/>
                <a:ea typeface="UD デジタル 教科書体 NK-R" panose="02020400000000000000" pitchFamily="18" charset="-128"/>
                <a:cs typeface="Tahoma" panose="020B0604030504040204" pitchFamily="34" charset="0"/>
              </a:rPr>
              <a:t>ロゴ画像：</a:t>
            </a:r>
            <a:r>
              <a:rPr lang="ja-JP" altLang="en-US" sz="1400" dirty="0" smtClean="0">
                <a:latin typeface="Tahoma" panose="020B0604030504040204" pitchFamily="34" charset="0"/>
                <a:ea typeface="UD デジタル 教科書体 NK-R" panose="02020400000000000000" pitchFamily="18" charset="-128"/>
                <a:cs typeface="Tahoma" panose="020B0604030504040204" pitchFamily="34" charset="0"/>
                <a:hlinkClick r:id="rId3"/>
              </a:rPr>
              <a:t>https</a:t>
            </a:r>
            <a:r>
              <a:rPr lang="ja-JP" altLang="en-US" sz="1400" dirty="0">
                <a:latin typeface="Tahoma" panose="020B0604030504040204" pitchFamily="34" charset="0"/>
                <a:ea typeface="UD デジタル 教科書体 NK-R" panose="02020400000000000000" pitchFamily="18" charset="-128"/>
                <a:cs typeface="Tahoma" panose="020B0604030504040204" pitchFamily="34" charset="0"/>
                <a:hlinkClick r:id="rId3"/>
              </a:rPr>
              <a:t>://www.enebular.com/ja/about/</a:t>
            </a:r>
            <a:endParaRPr lang="ja-JP" altLang="en-US" sz="1400" dirty="0">
              <a:latin typeface="Tahoma" panose="020B0604030504040204" pitchFamily="34" charset="0"/>
              <a:ea typeface="UD デジタル 教科書体 NK-R" panose="02020400000000000000" pitchFamily="18" charset="-128"/>
              <a:cs typeface="Tahoma" panose="020B0604030504040204" pitchFamily="34" charset="0"/>
            </a:endParaRPr>
          </a:p>
        </p:txBody>
      </p:sp>
    </p:spTree>
    <p:extLst>
      <p:ext uri="{BB962C8B-B14F-4D97-AF65-F5344CB8AC3E}">
        <p14:creationId xmlns:p14="http://schemas.microsoft.com/office/powerpoint/2010/main" val="17446093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550836-C915-C463-B635-800049A2E0AF}"/>
              </a:ext>
            </a:extLst>
          </p:cNvPr>
          <p:cNvSpPr>
            <a:spLocks noGrp="1"/>
          </p:cNvSpPr>
          <p:nvPr>
            <p:ph type="title"/>
          </p:nvPr>
        </p:nvSpPr>
        <p:spPr/>
        <p:txBody>
          <a:bodyPr/>
          <a:lstStyle/>
          <a:p>
            <a:r>
              <a:rPr kumimoji="1" lang="en-US" altLang="ja-JP" dirty="0"/>
              <a:t>Web</a:t>
            </a:r>
            <a:r>
              <a:rPr kumimoji="1" lang="ja-JP" altLang="en-US" dirty="0" smtClean="0"/>
              <a:t>アプリの</a:t>
            </a:r>
            <a:r>
              <a:rPr lang="ja-JP" altLang="en-US" dirty="0" smtClean="0"/>
              <a:t>作成</a:t>
            </a:r>
            <a:endParaRPr kumimoji="1" lang="ja-JP" altLang="en-US" dirty="0"/>
          </a:p>
        </p:txBody>
      </p:sp>
      <p:sp>
        <p:nvSpPr>
          <p:cNvPr id="3" name="コンテンツ プレースホルダー 2">
            <a:extLst>
              <a:ext uri="{FF2B5EF4-FFF2-40B4-BE49-F238E27FC236}">
                <a16:creationId xmlns:a16="http://schemas.microsoft.com/office/drawing/2014/main" id="{DD12A073-097A-E7E1-3CD2-CFEC50071CE0}"/>
              </a:ext>
            </a:extLst>
          </p:cNvPr>
          <p:cNvSpPr>
            <a:spLocks noGrp="1"/>
          </p:cNvSpPr>
          <p:nvPr>
            <p:ph idx="1"/>
          </p:nvPr>
        </p:nvSpPr>
        <p:spPr>
          <a:xfrm>
            <a:off x="980501" y="1200151"/>
            <a:ext cx="10449499" cy="5035396"/>
          </a:xfrm>
        </p:spPr>
        <p:txBody>
          <a:bodyPr/>
          <a:lstStyle/>
          <a:p>
            <a:pPr marL="0" indent="0">
              <a:buNone/>
            </a:pPr>
            <a:r>
              <a:rPr kumimoji="1" lang="en-US" altLang="ja-JP" dirty="0"/>
              <a:t>Firebase</a:t>
            </a:r>
            <a:r>
              <a:rPr kumimoji="1" lang="ja-JP" altLang="en-US" dirty="0"/>
              <a:t>では自身の作成した</a:t>
            </a:r>
            <a:r>
              <a:rPr kumimoji="1" lang="en-US" altLang="ja-JP" dirty="0"/>
              <a:t>Web</a:t>
            </a:r>
            <a:r>
              <a:rPr kumimoji="1" lang="ja-JP" altLang="en-US" dirty="0"/>
              <a:t>アプリを</a:t>
            </a:r>
            <a:r>
              <a:rPr kumimoji="1" lang="en-US" altLang="ja-JP" dirty="0"/>
              <a:t/>
            </a:r>
            <a:br>
              <a:rPr kumimoji="1" lang="en-US" altLang="ja-JP" dirty="0"/>
            </a:br>
            <a:r>
              <a:rPr kumimoji="1" lang="ja-JP" altLang="en-US" dirty="0">
                <a:solidFill>
                  <a:srgbClr val="FF0000"/>
                </a:solidFill>
              </a:rPr>
              <a:t>ホスティング</a:t>
            </a:r>
            <a:r>
              <a:rPr kumimoji="1" lang="ja-JP" altLang="en-US" dirty="0"/>
              <a:t>してもらうことができる</a:t>
            </a:r>
            <a:endParaRPr kumimoji="1" lang="en-US" altLang="ja-JP" dirty="0"/>
          </a:p>
          <a:p>
            <a:pPr marL="0" indent="0">
              <a:buNone/>
            </a:pPr>
            <a:endParaRPr kumimoji="1" lang="en-US" altLang="ja-JP" dirty="0"/>
          </a:p>
          <a:p>
            <a:pPr marL="0" indent="0">
              <a:buNone/>
            </a:pPr>
            <a:r>
              <a:rPr kumimoji="1" lang="en-US" altLang="ja-JP" dirty="0"/>
              <a:t>Firebase</a:t>
            </a:r>
            <a:r>
              <a:rPr kumimoji="1" lang="ja-JP" altLang="en-US" dirty="0"/>
              <a:t>上でホスティングされていれば、</a:t>
            </a:r>
            <a:r>
              <a:rPr lang="en-US" altLang="ja-JP" dirty="0" err="1"/>
              <a:t>RealTimeDatabase</a:t>
            </a:r>
            <a:r>
              <a:rPr lang="ja-JP" altLang="en-US" dirty="0"/>
              <a:t>などの</a:t>
            </a:r>
            <a:r>
              <a:rPr lang="en-US" altLang="ja-JP" dirty="0"/>
              <a:t>Firebase</a:t>
            </a:r>
            <a:r>
              <a:rPr lang="ja-JP" altLang="en-US" dirty="0"/>
              <a:t>サービスと</a:t>
            </a:r>
            <a:r>
              <a:rPr lang="en-US" altLang="ja-JP" dirty="0"/>
              <a:t/>
            </a:r>
            <a:br>
              <a:rPr lang="en-US" altLang="ja-JP" dirty="0"/>
            </a:br>
            <a:r>
              <a:rPr lang="ja-JP" altLang="en-US" dirty="0"/>
              <a:t>連携できる</a:t>
            </a:r>
            <a:endParaRPr kumimoji="1" lang="ja-JP" altLang="en-US" dirty="0"/>
          </a:p>
        </p:txBody>
      </p:sp>
      <p:sp>
        <p:nvSpPr>
          <p:cNvPr id="4" name="スライド番号プレースホルダー 3">
            <a:extLst>
              <a:ext uri="{FF2B5EF4-FFF2-40B4-BE49-F238E27FC236}">
                <a16:creationId xmlns:a16="http://schemas.microsoft.com/office/drawing/2014/main" id="{70D04BA9-8277-BCB1-5312-A52D5AB29EDD}"/>
              </a:ext>
            </a:extLst>
          </p:cNvPr>
          <p:cNvSpPr>
            <a:spLocks noGrp="1"/>
          </p:cNvSpPr>
          <p:nvPr>
            <p:ph type="sldNum" sz="quarter" idx="12"/>
          </p:nvPr>
        </p:nvSpPr>
        <p:spPr/>
        <p:txBody>
          <a:bodyPr/>
          <a:lstStyle/>
          <a:p>
            <a:fld id="{5A94AD81-C81A-455B-A87B-15031EE15849}" type="slidenum">
              <a:rPr kumimoji="1" lang="ja-JP" altLang="en-US" smtClean="0"/>
              <a:t>144</a:t>
            </a:fld>
            <a:endParaRPr kumimoji="1" lang="ja-JP" altLang="en-US"/>
          </a:p>
        </p:txBody>
      </p:sp>
    </p:spTree>
    <p:extLst>
      <p:ext uri="{BB962C8B-B14F-4D97-AF65-F5344CB8AC3E}">
        <p14:creationId xmlns:p14="http://schemas.microsoft.com/office/powerpoint/2010/main" val="130903713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C947C6-520F-5940-9E4D-9329EE5B6353}"/>
              </a:ext>
            </a:extLst>
          </p:cNvPr>
          <p:cNvSpPr>
            <a:spLocks noGrp="1"/>
          </p:cNvSpPr>
          <p:nvPr>
            <p:ph type="title"/>
          </p:nvPr>
        </p:nvSpPr>
        <p:spPr/>
        <p:txBody>
          <a:bodyPr/>
          <a:lstStyle/>
          <a:p>
            <a:r>
              <a:rPr kumimoji="1" lang="en-US" altLang="ja-JP" dirty="0" err="1"/>
              <a:t>FirebaseCLI</a:t>
            </a:r>
            <a:endParaRPr kumimoji="1" lang="ja-JP" altLang="en-US" dirty="0"/>
          </a:p>
        </p:txBody>
      </p:sp>
      <p:sp>
        <p:nvSpPr>
          <p:cNvPr id="3" name="コンテンツ プレースホルダー 2">
            <a:extLst>
              <a:ext uri="{FF2B5EF4-FFF2-40B4-BE49-F238E27FC236}">
                <a16:creationId xmlns:a16="http://schemas.microsoft.com/office/drawing/2014/main" id="{C1D172C7-DCA2-1C1F-C2A8-327FEFF7D5F1}"/>
              </a:ext>
            </a:extLst>
          </p:cNvPr>
          <p:cNvSpPr>
            <a:spLocks noGrp="1"/>
          </p:cNvSpPr>
          <p:nvPr>
            <p:ph idx="1"/>
          </p:nvPr>
        </p:nvSpPr>
        <p:spPr>
          <a:xfrm>
            <a:off x="1142496" y="4462817"/>
            <a:ext cx="10178322" cy="2085515"/>
          </a:xfrm>
        </p:spPr>
        <p:txBody>
          <a:bodyPr/>
          <a:lstStyle/>
          <a:p>
            <a:pPr marL="0" indent="0">
              <a:buNone/>
            </a:pPr>
            <a:r>
              <a:rPr kumimoji="1" lang="en-US" altLang="ja-JP" dirty="0"/>
              <a:t>Firebase</a:t>
            </a:r>
            <a:r>
              <a:rPr lang="ja-JP" altLang="en-US" dirty="0"/>
              <a:t>の公式ツール。</a:t>
            </a:r>
            <a:endParaRPr lang="en-US" altLang="ja-JP" dirty="0"/>
          </a:p>
          <a:p>
            <a:pPr marL="0" indent="0">
              <a:buNone/>
            </a:pPr>
            <a:r>
              <a:rPr kumimoji="1" lang="ja-JP" altLang="en-US" dirty="0"/>
              <a:t>作成した</a:t>
            </a:r>
            <a:r>
              <a:rPr kumimoji="1" lang="en-US" altLang="ja-JP" dirty="0"/>
              <a:t>Web</a:t>
            </a:r>
            <a:r>
              <a:rPr kumimoji="1" lang="ja-JP" altLang="en-US" dirty="0"/>
              <a:t>アプリを</a:t>
            </a:r>
            <a:r>
              <a:rPr kumimoji="1" lang="en-US" altLang="ja-JP" dirty="0"/>
              <a:t>Firebase</a:t>
            </a:r>
            <a:r>
              <a:rPr kumimoji="1" lang="ja-JP" altLang="en-US" dirty="0"/>
              <a:t>に</a:t>
            </a:r>
            <a:r>
              <a:rPr kumimoji="1" lang="en-US" altLang="ja-JP" dirty="0"/>
              <a:t/>
            </a:r>
            <a:br>
              <a:rPr kumimoji="1" lang="en-US" altLang="ja-JP" dirty="0"/>
            </a:br>
            <a:r>
              <a:rPr kumimoji="1" lang="ja-JP" altLang="en-US" dirty="0"/>
              <a:t>登録する際、使用する。</a:t>
            </a:r>
          </a:p>
        </p:txBody>
      </p:sp>
      <p:sp>
        <p:nvSpPr>
          <p:cNvPr id="4" name="スライド番号プレースホルダー 3">
            <a:extLst>
              <a:ext uri="{FF2B5EF4-FFF2-40B4-BE49-F238E27FC236}">
                <a16:creationId xmlns:a16="http://schemas.microsoft.com/office/drawing/2014/main" id="{9CE1822E-7954-CAF5-3A98-7D91C04FE480}"/>
              </a:ext>
            </a:extLst>
          </p:cNvPr>
          <p:cNvSpPr>
            <a:spLocks noGrp="1"/>
          </p:cNvSpPr>
          <p:nvPr>
            <p:ph type="sldNum" sz="quarter" idx="12"/>
          </p:nvPr>
        </p:nvSpPr>
        <p:spPr/>
        <p:txBody>
          <a:bodyPr/>
          <a:lstStyle/>
          <a:p>
            <a:fld id="{5A94AD81-C81A-455B-A87B-15031EE15849}" type="slidenum">
              <a:rPr kumimoji="1" lang="ja-JP" altLang="en-US" smtClean="0"/>
              <a:t>145</a:t>
            </a:fld>
            <a:endParaRPr kumimoji="1" lang="ja-JP" altLang="en-US"/>
          </a:p>
        </p:txBody>
      </p:sp>
      <p:pic>
        <p:nvPicPr>
          <p:cNvPr id="5" name="図 4">
            <a:extLst>
              <a:ext uri="{FF2B5EF4-FFF2-40B4-BE49-F238E27FC236}">
                <a16:creationId xmlns:a16="http://schemas.microsoft.com/office/drawing/2014/main" id="{77F7B2F9-EB91-3ECB-F304-667035C5516F}"/>
              </a:ext>
            </a:extLst>
          </p:cNvPr>
          <p:cNvPicPr>
            <a:picLocks noChangeAspect="1"/>
          </p:cNvPicPr>
          <p:nvPr/>
        </p:nvPicPr>
        <p:blipFill>
          <a:blip r:embed="rId3"/>
          <a:stretch>
            <a:fillRect/>
          </a:stretch>
        </p:blipFill>
        <p:spPr>
          <a:xfrm>
            <a:off x="2589150" y="765653"/>
            <a:ext cx="6650386" cy="3437176"/>
          </a:xfrm>
          <a:prstGeom prst="rect">
            <a:avLst/>
          </a:prstGeom>
        </p:spPr>
      </p:pic>
    </p:spTree>
    <p:extLst>
      <p:ext uri="{BB962C8B-B14F-4D97-AF65-F5344CB8AC3E}">
        <p14:creationId xmlns:p14="http://schemas.microsoft.com/office/powerpoint/2010/main" val="7426115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BA67A-0E4C-0A42-4208-EF53B541CBA7}"/>
              </a:ext>
            </a:extLst>
          </p:cNvPr>
          <p:cNvSpPr>
            <a:spLocks noGrp="1"/>
          </p:cNvSpPr>
          <p:nvPr>
            <p:ph type="title"/>
          </p:nvPr>
        </p:nvSpPr>
        <p:spPr/>
        <p:txBody>
          <a:bodyPr/>
          <a:lstStyle/>
          <a:p>
            <a:r>
              <a:rPr kumimoji="1" lang="en-US" altLang="ja-JP" dirty="0"/>
              <a:t>CLI</a:t>
            </a:r>
            <a:r>
              <a:rPr kumimoji="1" lang="ja-JP" altLang="en-US" dirty="0"/>
              <a:t>の準備①</a:t>
            </a:r>
          </a:p>
        </p:txBody>
      </p:sp>
      <p:sp>
        <p:nvSpPr>
          <p:cNvPr id="4" name="スライド番号プレースホルダー 3">
            <a:extLst>
              <a:ext uri="{FF2B5EF4-FFF2-40B4-BE49-F238E27FC236}">
                <a16:creationId xmlns:a16="http://schemas.microsoft.com/office/drawing/2014/main" id="{22ECB7C0-BB2A-6EAD-C8FC-95CE87660AAA}"/>
              </a:ext>
            </a:extLst>
          </p:cNvPr>
          <p:cNvSpPr>
            <a:spLocks noGrp="1"/>
          </p:cNvSpPr>
          <p:nvPr>
            <p:ph type="sldNum" sz="quarter" idx="12"/>
          </p:nvPr>
        </p:nvSpPr>
        <p:spPr/>
        <p:txBody>
          <a:bodyPr/>
          <a:lstStyle/>
          <a:p>
            <a:fld id="{5A94AD81-C81A-455B-A87B-15031EE15849}" type="slidenum">
              <a:rPr kumimoji="1" lang="ja-JP" altLang="en-US" smtClean="0"/>
              <a:t>146</a:t>
            </a:fld>
            <a:endParaRPr kumimoji="1" lang="ja-JP" altLang="en-US"/>
          </a:p>
        </p:txBody>
      </p:sp>
      <p:pic>
        <p:nvPicPr>
          <p:cNvPr id="5" name="図 4">
            <a:extLst>
              <a:ext uri="{FF2B5EF4-FFF2-40B4-BE49-F238E27FC236}">
                <a16:creationId xmlns:a16="http://schemas.microsoft.com/office/drawing/2014/main" id="{60E9DEE5-02D7-3F10-2CD5-16DBAABA0F41}"/>
              </a:ext>
            </a:extLst>
          </p:cNvPr>
          <p:cNvPicPr>
            <a:picLocks noChangeAspect="1"/>
          </p:cNvPicPr>
          <p:nvPr/>
        </p:nvPicPr>
        <p:blipFill>
          <a:blip r:embed="rId2"/>
          <a:stretch>
            <a:fillRect/>
          </a:stretch>
        </p:blipFill>
        <p:spPr>
          <a:xfrm>
            <a:off x="506967" y="1352327"/>
            <a:ext cx="1495634" cy="1343212"/>
          </a:xfrm>
          <a:prstGeom prst="rect">
            <a:avLst/>
          </a:prstGeom>
        </p:spPr>
      </p:pic>
      <p:sp>
        <p:nvSpPr>
          <p:cNvPr id="6" name="コンテンツ プレースホルダー 2">
            <a:extLst>
              <a:ext uri="{FF2B5EF4-FFF2-40B4-BE49-F238E27FC236}">
                <a16:creationId xmlns:a16="http://schemas.microsoft.com/office/drawing/2014/main" id="{CADCAF64-CF33-B637-DA88-721A67A2E955}"/>
              </a:ext>
            </a:extLst>
          </p:cNvPr>
          <p:cNvSpPr>
            <a:spLocks noGrp="1"/>
          </p:cNvSpPr>
          <p:nvPr>
            <p:ph idx="1"/>
          </p:nvPr>
        </p:nvSpPr>
        <p:spPr>
          <a:xfrm>
            <a:off x="2507272" y="1352328"/>
            <a:ext cx="7933265" cy="1343212"/>
          </a:xfrm>
        </p:spPr>
        <p:txBody>
          <a:bodyPr/>
          <a:lstStyle/>
          <a:p>
            <a:pPr marL="0" indent="0">
              <a:buNone/>
            </a:pPr>
            <a:r>
              <a:rPr kumimoji="1" lang="en-US" altLang="ja-JP" dirty="0"/>
              <a:t>firebase-tools-instant-win.exe</a:t>
            </a:r>
            <a:r>
              <a:rPr kumimoji="1" lang="ja-JP" altLang="en-US" dirty="0"/>
              <a:t>を</a:t>
            </a:r>
            <a:r>
              <a:rPr kumimoji="1" lang="en-US" altLang="ja-JP" dirty="0"/>
              <a:t>DL</a:t>
            </a:r>
            <a:r>
              <a:rPr kumimoji="1" lang="ja-JP" altLang="en-US" dirty="0"/>
              <a:t>して起動</a:t>
            </a:r>
          </a:p>
        </p:txBody>
      </p:sp>
      <p:pic>
        <p:nvPicPr>
          <p:cNvPr id="7" name="図 6">
            <a:extLst>
              <a:ext uri="{FF2B5EF4-FFF2-40B4-BE49-F238E27FC236}">
                <a16:creationId xmlns:a16="http://schemas.microsoft.com/office/drawing/2014/main" id="{A4EA4390-608C-D3F0-91CF-378ABDD1F3DA}"/>
              </a:ext>
            </a:extLst>
          </p:cNvPr>
          <p:cNvPicPr>
            <a:picLocks noChangeAspect="1"/>
          </p:cNvPicPr>
          <p:nvPr/>
        </p:nvPicPr>
        <p:blipFill>
          <a:blip r:embed="rId3"/>
          <a:stretch>
            <a:fillRect/>
          </a:stretch>
        </p:blipFill>
        <p:spPr>
          <a:xfrm>
            <a:off x="1569467" y="3205131"/>
            <a:ext cx="3534796" cy="3193143"/>
          </a:xfrm>
          <a:prstGeom prst="rect">
            <a:avLst/>
          </a:prstGeom>
        </p:spPr>
      </p:pic>
      <p:pic>
        <p:nvPicPr>
          <p:cNvPr id="8" name="図 7">
            <a:extLst>
              <a:ext uri="{FF2B5EF4-FFF2-40B4-BE49-F238E27FC236}">
                <a16:creationId xmlns:a16="http://schemas.microsoft.com/office/drawing/2014/main" id="{D1CA1103-ADD1-B331-CD22-A5FE6B32245D}"/>
              </a:ext>
            </a:extLst>
          </p:cNvPr>
          <p:cNvPicPr>
            <a:picLocks noChangeAspect="1"/>
          </p:cNvPicPr>
          <p:nvPr/>
        </p:nvPicPr>
        <p:blipFill rotWithShape="1">
          <a:blip r:embed="rId4"/>
          <a:srcRect b="2792"/>
          <a:stretch/>
        </p:blipFill>
        <p:spPr>
          <a:xfrm>
            <a:off x="7510329" y="3172951"/>
            <a:ext cx="3515085" cy="3225323"/>
          </a:xfrm>
          <a:prstGeom prst="rect">
            <a:avLst/>
          </a:prstGeom>
        </p:spPr>
      </p:pic>
      <p:sp>
        <p:nvSpPr>
          <p:cNvPr id="9" name="正方形/長方形 8">
            <a:extLst>
              <a:ext uri="{FF2B5EF4-FFF2-40B4-BE49-F238E27FC236}">
                <a16:creationId xmlns:a16="http://schemas.microsoft.com/office/drawing/2014/main" id="{560D824B-E469-AA66-C0DC-744137C99416}"/>
              </a:ext>
            </a:extLst>
          </p:cNvPr>
          <p:cNvSpPr/>
          <p:nvPr/>
        </p:nvSpPr>
        <p:spPr>
          <a:xfrm>
            <a:off x="1599979" y="4449170"/>
            <a:ext cx="805243" cy="24566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836CD48-6DCC-9B05-A4E1-A220861E07D1}"/>
              </a:ext>
            </a:extLst>
          </p:cNvPr>
          <p:cNvSpPr/>
          <p:nvPr/>
        </p:nvSpPr>
        <p:spPr>
          <a:xfrm>
            <a:off x="9648967" y="6007288"/>
            <a:ext cx="436730" cy="30969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C7BC6916-848F-8308-201F-78AC4C6E1BA1}"/>
              </a:ext>
            </a:extLst>
          </p:cNvPr>
          <p:cNvSpPr/>
          <p:nvPr/>
        </p:nvSpPr>
        <p:spPr>
          <a:xfrm>
            <a:off x="5336275" y="4543296"/>
            <a:ext cx="2006221"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42318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EB5E8E-1D1F-45EE-E888-29862165F78B}"/>
              </a:ext>
            </a:extLst>
          </p:cNvPr>
          <p:cNvSpPr>
            <a:spLocks noGrp="1"/>
          </p:cNvSpPr>
          <p:nvPr>
            <p:ph type="title"/>
          </p:nvPr>
        </p:nvSpPr>
        <p:spPr/>
        <p:txBody>
          <a:bodyPr/>
          <a:lstStyle/>
          <a:p>
            <a:r>
              <a:rPr kumimoji="1" lang="en-US" altLang="ja-JP" dirty="0"/>
              <a:t>CLI</a:t>
            </a:r>
            <a:r>
              <a:rPr kumimoji="1" lang="ja-JP" altLang="en-US" dirty="0"/>
              <a:t>の準備②</a:t>
            </a:r>
          </a:p>
        </p:txBody>
      </p:sp>
      <p:sp>
        <p:nvSpPr>
          <p:cNvPr id="3" name="コンテンツ プレースホルダー 2">
            <a:extLst>
              <a:ext uri="{FF2B5EF4-FFF2-40B4-BE49-F238E27FC236}">
                <a16:creationId xmlns:a16="http://schemas.microsoft.com/office/drawing/2014/main" id="{7C246D4F-6ED6-9717-1A3D-056725B81F73}"/>
              </a:ext>
            </a:extLst>
          </p:cNvPr>
          <p:cNvSpPr>
            <a:spLocks noGrp="1"/>
          </p:cNvSpPr>
          <p:nvPr>
            <p:ph idx="1"/>
          </p:nvPr>
        </p:nvSpPr>
        <p:spPr>
          <a:xfrm>
            <a:off x="6642544" y="3066908"/>
            <a:ext cx="5271952" cy="724183"/>
          </a:xfrm>
        </p:spPr>
        <p:txBody>
          <a:bodyPr/>
          <a:lstStyle/>
          <a:p>
            <a:pPr marL="0" indent="0">
              <a:buNone/>
            </a:pPr>
            <a:r>
              <a:rPr lang="ja-JP" altLang="en-US" dirty="0"/>
              <a:t>アクセスはすべて許可する</a:t>
            </a:r>
            <a:endParaRPr kumimoji="1" lang="ja-JP" altLang="en-US" dirty="0"/>
          </a:p>
        </p:txBody>
      </p:sp>
      <p:sp>
        <p:nvSpPr>
          <p:cNvPr id="4" name="スライド番号プレースホルダー 3">
            <a:extLst>
              <a:ext uri="{FF2B5EF4-FFF2-40B4-BE49-F238E27FC236}">
                <a16:creationId xmlns:a16="http://schemas.microsoft.com/office/drawing/2014/main" id="{04592123-716B-5784-30B1-4831F4E45E41}"/>
              </a:ext>
            </a:extLst>
          </p:cNvPr>
          <p:cNvSpPr>
            <a:spLocks noGrp="1"/>
          </p:cNvSpPr>
          <p:nvPr>
            <p:ph type="sldNum" sz="quarter" idx="12"/>
          </p:nvPr>
        </p:nvSpPr>
        <p:spPr/>
        <p:txBody>
          <a:bodyPr/>
          <a:lstStyle/>
          <a:p>
            <a:fld id="{5A94AD81-C81A-455B-A87B-15031EE15849}" type="slidenum">
              <a:rPr kumimoji="1" lang="ja-JP" altLang="en-US" smtClean="0"/>
              <a:t>147</a:t>
            </a:fld>
            <a:endParaRPr kumimoji="1" lang="ja-JP" altLang="en-US"/>
          </a:p>
        </p:txBody>
      </p:sp>
      <p:pic>
        <p:nvPicPr>
          <p:cNvPr id="5" name="図 4">
            <a:extLst>
              <a:ext uri="{FF2B5EF4-FFF2-40B4-BE49-F238E27FC236}">
                <a16:creationId xmlns:a16="http://schemas.microsoft.com/office/drawing/2014/main" id="{2522EDF0-AECD-5680-DB62-ABDBB0EF39DD}"/>
              </a:ext>
            </a:extLst>
          </p:cNvPr>
          <p:cNvPicPr>
            <a:picLocks noChangeAspect="1"/>
          </p:cNvPicPr>
          <p:nvPr/>
        </p:nvPicPr>
        <p:blipFill rotWithShape="1">
          <a:blip r:embed="rId2"/>
          <a:srcRect l="949" r="1233" b="1385"/>
          <a:stretch/>
        </p:blipFill>
        <p:spPr>
          <a:xfrm>
            <a:off x="768823" y="1398691"/>
            <a:ext cx="5524592" cy="4278777"/>
          </a:xfrm>
          <a:prstGeom prst="rect">
            <a:avLst/>
          </a:prstGeom>
        </p:spPr>
      </p:pic>
    </p:spTree>
    <p:extLst>
      <p:ext uri="{BB962C8B-B14F-4D97-AF65-F5344CB8AC3E}">
        <p14:creationId xmlns:p14="http://schemas.microsoft.com/office/powerpoint/2010/main" val="20586556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C466D7-8510-A516-2162-62817BEFD0B7}"/>
              </a:ext>
            </a:extLst>
          </p:cNvPr>
          <p:cNvSpPr>
            <a:spLocks noGrp="1"/>
          </p:cNvSpPr>
          <p:nvPr>
            <p:ph type="title"/>
          </p:nvPr>
        </p:nvSpPr>
        <p:spPr/>
        <p:txBody>
          <a:bodyPr/>
          <a:lstStyle/>
          <a:p>
            <a:r>
              <a:rPr kumimoji="1" lang="en-US" altLang="ja-JP" dirty="0"/>
              <a:t>CLI</a:t>
            </a:r>
            <a:r>
              <a:rPr kumimoji="1" lang="ja-JP" altLang="en-US" dirty="0"/>
              <a:t>の準備③</a:t>
            </a:r>
          </a:p>
        </p:txBody>
      </p:sp>
      <p:sp>
        <p:nvSpPr>
          <p:cNvPr id="3" name="コンテンツ プレースホルダー 2">
            <a:extLst>
              <a:ext uri="{FF2B5EF4-FFF2-40B4-BE49-F238E27FC236}">
                <a16:creationId xmlns:a16="http://schemas.microsoft.com/office/drawing/2014/main" id="{D968AF5E-1F7A-72A8-DB2F-68DC0F1D0EBB}"/>
              </a:ext>
            </a:extLst>
          </p:cNvPr>
          <p:cNvSpPr>
            <a:spLocks noGrp="1"/>
          </p:cNvSpPr>
          <p:nvPr>
            <p:ph idx="1"/>
          </p:nvPr>
        </p:nvSpPr>
        <p:spPr>
          <a:xfrm>
            <a:off x="1428465" y="5295331"/>
            <a:ext cx="9771797" cy="1378424"/>
          </a:xfrm>
        </p:spPr>
        <p:txBody>
          <a:bodyPr>
            <a:normAutofit lnSpcReduction="10000"/>
          </a:bodyPr>
          <a:lstStyle/>
          <a:p>
            <a:pPr marL="0" indent="0">
              <a:buNone/>
            </a:pPr>
            <a:r>
              <a:rPr kumimoji="1" lang="ja-JP" altLang="en-US" dirty="0"/>
              <a:t>起動後、エラーレポートを送ってもよいかの</a:t>
            </a:r>
            <a:endParaRPr kumimoji="1" lang="en-US" altLang="ja-JP" dirty="0"/>
          </a:p>
          <a:p>
            <a:pPr marL="0" indent="0">
              <a:buNone/>
            </a:pPr>
            <a:r>
              <a:rPr kumimoji="1" lang="ja-JP" altLang="en-US" dirty="0"/>
              <a:t>質問がある。</a:t>
            </a:r>
            <a:r>
              <a:rPr kumimoji="1" lang="en-US" altLang="ja-JP" dirty="0"/>
              <a:t>Y/</a:t>
            </a:r>
            <a:r>
              <a:rPr kumimoji="1" lang="ja-JP" altLang="en-US" dirty="0"/>
              <a:t>ｎのどちらかを選択する。</a:t>
            </a:r>
          </a:p>
        </p:txBody>
      </p:sp>
      <p:sp>
        <p:nvSpPr>
          <p:cNvPr id="4" name="スライド番号プレースホルダー 3">
            <a:extLst>
              <a:ext uri="{FF2B5EF4-FFF2-40B4-BE49-F238E27FC236}">
                <a16:creationId xmlns:a16="http://schemas.microsoft.com/office/drawing/2014/main" id="{A67E47AB-CDBE-AEA5-266B-E48B6D009E87}"/>
              </a:ext>
            </a:extLst>
          </p:cNvPr>
          <p:cNvSpPr>
            <a:spLocks noGrp="1"/>
          </p:cNvSpPr>
          <p:nvPr>
            <p:ph type="sldNum" sz="quarter" idx="12"/>
          </p:nvPr>
        </p:nvSpPr>
        <p:spPr/>
        <p:txBody>
          <a:bodyPr/>
          <a:lstStyle/>
          <a:p>
            <a:fld id="{5A94AD81-C81A-455B-A87B-15031EE15849}" type="slidenum">
              <a:rPr kumimoji="1" lang="ja-JP" altLang="en-US" smtClean="0"/>
              <a:t>148</a:t>
            </a:fld>
            <a:endParaRPr kumimoji="1" lang="ja-JP" altLang="en-US"/>
          </a:p>
        </p:txBody>
      </p:sp>
      <p:pic>
        <p:nvPicPr>
          <p:cNvPr id="5" name="図 4">
            <a:extLst>
              <a:ext uri="{FF2B5EF4-FFF2-40B4-BE49-F238E27FC236}">
                <a16:creationId xmlns:a16="http://schemas.microsoft.com/office/drawing/2014/main" id="{0F7AFFE2-5AE1-AD03-48B1-054857AD9B47}"/>
              </a:ext>
            </a:extLst>
          </p:cNvPr>
          <p:cNvPicPr>
            <a:picLocks noChangeAspect="1"/>
          </p:cNvPicPr>
          <p:nvPr/>
        </p:nvPicPr>
        <p:blipFill>
          <a:blip r:embed="rId2"/>
          <a:stretch>
            <a:fillRect/>
          </a:stretch>
        </p:blipFill>
        <p:spPr>
          <a:xfrm>
            <a:off x="2234307" y="724710"/>
            <a:ext cx="8183268" cy="4229428"/>
          </a:xfrm>
          <a:prstGeom prst="rect">
            <a:avLst/>
          </a:prstGeom>
        </p:spPr>
      </p:pic>
    </p:spTree>
    <p:extLst>
      <p:ext uri="{BB962C8B-B14F-4D97-AF65-F5344CB8AC3E}">
        <p14:creationId xmlns:p14="http://schemas.microsoft.com/office/powerpoint/2010/main" val="208286097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3DE58F-E627-3377-D04D-813C5BB64EFD}"/>
              </a:ext>
            </a:extLst>
          </p:cNvPr>
          <p:cNvSpPr>
            <a:spLocks noGrp="1"/>
          </p:cNvSpPr>
          <p:nvPr>
            <p:ph type="title"/>
          </p:nvPr>
        </p:nvSpPr>
        <p:spPr/>
        <p:txBody>
          <a:bodyPr/>
          <a:lstStyle/>
          <a:p>
            <a:r>
              <a:rPr kumimoji="1" lang="en-US" altLang="ja-JP" dirty="0"/>
              <a:t>CLI</a:t>
            </a:r>
            <a:r>
              <a:rPr kumimoji="1" lang="ja-JP" altLang="en-US" dirty="0"/>
              <a:t>の準備④</a:t>
            </a:r>
          </a:p>
        </p:txBody>
      </p:sp>
      <p:sp>
        <p:nvSpPr>
          <p:cNvPr id="3" name="コンテンツ プレースホルダー 2">
            <a:extLst>
              <a:ext uri="{FF2B5EF4-FFF2-40B4-BE49-F238E27FC236}">
                <a16:creationId xmlns:a16="http://schemas.microsoft.com/office/drawing/2014/main" id="{C455607B-F66D-6C1A-D346-71E849BB57E8}"/>
              </a:ext>
            </a:extLst>
          </p:cNvPr>
          <p:cNvSpPr>
            <a:spLocks noGrp="1"/>
          </p:cNvSpPr>
          <p:nvPr>
            <p:ph idx="1"/>
          </p:nvPr>
        </p:nvSpPr>
        <p:spPr>
          <a:xfrm>
            <a:off x="1142496" y="4626590"/>
            <a:ext cx="10178322" cy="1853503"/>
          </a:xfrm>
        </p:spPr>
        <p:txBody>
          <a:bodyPr>
            <a:normAutofit lnSpcReduction="10000"/>
          </a:bodyPr>
          <a:lstStyle/>
          <a:p>
            <a:pPr marL="0" indent="0">
              <a:buNone/>
            </a:pPr>
            <a:r>
              <a:rPr kumimoji="1" lang="ja-JP" altLang="en-US" dirty="0"/>
              <a:t>準備③の質問に答えた後、</a:t>
            </a:r>
            <a:r>
              <a:rPr kumimoji="1" lang="en-US" altLang="ja-JP" dirty="0"/>
              <a:t>google</a:t>
            </a:r>
            <a:r>
              <a:rPr kumimoji="1" lang="ja-JP" altLang="en-US" dirty="0"/>
              <a:t>ログイン画面が</a:t>
            </a:r>
            <a:r>
              <a:rPr lang="en-US" altLang="ja-JP" dirty="0"/>
              <a:t/>
            </a:r>
            <a:br>
              <a:rPr lang="en-US" altLang="ja-JP" dirty="0"/>
            </a:br>
            <a:r>
              <a:rPr kumimoji="1" lang="ja-JP" altLang="en-US" dirty="0"/>
              <a:t>起動するので、</a:t>
            </a:r>
            <a:r>
              <a:rPr lang="en-US" altLang="ja-JP" dirty="0"/>
              <a:t>Firebase</a:t>
            </a:r>
            <a:r>
              <a:rPr lang="ja-JP" altLang="en-US" dirty="0"/>
              <a:t>に登録しているアカウントを選択し、アクセスを許可する。</a:t>
            </a:r>
            <a:endParaRPr kumimoji="1" lang="ja-JP" altLang="en-US" dirty="0"/>
          </a:p>
        </p:txBody>
      </p:sp>
      <p:sp>
        <p:nvSpPr>
          <p:cNvPr id="4" name="スライド番号プレースホルダー 3">
            <a:extLst>
              <a:ext uri="{FF2B5EF4-FFF2-40B4-BE49-F238E27FC236}">
                <a16:creationId xmlns:a16="http://schemas.microsoft.com/office/drawing/2014/main" id="{DC39AC10-EF5C-3AC7-9D44-E845F0145604}"/>
              </a:ext>
            </a:extLst>
          </p:cNvPr>
          <p:cNvSpPr>
            <a:spLocks noGrp="1"/>
          </p:cNvSpPr>
          <p:nvPr>
            <p:ph type="sldNum" sz="quarter" idx="12"/>
          </p:nvPr>
        </p:nvSpPr>
        <p:spPr/>
        <p:txBody>
          <a:bodyPr/>
          <a:lstStyle/>
          <a:p>
            <a:fld id="{5A94AD81-C81A-455B-A87B-15031EE15849}" type="slidenum">
              <a:rPr kumimoji="1" lang="ja-JP" altLang="en-US" smtClean="0"/>
              <a:t>149</a:t>
            </a:fld>
            <a:endParaRPr kumimoji="1" lang="ja-JP" altLang="en-US"/>
          </a:p>
        </p:txBody>
      </p:sp>
      <p:pic>
        <p:nvPicPr>
          <p:cNvPr id="5" name="図 4">
            <a:extLst>
              <a:ext uri="{FF2B5EF4-FFF2-40B4-BE49-F238E27FC236}">
                <a16:creationId xmlns:a16="http://schemas.microsoft.com/office/drawing/2014/main" id="{92949441-6EB1-AE04-5F52-5D59ADD6F6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4006" y="1014706"/>
            <a:ext cx="3300591" cy="3472092"/>
          </a:xfrm>
          <a:prstGeom prst="rect">
            <a:avLst/>
          </a:prstGeom>
        </p:spPr>
      </p:pic>
      <p:pic>
        <p:nvPicPr>
          <p:cNvPr id="6" name="図 5">
            <a:extLst>
              <a:ext uri="{FF2B5EF4-FFF2-40B4-BE49-F238E27FC236}">
                <a16:creationId xmlns:a16="http://schemas.microsoft.com/office/drawing/2014/main" id="{9C38506F-9255-3AB0-59BE-C3AB92F6D8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3368" y="836563"/>
            <a:ext cx="2847612" cy="3551622"/>
          </a:xfrm>
          <a:prstGeom prst="rect">
            <a:avLst/>
          </a:prstGeom>
        </p:spPr>
      </p:pic>
      <p:sp>
        <p:nvSpPr>
          <p:cNvPr id="7" name="正方形/長方形 6">
            <a:extLst>
              <a:ext uri="{FF2B5EF4-FFF2-40B4-BE49-F238E27FC236}">
                <a16:creationId xmlns:a16="http://schemas.microsoft.com/office/drawing/2014/main" id="{969BF69F-B081-5BE1-C738-8FE7D2737F5B}"/>
              </a:ext>
            </a:extLst>
          </p:cNvPr>
          <p:cNvSpPr/>
          <p:nvPr/>
        </p:nvSpPr>
        <p:spPr>
          <a:xfrm>
            <a:off x="8457174" y="4042850"/>
            <a:ext cx="699526" cy="30969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03522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Raspberry Pi(</a:t>
            </a:r>
            <a:r>
              <a:rPr kumimoji="1" lang="ja-JP" altLang="en-US" dirty="0"/>
              <a:t>以下</a:t>
            </a:r>
            <a:r>
              <a:rPr kumimoji="1" lang="en-US" altLang="ja-JP" dirty="0" err="1"/>
              <a:t>RPi</a:t>
            </a:r>
            <a:r>
              <a:rPr kumimoji="1" lang="en-US" altLang="ja-JP" dirty="0"/>
              <a:t>)</a:t>
            </a:r>
            <a:r>
              <a:rPr kumimoji="1" lang="ja-JP" altLang="en-US" dirty="0"/>
              <a:t>とは</a:t>
            </a:r>
          </a:p>
        </p:txBody>
      </p:sp>
      <p:sp>
        <p:nvSpPr>
          <p:cNvPr id="3" name="コンテンツ プレースホルダー 2"/>
          <p:cNvSpPr>
            <a:spLocks noGrp="1"/>
          </p:cNvSpPr>
          <p:nvPr>
            <p:ph idx="1"/>
          </p:nvPr>
        </p:nvSpPr>
        <p:spPr>
          <a:xfrm>
            <a:off x="659593" y="1167787"/>
            <a:ext cx="10846607" cy="5585552"/>
          </a:xfrm>
        </p:spPr>
        <p:txBody>
          <a:bodyPr>
            <a:normAutofit/>
          </a:bodyPr>
          <a:lstStyle/>
          <a:p>
            <a:pPr marL="0" indent="0">
              <a:buNone/>
            </a:pPr>
            <a:r>
              <a:rPr kumimoji="1" lang="ja-JP" altLang="en-US" sz="3200" dirty="0"/>
              <a:t>学校でのコンピュータ教育向けに</a:t>
            </a:r>
            <a:r>
              <a:rPr kumimoji="1" lang="en-US" altLang="ja-JP" sz="3200" dirty="0"/>
              <a:t/>
            </a:r>
            <a:br>
              <a:rPr kumimoji="1" lang="en-US" altLang="ja-JP" sz="3200" dirty="0"/>
            </a:br>
            <a:r>
              <a:rPr kumimoji="1" lang="ja-JP" altLang="en-US" sz="3200" dirty="0"/>
              <a:t>ラズベリー財団</a:t>
            </a:r>
            <a:r>
              <a:rPr kumimoji="1" lang="en-US" altLang="ja-JP" sz="3200" dirty="0"/>
              <a:t>(</a:t>
            </a:r>
            <a:r>
              <a:rPr kumimoji="1" lang="ja-JP" altLang="en-US" sz="3200" dirty="0"/>
              <a:t>英</a:t>
            </a:r>
            <a:r>
              <a:rPr kumimoji="1" lang="en-US" altLang="ja-JP" sz="3200" dirty="0"/>
              <a:t>)</a:t>
            </a:r>
            <a:r>
              <a:rPr kumimoji="1" lang="ja-JP" altLang="en-US" sz="3200" dirty="0"/>
              <a:t>が</a:t>
            </a:r>
            <a:r>
              <a:rPr lang="ja-JP" altLang="en-US" sz="3200" dirty="0"/>
              <a:t>作成した</a:t>
            </a:r>
            <a:r>
              <a:rPr kumimoji="1" lang="ja-JP" altLang="en-US" sz="3200" dirty="0">
                <a:solidFill>
                  <a:srgbClr val="FF0000"/>
                </a:solidFill>
              </a:rPr>
              <a:t>安価なコンピュータ</a:t>
            </a:r>
            <a:r>
              <a:rPr lang="ja-JP" altLang="en-US" sz="3200" dirty="0">
                <a:solidFill>
                  <a:srgbClr val="FF0000"/>
                </a:solidFill>
              </a:rPr>
              <a:t>。</a:t>
            </a:r>
            <a:endParaRPr kumimoji="1" lang="en-US" altLang="ja-JP" sz="3200" dirty="0">
              <a:solidFill>
                <a:srgbClr val="FF0000"/>
              </a:solidFill>
            </a:endParaRPr>
          </a:p>
          <a:p>
            <a:pPr marL="0" indent="0">
              <a:buNone/>
            </a:pPr>
            <a:r>
              <a:rPr kumimoji="1" lang="ja-JP" altLang="en-US" sz="3200" dirty="0"/>
              <a:t>教育の発展のため</a:t>
            </a:r>
            <a:r>
              <a:rPr kumimoji="1" lang="ja-JP" altLang="en-US" sz="3200" dirty="0">
                <a:solidFill>
                  <a:srgbClr val="FF0000"/>
                </a:solidFill>
              </a:rPr>
              <a:t>オープンソース</a:t>
            </a:r>
            <a:r>
              <a:rPr kumimoji="1" lang="ja-JP" altLang="en-US" sz="3200" dirty="0"/>
              <a:t>となっている。</a:t>
            </a:r>
            <a:endParaRPr kumimoji="1" lang="en-US" altLang="ja-JP" sz="3200" dirty="0"/>
          </a:p>
          <a:p>
            <a:pPr marL="0" indent="0">
              <a:buNone/>
            </a:pPr>
            <a:endParaRPr lang="en-US" altLang="ja-JP" sz="3200" dirty="0">
              <a:solidFill>
                <a:srgbClr val="FF0000"/>
              </a:solidFill>
            </a:endParaRPr>
          </a:p>
          <a:p>
            <a:pPr marL="0" indent="0">
              <a:buNone/>
            </a:pPr>
            <a:r>
              <a:rPr kumimoji="1" lang="ja-JP" altLang="en-US" sz="3200" dirty="0">
                <a:solidFill>
                  <a:srgbClr val="FF0000"/>
                </a:solidFill>
              </a:rPr>
              <a:t>プログラミング学習の教材</a:t>
            </a:r>
            <a:r>
              <a:rPr kumimoji="1" lang="ja-JP" altLang="en-US" sz="3200" dirty="0"/>
              <a:t>の他に</a:t>
            </a:r>
            <a:r>
              <a:rPr kumimoji="1" lang="en-US" altLang="ja-JP" sz="3200" dirty="0"/>
              <a:t/>
            </a:r>
            <a:br>
              <a:rPr kumimoji="1" lang="en-US" altLang="ja-JP" sz="3200" dirty="0"/>
            </a:br>
            <a:r>
              <a:rPr kumimoji="1" lang="ja-JP" altLang="en-US" sz="3200" dirty="0">
                <a:solidFill>
                  <a:srgbClr val="FF0000"/>
                </a:solidFill>
              </a:rPr>
              <a:t>サーバー</a:t>
            </a:r>
            <a:r>
              <a:rPr kumimoji="1" lang="ja-JP" altLang="en-US" sz="3200" dirty="0"/>
              <a:t>としての活用や</a:t>
            </a:r>
            <a:r>
              <a:rPr kumimoji="1" lang="en-US" altLang="ja-JP" sz="3200" dirty="0"/>
              <a:t/>
            </a:r>
            <a:br>
              <a:rPr kumimoji="1" lang="en-US" altLang="ja-JP" sz="3200" dirty="0"/>
            </a:br>
            <a:r>
              <a:rPr kumimoji="1" lang="en-US" altLang="ja-JP" sz="3200" dirty="0" err="1"/>
              <a:t>IoT</a:t>
            </a:r>
            <a:r>
              <a:rPr lang="ja-JP" altLang="en-US" sz="3200" dirty="0"/>
              <a:t>システムの</a:t>
            </a:r>
            <a:r>
              <a:rPr lang="ja-JP" altLang="en-US" sz="3200" dirty="0">
                <a:solidFill>
                  <a:srgbClr val="FF0000"/>
                </a:solidFill>
              </a:rPr>
              <a:t>プロトタイプ作成</a:t>
            </a:r>
            <a:r>
              <a:rPr lang="ja-JP" altLang="en-US" sz="3200" dirty="0"/>
              <a:t>など様々な用途に用いられる。</a:t>
            </a:r>
            <a:endParaRPr lang="en-US" altLang="ja-JP" sz="3200" dirty="0"/>
          </a:p>
          <a:p>
            <a:pPr marL="0" indent="0">
              <a:buNone/>
            </a:pPr>
            <a:r>
              <a:rPr lang="en-US" altLang="ja-JP" sz="3200" dirty="0"/>
              <a:t/>
            </a:r>
            <a:br>
              <a:rPr lang="en-US" altLang="ja-JP" sz="3200" dirty="0"/>
            </a:br>
            <a:r>
              <a:rPr lang="ja-JP" altLang="en-US" sz="3200" dirty="0"/>
              <a:t>近年では</a:t>
            </a:r>
            <a:r>
              <a:rPr lang="ja-JP" altLang="en-US" sz="3200" dirty="0">
                <a:solidFill>
                  <a:srgbClr val="FF0000"/>
                </a:solidFill>
              </a:rPr>
              <a:t>産業用</a:t>
            </a:r>
            <a:r>
              <a:rPr lang="en-US" altLang="ja-JP" sz="3200" dirty="0" err="1">
                <a:solidFill>
                  <a:srgbClr val="FF0000"/>
                </a:solidFill>
              </a:rPr>
              <a:t>RPi</a:t>
            </a:r>
            <a:r>
              <a:rPr lang="ja-JP" altLang="en-US" sz="3200" dirty="0"/>
              <a:t>も登場し市場を拡大している。</a:t>
            </a:r>
            <a:endParaRPr lang="en-US" altLang="ja-JP" sz="32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15</a:t>
            </a:fld>
            <a:endParaRPr kumimoji="1" lang="ja-JP" altLang="en-US"/>
          </a:p>
        </p:txBody>
      </p:sp>
      <p:pic>
        <p:nvPicPr>
          <p:cNvPr id="1026" name="Picture 2" descr="https://www.raspberrypi.com/app/uploads/2022/02/COLOUR-Raspberry-Pi-Symbol-Regist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6233" y="1167787"/>
            <a:ext cx="2748633" cy="27532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4" name="インク 13">
                <a:extLst>
                  <a:ext uri="{FF2B5EF4-FFF2-40B4-BE49-F238E27FC236}">
                    <a16:creationId xmlns:a16="http://schemas.microsoft.com/office/drawing/2014/main" id="{1A52CDCA-9AC8-4B94-BF8F-18047264D3C8}"/>
                  </a:ext>
                </a:extLst>
              </p14:cNvPr>
              <p14:cNvContentPartPr/>
              <p14:nvPr/>
            </p14:nvContentPartPr>
            <p14:xfrm>
              <a:off x="3033720" y="5130720"/>
              <a:ext cx="360" cy="360"/>
            </p14:xfrm>
          </p:contentPart>
        </mc:Choice>
        <mc:Fallback xmlns="">
          <p:pic>
            <p:nvPicPr>
              <p:cNvPr id="14" name="インク 13">
                <a:extLst>
                  <a:ext uri="{FF2B5EF4-FFF2-40B4-BE49-F238E27FC236}">
                    <a16:creationId xmlns:a16="http://schemas.microsoft.com/office/drawing/2014/main" id="{1A52CDCA-9AC8-4B94-BF8F-18047264D3C8}"/>
                  </a:ext>
                </a:extLst>
              </p:cNvPr>
              <p:cNvPicPr/>
              <p:nvPr/>
            </p:nvPicPr>
            <p:blipFill>
              <a:blip r:embed="rId13"/>
              <a:stretch>
                <a:fillRect/>
              </a:stretch>
            </p:blipFill>
            <p:spPr>
              <a:xfrm>
                <a:off x="3024360" y="5121360"/>
                <a:ext cx="19080" cy="19080"/>
              </a:xfrm>
              <a:prstGeom prst="rect">
                <a:avLst/>
              </a:prstGeom>
            </p:spPr>
          </p:pic>
        </mc:Fallback>
      </mc:AlternateContent>
    </p:spTree>
    <p:extLst>
      <p:ext uri="{BB962C8B-B14F-4D97-AF65-F5344CB8AC3E}">
        <p14:creationId xmlns:p14="http://schemas.microsoft.com/office/powerpoint/2010/main" val="151327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3D375B-006E-4BA5-04BB-6335B51FCBE0}"/>
              </a:ext>
            </a:extLst>
          </p:cNvPr>
          <p:cNvSpPr>
            <a:spLocks noGrp="1"/>
          </p:cNvSpPr>
          <p:nvPr>
            <p:ph type="title"/>
          </p:nvPr>
        </p:nvSpPr>
        <p:spPr/>
        <p:txBody>
          <a:bodyPr/>
          <a:lstStyle/>
          <a:p>
            <a:r>
              <a:rPr lang="ja-JP" altLang="en-US" dirty="0"/>
              <a:t>ホスティングの準備①</a:t>
            </a:r>
            <a:endParaRPr kumimoji="1" lang="ja-JP" altLang="en-US" dirty="0"/>
          </a:p>
        </p:txBody>
      </p:sp>
      <p:sp>
        <p:nvSpPr>
          <p:cNvPr id="3" name="コンテンツ プレースホルダー 2">
            <a:extLst>
              <a:ext uri="{FF2B5EF4-FFF2-40B4-BE49-F238E27FC236}">
                <a16:creationId xmlns:a16="http://schemas.microsoft.com/office/drawing/2014/main" id="{62C06D70-99B2-D268-9BFA-7D72A3A6D97A}"/>
              </a:ext>
            </a:extLst>
          </p:cNvPr>
          <p:cNvSpPr>
            <a:spLocks noGrp="1"/>
          </p:cNvSpPr>
          <p:nvPr>
            <p:ph idx="1"/>
          </p:nvPr>
        </p:nvSpPr>
        <p:spPr>
          <a:xfrm>
            <a:off x="2322252" y="4952149"/>
            <a:ext cx="7200900" cy="1385543"/>
          </a:xfrm>
        </p:spPr>
        <p:txBody>
          <a:bodyPr>
            <a:normAutofit lnSpcReduction="10000"/>
          </a:bodyPr>
          <a:lstStyle/>
          <a:p>
            <a:pPr marL="0" indent="0">
              <a:buNone/>
            </a:pPr>
            <a:r>
              <a:rPr kumimoji="1" lang="ja-JP" altLang="en-US" dirty="0"/>
              <a:t>上記のコマンドを入力し</a:t>
            </a:r>
            <a:endParaRPr kumimoji="1" lang="en-US" altLang="ja-JP" dirty="0"/>
          </a:p>
          <a:p>
            <a:pPr marL="0" indent="0">
              <a:buNone/>
            </a:pPr>
            <a:r>
              <a:rPr kumimoji="1" lang="ja-JP" altLang="en-US" dirty="0"/>
              <a:t>アップロード用のフォルダを作成する</a:t>
            </a:r>
          </a:p>
        </p:txBody>
      </p:sp>
      <p:sp>
        <p:nvSpPr>
          <p:cNvPr id="4" name="スライド番号プレースホルダー 3">
            <a:extLst>
              <a:ext uri="{FF2B5EF4-FFF2-40B4-BE49-F238E27FC236}">
                <a16:creationId xmlns:a16="http://schemas.microsoft.com/office/drawing/2014/main" id="{3B0BC4E8-DDCB-6C36-1860-3EF809E29D49}"/>
              </a:ext>
            </a:extLst>
          </p:cNvPr>
          <p:cNvSpPr>
            <a:spLocks noGrp="1"/>
          </p:cNvSpPr>
          <p:nvPr>
            <p:ph type="sldNum" sz="quarter" idx="12"/>
          </p:nvPr>
        </p:nvSpPr>
        <p:spPr/>
        <p:txBody>
          <a:bodyPr/>
          <a:lstStyle/>
          <a:p>
            <a:fld id="{5A94AD81-C81A-455B-A87B-15031EE15849}" type="slidenum">
              <a:rPr kumimoji="1" lang="ja-JP" altLang="en-US" smtClean="0"/>
              <a:t>150</a:t>
            </a:fld>
            <a:endParaRPr kumimoji="1" lang="ja-JP" altLang="en-US"/>
          </a:p>
        </p:txBody>
      </p:sp>
      <p:pic>
        <p:nvPicPr>
          <p:cNvPr id="5" name="図 4">
            <a:extLst>
              <a:ext uri="{FF2B5EF4-FFF2-40B4-BE49-F238E27FC236}">
                <a16:creationId xmlns:a16="http://schemas.microsoft.com/office/drawing/2014/main" id="{1E5246CA-E16C-9C40-156F-C2B233EF59FD}"/>
              </a:ext>
            </a:extLst>
          </p:cNvPr>
          <p:cNvPicPr>
            <a:picLocks noChangeAspect="1"/>
          </p:cNvPicPr>
          <p:nvPr/>
        </p:nvPicPr>
        <p:blipFill>
          <a:blip r:embed="rId2"/>
          <a:stretch>
            <a:fillRect/>
          </a:stretch>
        </p:blipFill>
        <p:spPr>
          <a:xfrm>
            <a:off x="614333" y="1135059"/>
            <a:ext cx="4169627" cy="681573"/>
          </a:xfrm>
          <a:prstGeom prst="rect">
            <a:avLst/>
          </a:prstGeom>
        </p:spPr>
      </p:pic>
      <p:pic>
        <p:nvPicPr>
          <p:cNvPr id="6" name="図 5">
            <a:extLst>
              <a:ext uri="{FF2B5EF4-FFF2-40B4-BE49-F238E27FC236}">
                <a16:creationId xmlns:a16="http://schemas.microsoft.com/office/drawing/2014/main" id="{7A4F0EBC-EA7F-13BB-95FF-F03BBE9CA886}"/>
              </a:ext>
            </a:extLst>
          </p:cNvPr>
          <p:cNvPicPr>
            <a:picLocks noChangeAspect="1"/>
          </p:cNvPicPr>
          <p:nvPr/>
        </p:nvPicPr>
        <p:blipFill>
          <a:blip r:embed="rId3"/>
          <a:stretch>
            <a:fillRect/>
          </a:stretch>
        </p:blipFill>
        <p:spPr>
          <a:xfrm>
            <a:off x="614333" y="2450291"/>
            <a:ext cx="3568238" cy="681573"/>
          </a:xfrm>
          <a:prstGeom prst="rect">
            <a:avLst/>
          </a:prstGeom>
        </p:spPr>
      </p:pic>
      <p:pic>
        <p:nvPicPr>
          <p:cNvPr id="8" name="図 7">
            <a:extLst>
              <a:ext uri="{FF2B5EF4-FFF2-40B4-BE49-F238E27FC236}">
                <a16:creationId xmlns:a16="http://schemas.microsoft.com/office/drawing/2014/main" id="{538D4147-9F0E-F222-031B-125346EC3853}"/>
              </a:ext>
            </a:extLst>
          </p:cNvPr>
          <p:cNvPicPr>
            <a:picLocks noChangeAspect="1"/>
          </p:cNvPicPr>
          <p:nvPr/>
        </p:nvPicPr>
        <p:blipFill>
          <a:blip r:embed="rId4"/>
          <a:stretch>
            <a:fillRect/>
          </a:stretch>
        </p:blipFill>
        <p:spPr>
          <a:xfrm>
            <a:off x="661900" y="3636917"/>
            <a:ext cx="5893609" cy="541250"/>
          </a:xfrm>
          <a:prstGeom prst="rect">
            <a:avLst/>
          </a:prstGeom>
        </p:spPr>
      </p:pic>
    </p:spTree>
    <p:extLst>
      <p:ext uri="{BB962C8B-B14F-4D97-AF65-F5344CB8AC3E}">
        <p14:creationId xmlns:p14="http://schemas.microsoft.com/office/powerpoint/2010/main" val="190427599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6F2847-CAAA-934C-7748-B16767F873F9}"/>
              </a:ext>
            </a:extLst>
          </p:cNvPr>
          <p:cNvSpPr>
            <a:spLocks noGrp="1"/>
          </p:cNvSpPr>
          <p:nvPr>
            <p:ph type="title"/>
          </p:nvPr>
        </p:nvSpPr>
        <p:spPr/>
        <p:txBody>
          <a:bodyPr/>
          <a:lstStyle/>
          <a:p>
            <a:r>
              <a:rPr lang="ja-JP" altLang="en-US" dirty="0"/>
              <a:t>ホスティングの準備②</a:t>
            </a:r>
            <a:endParaRPr kumimoji="1" lang="ja-JP" altLang="en-US" dirty="0"/>
          </a:p>
        </p:txBody>
      </p:sp>
      <p:sp>
        <p:nvSpPr>
          <p:cNvPr id="3" name="コンテンツ プレースホルダー 2">
            <a:extLst>
              <a:ext uri="{FF2B5EF4-FFF2-40B4-BE49-F238E27FC236}">
                <a16:creationId xmlns:a16="http://schemas.microsoft.com/office/drawing/2014/main" id="{2EE214FA-43B3-B089-05AD-506FDC76D0C4}"/>
              </a:ext>
            </a:extLst>
          </p:cNvPr>
          <p:cNvSpPr>
            <a:spLocks noGrp="1"/>
          </p:cNvSpPr>
          <p:nvPr>
            <p:ph idx="1"/>
          </p:nvPr>
        </p:nvSpPr>
        <p:spPr>
          <a:xfrm>
            <a:off x="1289778" y="5665077"/>
            <a:ext cx="10178322" cy="874915"/>
          </a:xfrm>
        </p:spPr>
        <p:txBody>
          <a:bodyPr/>
          <a:lstStyle/>
          <a:p>
            <a:pPr marL="0" indent="0">
              <a:buNone/>
            </a:pPr>
            <a:r>
              <a:rPr kumimoji="1" lang="ja-JP" altLang="en-US" dirty="0"/>
              <a:t>使用する</a:t>
            </a:r>
            <a:r>
              <a:rPr kumimoji="1" lang="en-US" altLang="ja-JP" dirty="0"/>
              <a:t>Firebase</a:t>
            </a:r>
            <a:r>
              <a:rPr kumimoji="1" lang="ja-JP" altLang="en-US" dirty="0"/>
              <a:t>プロジェクトの設定を行う</a:t>
            </a:r>
          </a:p>
        </p:txBody>
      </p:sp>
      <p:sp>
        <p:nvSpPr>
          <p:cNvPr id="4" name="スライド番号プレースホルダー 3">
            <a:extLst>
              <a:ext uri="{FF2B5EF4-FFF2-40B4-BE49-F238E27FC236}">
                <a16:creationId xmlns:a16="http://schemas.microsoft.com/office/drawing/2014/main" id="{B50CAE7D-B55B-5BCC-FDDA-A9DDF571CBEC}"/>
              </a:ext>
            </a:extLst>
          </p:cNvPr>
          <p:cNvSpPr>
            <a:spLocks noGrp="1"/>
          </p:cNvSpPr>
          <p:nvPr>
            <p:ph type="sldNum" sz="quarter" idx="12"/>
          </p:nvPr>
        </p:nvSpPr>
        <p:spPr/>
        <p:txBody>
          <a:bodyPr/>
          <a:lstStyle/>
          <a:p>
            <a:fld id="{5A94AD81-C81A-455B-A87B-15031EE15849}" type="slidenum">
              <a:rPr kumimoji="1" lang="ja-JP" altLang="en-US" smtClean="0"/>
              <a:t>151</a:t>
            </a:fld>
            <a:endParaRPr kumimoji="1" lang="ja-JP" altLang="en-US"/>
          </a:p>
        </p:txBody>
      </p:sp>
      <p:pic>
        <p:nvPicPr>
          <p:cNvPr id="5" name="図 4">
            <a:extLst>
              <a:ext uri="{FF2B5EF4-FFF2-40B4-BE49-F238E27FC236}">
                <a16:creationId xmlns:a16="http://schemas.microsoft.com/office/drawing/2014/main" id="{700FC6EE-3F8F-ABCC-495E-BFABE560CF61}"/>
              </a:ext>
            </a:extLst>
          </p:cNvPr>
          <p:cNvPicPr>
            <a:picLocks noChangeAspect="1"/>
          </p:cNvPicPr>
          <p:nvPr/>
        </p:nvPicPr>
        <p:blipFill rotWithShape="1">
          <a:blip r:embed="rId2"/>
          <a:srcRect b="5114"/>
          <a:stretch/>
        </p:blipFill>
        <p:spPr>
          <a:xfrm>
            <a:off x="2381120" y="920590"/>
            <a:ext cx="6973774" cy="2079062"/>
          </a:xfrm>
          <a:prstGeom prst="rect">
            <a:avLst/>
          </a:prstGeom>
        </p:spPr>
      </p:pic>
      <p:pic>
        <p:nvPicPr>
          <p:cNvPr id="6" name="図 5">
            <a:extLst>
              <a:ext uri="{FF2B5EF4-FFF2-40B4-BE49-F238E27FC236}">
                <a16:creationId xmlns:a16="http://schemas.microsoft.com/office/drawing/2014/main" id="{EC7625B9-56C5-3A12-0DDD-7D6D2AF6EBD8}"/>
              </a:ext>
            </a:extLst>
          </p:cNvPr>
          <p:cNvPicPr>
            <a:picLocks noChangeAspect="1"/>
          </p:cNvPicPr>
          <p:nvPr/>
        </p:nvPicPr>
        <p:blipFill>
          <a:blip r:embed="rId3"/>
          <a:stretch>
            <a:fillRect/>
          </a:stretch>
        </p:blipFill>
        <p:spPr>
          <a:xfrm>
            <a:off x="2381120" y="3177722"/>
            <a:ext cx="6925642" cy="1238423"/>
          </a:xfrm>
          <a:prstGeom prst="rect">
            <a:avLst/>
          </a:prstGeom>
        </p:spPr>
      </p:pic>
      <p:pic>
        <p:nvPicPr>
          <p:cNvPr id="7" name="図 6">
            <a:extLst>
              <a:ext uri="{FF2B5EF4-FFF2-40B4-BE49-F238E27FC236}">
                <a16:creationId xmlns:a16="http://schemas.microsoft.com/office/drawing/2014/main" id="{16B7756B-921A-A0FC-BF4E-5FCD477380A4}"/>
              </a:ext>
            </a:extLst>
          </p:cNvPr>
          <p:cNvPicPr>
            <a:picLocks noChangeAspect="1"/>
          </p:cNvPicPr>
          <p:nvPr/>
        </p:nvPicPr>
        <p:blipFill>
          <a:blip r:embed="rId4"/>
          <a:stretch>
            <a:fillRect/>
          </a:stretch>
        </p:blipFill>
        <p:spPr>
          <a:xfrm>
            <a:off x="1961573" y="4591122"/>
            <a:ext cx="8268854" cy="724001"/>
          </a:xfrm>
          <a:prstGeom prst="rect">
            <a:avLst/>
          </a:prstGeom>
        </p:spPr>
      </p:pic>
      <p:sp>
        <p:nvSpPr>
          <p:cNvPr id="8" name="正方形/長方形 7">
            <a:extLst>
              <a:ext uri="{FF2B5EF4-FFF2-40B4-BE49-F238E27FC236}">
                <a16:creationId xmlns:a16="http://schemas.microsoft.com/office/drawing/2014/main" id="{B5BE11BD-ABDF-AF08-B6F0-8A887D296363}"/>
              </a:ext>
            </a:extLst>
          </p:cNvPr>
          <p:cNvSpPr/>
          <p:nvPr/>
        </p:nvSpPr>
        <p:spPr>
          <a:xfrm>
            <a:off x="5231374" y="2751568"/>
            <a:ext cx="394726" cy="30969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3290571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DBFC3B-D4A5-E050-985C-F9C8993EE640}"/>
              </a:ext>
            </a:extLst>
          </p:cNvPr>
          <p:cNvSpPr>
            <a:spLocks noGrp="1"/>
          </p:cNvSpPr>
          <p:nvPr>
            <p:ph type="title"/>
          </p:nvPr>
        </p:nvSpPr>
        <p:spPr/>
        <p:txBody>
          <a:bodyPr/>
          <a:lstStyle/>
          <a:p>
            <a:r>
              <a:rPr lang="ja-JP" altLang="en-US" dirty="0"/>
              <a:t>ホスティングの準備③</a:t>
            </a:r>
            <a:endParaRPr kumimoji="1" lang="ja-JP" altLang="en-US" dirty="0"/>
          </a:p>
        </p:txBody>
      </p:sp>
      <p:sp>
        <p:nvSpPr>
          <p:cNvPr id="3" name="コンテンツ プレースホルダー 2">
            <a:extLst>
              <a:ext uri="{FF2B5EF4-FFF2-40B4-BE49-F238E27FC236}">
                <a16:creationId xmlns:a16="http://schemas.microsoft.com/office/drawing/2014/main" id="{8C79B6EC-4EE9-B2FF-6375-9463918C74FF}"/>
              </a:ext>
            </a:extLst>
          </p:cNvPr>
          <p:cNvSpPr>
            <a:spLocks noGrp="1"/>
          </p:cNvSpPr>
          <p:nvPr>
            <p:ph idx="1"/>
          </p:nvPr>
        </p:nvSpPr>
        <p:spPr>
          <a:xfrm>
            <a:off x="3270978" y="5829299"/>
            <a:ext cx="6038122" cy="736093"/>
          </a:xfrm>
        </p:spPr>
        <p:txBody>
          <a:bodyPr>
            <a:normAutofit/>
          </a:bodyPr>
          <a:lstStyle/>
          <a:p>
            <a:pPr marL="0" indent="0">
              <a:buNone/>
            </a:pPr>
            <a:r>
              <a:rPr kumimoji="1" lang="ja-JP" altLang="en-US" dirty="0"/>
              <a:t>プロジェクトの設定を行う</a:t>
            </a:r>
          </a:p>
        </p:txBody>
      </p:sp>
      <p:sp>
        <p:nvSpPr>
          <p:cNvPr id="4" name="スライド番号プレースホルダー 3">
            <a:extLst>
              <a:ext uri="{FF2B5EF4-FFF2-40B4-BE49-F238E27FC236}">
                <a16:creationId xmlns:a16="http://schemas.microsoft.com/office/drawing/2014/main" id="{F861299D-51D5-7649-8391-71D121B06376}"/>
              </a:ext>
            </a:extLst>
          </p:cNvPr>
          <p:cNvSpPr>
            <a:spLocks noGrp="1"/>
          </p:cNvSpPr>
          <p:nvPr>
            <p:ph type="sldNum" sz="quarter" idx="12"/>
          </p:nvPr>
        </p:nvSpPr>
        <p:spPr/>
        <p:txBody>
          <a:bodyPr/>
          <a:lstStyle/>
          <a:p>
            <a:fld id="{5A94AD81-C81A-455B-A87B-15031EE15849}" type="slidenum">
              <a:rPr kumimoji="1" lang="ja-JP" altLang="en-US" smtClean="0"/>
              <a:t>152</a:t>
            </a:fld>
            <a:endParaRPr kumimoji="1" lang="ja-JP" altLang="en-US"/>
          </a:p>
        </p:txBody>
      </p:sp>
      <p:pic>
        <p:nvPicPr>
          <p:cNvPr id="5" name="図 4">
            <a:extLst>
              <a:ext uri="{FF2B5EF4-FFF2-40B4-BE49-F238E27FC236}">
                <a16:creationId xmlns:a16="http://schemas.microsoft.com/office/drawing/2014/main" id="{573265D3-D99F-989F-6365-B556D1407DF1}"/>
              </a:ext>
            </a:extLst>
          </p:cNvPr>
          <p:cNvPicPr>
            <a:picLocks noChangeAspect="1"/>
          </p:cNvPicPr>
          <p:nvPr/>
        </p:nvPicPr>
        <p:blipFill>
          <a:blip r:embed="rId2"/>
          <a:stretch>
            <a:fillRect/>
          </a:stretch>
        </p:blipFill>
        <p:spPr>
          <a:xfrm>
            <a:off x="201429" y="1772232"/>
            <a:ext cx="9828575" cy="598493"/>
          </a:xfrm>
          <a:prstGeom prst="rect">
            <a:avLst/>
          </a:prstGeom>
        </p:spPr>
      </p:pic>
      <p:pic>
        <p:nvPicPr>
          <p:cNvPr id="6" name="図 5">
            <a:extLst>
              <a:ext uri="{FF2B5EF4-FFF2-40B4-BE49-F238E27FC236}">
                <a16:creationId xmlns:a16="http://schemas.microsoft.com/office/drawing/2014/main" id="{AEF32BF1-C456-3C3A-B67C-74605212DD75}"/>
              </a:ext>
            </a:extLst>
          </p:cNvPr>
          <p:cNvPicPr>
            <a:picLocks noChangeAspect="1"/>
          </p:cNvPicPr>
          <p:nvPr/>
        </p:nvPicPr>
        <p:blipFill>
          <a:blip r:embed="rId3"/>
          <a:stretch>
            <a:fillRect/>
          </a:stretch>
        </p:blipFill>
        <p:spPr>
          <a:xfrm>
            <a:off x="201428" y="3421924"/>
            <a:ext cx="9522669" cy="372395"/>
          </a:xfrm>
          <a:prstGeom prst="rect">
            <a:avLst/>
          </a:prstGeom>
        </p:spPr>
      </p:pic>
      <p:pic>
        <p:nvPicPr>
          <p:cNvPr id="7" name="図 6">
            <a:extLst>
              <a:ext uri="{FF2B5EF4-FFF2-40B4-BE49-F238E27FC236}">
                <a16:creationId xmlns:a16="http://schemas.microsoft.com/office/drawing/2014/main" id="{0B49DFCF-32CB-E139-7636-C7A5C17C9990}"/>
              </a:ext>
            </a:extLst>
          </p:cNvPr>
          <p:cNvPicPr>
            <a:picLocks noChangeAspect="1"/>
          </p:cNvPicPr>
          <p:nvPr/>
        </p:nvPicPr>
        <p:blipFill>
          <a:blip r:embed="rId4"/>
          <a:stretch>
            <a:fillRect/>
          </a:stretch>
        </p:blipFill>
        <p:spPr>
          <a:xfrm>
            <a:off x="201429" y="4148359"/>
            <a:ext cx="6038122" cy="478794"/>
          </a:xfrm>
          <a:prstGeom prst="rect">
            <a:avLst/>
          </a:prstGeom>
        </p:spPr>
      </p:pic>
      <p:grpSp>
        <p:nvGrpSpPr>
          <p:cNvPr id="10" name="グループ化 9">
            <a:extLst>
              <a:ext uri="{FF2B5EF4-FFF2-40B4-BE49-F238E27FC236}">
                <a16:creationId xmlns:a16="http://schemas.microsoft.com/office/drawing/2014/main" id="{BC973E47-95EC-13AA-EEE5-E36E022387BB}"/>
              </a:ext>
            </a:extLst>
          </p:cNvPr>
          <p:cNvGrpSpPr/>
          <p:nvPr/>
        </p:nvGrpSpPr>
        <p:grpSpPr>
          <a:xfrm>
            <a:off x="201430" y="2699349"/>
            <a:ext cx="11847351" cy="309867"/>
            <a:chOff x="344649" y="2699349"/>
            <a:chExt cx="11847351" cy="309867"/>
          </a:xfrm>
        </p:grpSpPr>
        <p:pic>
          <p:nvPicPr>
            <p:cNvPr id="8" name="図 7">
              <a:extLst>
                <a:ext uri="{FF2B5EF4-FFF2-40B4-BE49-F238E27FC236}">
                  <a16:creationId xmlns:a16="http://schemas.microsoft.com/office/drawing/2014/main" id="{8FDDAC19-AEF9-1C7E-14BE-6506495F612C}"/>
                </a:ext>
              </a:extLst>
            </p:cNvPr>
            <p:cNvPicPr>
              <a:picLocks noChangeAspect="1"/>
            </p:cNvPicPr>
            <p:nvPr/>
          </p:nvPicPr>
          <p:blipFill rotWithShape="1">
            <a:blip r:embed="rId5"/>
            <a:srcRect b="21662"/>
            <a:stretch/>
          </p:blipFill>
          <p:spPr>
            <a:xfrm>
              <a:off x="344649" y="2703211"/>
              <a:ext cx="11491040" cy="302145"/>
            </a:xfrm>
            <a:prstGeom prst="rect">
              <a:avLst/>
            </a:prstGeom>
          </p:spPr>
        </p:pic>
        <p:pic>
          <p:nvPicPr>
            <p:cNvPr id="9" name="図 8">
              <a:extLst>
                <a:ext uri="{FF2B5EF4-FFF2-40B4-BE49-F238E27FC236}">
                  <a16:creationId xmlns:a16="http://schemas.microsoft.com/office/drawing/2014/main" id="{B33AED54-D470-98B9-2A34-1C788C80B86A}"/>
                </a:ext>
              </a:extLst>
            </p:cNvPr>
            <p:cNvPicPr>
              <a:picLocks noChangeAspect="1"/>
            </p:cNvPicPr>
            <p:nvPr/>
          </p:nvPicPr>
          <p:blipFill rotWithShape="1">
            <a:blip r:embed="rId3"/>
            <a:srcRect l="86381"/>
            <a:stretch/>
          </p:blipFill>
          <p:spPr>
            <a:xfrm>
              <a:off x="11112850" y="2699349"/>
              <a:ext cx="1079150" cy="309867"/>
            </a:xfrm>
            <a:prstGeom prst="rect">
              <a:avLst/>
            </a:prstGeom>
          </p:spPr>
        </p:pic>
      </p:grpSp>
    </p:spTree>
    <p:extLst>
      <p:ext uri="{BB962C8B-B14F-4D97-AF65-F5344CB8AC3E}">
        <p14:creationId xmlns:p14="http://schemas.microsoft.com/office/powerpoint/2010/main" val="408389712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A96D48-503B-BC73-BA26-1E28B44B0234}"/>
              </a:ext>
            </a:extLst>
          </p:cNvPr>
          <p:cNvSpPr>
            <a:spLocks noGrp="1"/>
          </p:cNvSpPr>
          <p:nvPr>
            <p:ph type="title"/>
          </p:nvPr>
        </p:nvSpPr>
        <p:spPr/>
        <p:txBody>
          <a:bodyPr/>
          <a:lstStyle/>
          <a:p>
            <a:r>
              <a:rPr kumimoji="1" lang="ja-JP" altLang="en-US" dirty="0"/>
              <a:t>ホスティングの準備④</a:t>
            </a:r>
          </a:p>
        </p:txBody>
      </p:sp>
      <p:sp>
        <p:nvSpPr>
          <p:cNvPr id="3" name="コンテンツ プレースホルダー 2">
            <a:extLst>
              <a:ext uri="{FF2B5EF4-FFF2-40B4-BE49-F238E27FC236}">
                <a16:creationId xmlns:a16="http://schemas.microsoft.com/office/drawing/2014/main" id="{588E58FA-9100-8FAC-0502-4D496B8053EB}"/>
              </a:ext>
            </a:extLst>
          </p:cNvPr>
          <p:cNvSpPr>
            <a:spLocks noGrp="1"/>
          </p:cNvSpPr>
          <p:nvPr>
            <p:ph idx="1"/>
          </p:nvPr>
        </p:nvSpPr>
        <p:spPr>
          <a:xfrm>
            <a:off x="423831" y="4596751"/>
            <a:ext cx="11560937" cy="2145573"/>
          </a:xfrm>
        </p:spPr>
        <p:txBody>
          <a:bodyPr>
            <a:normAutofit/>
          </a:bodyPr>
          <a:lstStyle/>
          <a:p>
            <a:pPr marL="0" indent="0">
              <a:buNone/>
            </a:pPr>
            <a:r>
              <a:rPr lang="en-US" altLang="ja-JP" dirty="0" err="1"/>
              <a:t>iot_host</a:t>
            </a:r>
            <a:r>
              <a:rPr lang="ja-JP" altLang="en-US" dirty="0"/>
              <a:t>フォルダ内にアップロード用のファイルが</a:t>
            </a:r>
            <a:r>
              <a:rPr lang="en-US" altLang="ja-JP" dirty="0"/>
              <a:t/>
            </a:r>
            <a:br>
              <a:rPr lang="en-US" altLang="ja-JP" dirty="0"/>
            </a:br>
            <a:r>
              <a:rPr lang="ja-JP" altLang="en-US" dirty="0"/>
              <a:t>生成される。</a:t>
            </a:r>
            <a:endParaRPr lang="en-US" altLang="ja-JP" dirty="0"/>
          </a:p>
          <a:p>
            <a:pPr marL="0" indent="0">
              <a:buNone/>
            </a:pPr>
            <a:r>
              <a:rPr kumimoji="1" lang="ja-JP" altLang="en-US" dirty="0"/>
              <a:t>この中の</a:t>
            </a:r>
            <a:r>
              <a:rPr kumimoji="1" lang="en-US" altLang="ja-JP" dirty="0"/>
              <a:t>public/index.html</a:t>
            </a:r>
            <a:r>
              <a:rPr kumimoji="1" lang="ja-JP" altLang="en-US" dirty="0"/>
              <a:t>を編集しアップロードを行う</a:t>
            </a:r>
          </a:p>
        </p:txBody>
      </p:sp>
      <p:sp>
        <p:nvSpPr>
          <p:cNvPr id="4" name="スライド番号プレースホルダー 3">
            <a:extLst>
              <a:ext uri="{FF2B5EF4-FFF2-40B4-BE49-F238E27FC236}">
                <a16:creationId xmlns:a16="http://schemas.microsoft.com/office/drawing/2014/main" id="{C4C83A73-3644-431E-7B74-8771EC2444ED}"/>
              </a:ext>
            </a:extLst>
          </p:cNvPr>
          <p:cNvSpPr>
            <a:spLocks noGrp="1"/>
          </p:cNvSpPr>
          <p:nvPr>
            <p:ph type="sldNum" sz="quarter" idx="12"/>
          </p:nvPr>
        </p:nvSpPr>
        <p:spPr/>
        <p:txBody>
          <a:bodyPr/>
          <a:lstStyle/>
          <a:p>
            <a:fld id="{5A94AD81-C81A-455B-A87B-15031EE15849}" type="slidenum">
              <a:rPr kumimoji="1" lang="ja-JP" altLang="en-US" smtClean="0"/>
              <a:t>153</a:t>
            </a:fld>
            <a:endParaRPr kumimoji="1" lang="ja-JP" altLang="en-US"/>
          </a:p>
        </p:txBody>
      </p:sp>
      <p:pic>
        <p:nvPicPr>
          <p:cNvPr id="5" name="図 4">
            <a:extLst>
              <a:ext uri="{FF2B5EF4-FFF2-40B4-BE49-F238E27FC236}">
                <a16:creationId xmlns:a16="http://schemas.microsoft.com/office/drawing/2014/main" id="{F6C6E261-2857-AF64-A9CD-57193F0C11DA}"/>
              </a:ext>
            </a:extLst>
          </p:cNvPr>
          <p:cNvPicPr>
            <a:picLocks noChangeAspect="1"/>
          </p:cNvPicPr>
          <p:nvPr/>
        </p:nvPicPr>
        <p:blipFill rotWithShape="1">
          <a:blip r:embed="rId2"/>
          <a:srcRect l="883" t="23082" r="18127" b="58666"/>
          <a:stretch/>
        </p:blipFill>
        <p:spPr>
          <a:xfrm>
            <a:off x="392364" y="1291765"/>
            <a:ext cx="5811936" cy="874915"/>
          </a:xfrm>
          <a:prstGeom prst="rect">
            <a:avLst/>
          </a:prstGeom>
        </p:spPr>
      </p:pic>
      <p:pic>
        <p:nvPicPr>
          <p:cNvPr id="6" name="図 5">
            <a:extLst>
              <a:ext uri="{FF2B5EF4-FFF2-40B4-BE49-F238E27FC236}">
                <a16:creationId xmlns:a16="http://schemas.microsoft.com/office/drawing/2014/main" id="{081FEAC2-4E08-484C-B175-D18CF5BE483A}"/>
              </a:ext>
            </a:extLst>
          </p:cNvPr>
          <p:cNvPicPr>
            <a:picLocks noChangeAspect="1"/>
          </p:cNvPicPr>
          <p:nvPr/>
        </p:nvPicPr>
        <p:blipFill>
          <a:blip r:embed="rId3"/>
          <a:stretch>
            <a:fillRect/>
          </a:stretch>
        </p:blipFill>
        <p:spPr>
          <a:xfrm>
            <a:off x="6837613" y="1225891"/>
            <a:ext cx="4962023" cy="3019882"/>
          </a:xfrm>
          <a:prstGeom prst="rect">
            <a:avLst/>
          </a:prstGeom>
        </p:spPr>
      </p:pic>
    </p:spTree>
    <p:extLst>
      <p:ext uri="{BB962C8B-B14F-4D97-AF65-F5344CB8AC3E}">
        <p14:creationId xmlns:p14="http://schemas.microsoft.com/office/powerpoint/2010/main" val="306203345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213617-C682-9A03-7195-8F86B6B60920}"/>
              </a:ext>
            </a:extLst>
          </p:cNvPr>
          <p:cNvSpPr>
            <a:spLocks noGrp="1"/>
          </p:cNvSpPr>
          <p:nvPr>
            <p:ph type="title"/>
          </p:nvPr>
        </p:nvSpPr>
        <p:spPr>
          <a:xfrm>
            <a:off x="0" y="0"/>
            <a:ext cx="12192000" cy="874914"/>
          </a:xfrm>
        </p:spPr>
        <p:txBody>
          <a:bodyPr/>
          <a:lstStyle/>
          <a:p>
            <a:r>
              <a:rPr kumimoji="1" lang="en-US" altLang="ja-JP" dirty="0"/>
              <a:t>Web</a:t>
            </a:r>
            <a:r>
              <a:rPr kumimoji="1" lang="ja-JP" altLang="en-US" dirty="0"/>
              <a:t>アプリ</a:t>
            </a:r>
            <a:r>
              <a:rPr kumimoji="1" lang="ja-JP" altLang="en-US" dirty="0" smtClean="0"/>
              <a:t>製作</a:t>
            </a:r>
            <a:r>
              <a:rPr lang="ja-JP" altLang="en-US" dirty="0"/>
              <a:t>①</a:t>
            </a:r>
            <a:endParaRPr kumimoji="1" lang="ja-JP" altLang="en-US" dirty="0"/>
          </a:p>
        </p:txBody>
      </p:sp>
      <p:sp>
        <p:nvSpPr>
          <p:cNvPr id="3" name="コンテンツ プレースホルダー 2">
            <a:extLst>
              <a:ext uri="{FF2B5EF4-FFF2-40B4-BE49-F238E27FC236}">
                <a16:creationId xmlns:a16="http://schemas.microsoft.com/office/drawing/2014/main" id="{983C7851-096E-36C3-5A42-F3AA3731BB69}"/>
              </a:ext>
            </a:extLst>
          </p:cNvPr>
          <p:cNvSpPr>
            <a:spLocks noGrp="1"/>
          </p:cNvSpPr>
          <p:nvPr>
            <p:ph idx="1"/>
          </p:nvPr>
        </p:nvSpPr>
        <p:spPr>
          <a:xfrm>
            <a:off x="760164" y="5991349"/>
            <a:ext cx="10664327" cy="722504"/>
          </a:xfrm>
        </p:spPr>
        <p:txBody>
          <a:bodyPr>
            <a:normAutofit/>
          </a:bodyPr>
          <a:lstStyle/>
          <a:p>
            <a:pPr marL="0" indent="0">
              <a:buNone/>
            </a:pPr>
            <a:r>
              <a:rPr lang="en-US" altLang="ja-JP" dirty="0"/>
              <a:t>Firebase</a:t>
            </a:r>
            <a:r>
              <a:rPr lang="ja-JP" altLang="en-US" dirty="0"/>
              <a:t>のトップページから</a:t>
            </a:r>
            <a:r>
              <a:rPr lang="en-US" altLang="ja-JP" dirty="0"/>
              <a:t>Web</a:t>
            </a:r>
            <a:r>
              <a:rPr lang="ja-JP" altLang="en-US" dirty="0"/>
              <a:t>アプリの登録を行う</a:t>
            </a:r>
            <a:endParaRPr kumimoji="1" lang="ja-JP" altLang="en-US" dirty="0"/>
          </a:p>
        </p:txBody>
      </p:sp>
      <p:sp>
        <p:nvSpPr>
          <p:cNvPr id="4" name="スライド番号プレースホルダー 3">
            <a:extLst>
              <a:ext uri="{FF2B5EF4-FFF2-40B4-BE49-F238E27FC236}">
                <a16:creationId xmlns:a16="http://schemas.microsoft.com/office/drawing/2014/main" id="{7FF4223D-74F2-5064-CE76-26902BECDC2A}"/>
              </a:ext>
            </a:extLst>
          </p:cNvPr>
          <p:cNvSpPr>
            <a:spLocks noGrp="1"/>
          </p:cNvSpPr>
          <p:nvPr>
            <p:ph type="sldNum" sz="quarter" idx="12"/>
          </p:nvPr>
        </p:nvSpPr>
        <p:spPr/>
        <p:txBody>
          <a:bodyPr/>
          <a:lstStyle/>
          <a:p>
            <a:fld id="{5A94AD81-C81A-455B-A87B-15031EE15849}" type="slidenum">
              <a:rPr kumimoji="1" lang="ja-JP" altLang="en-US" smtClean="0"/>
              <a:t>154</a:t>
            </a:fld>
            <a:endParaRPr kumimoji="1" lang="ja-JP" altLang="en-US"/>
          </a:p>
        </p:txBody>
      </p:sp>
      <p:pic>
        <p:nvPicPr>
          <p:cNvPr id="6" name="図 5">
            <a:extLst>
              <a:ext uri="{FF2B5EF4-FFF2-40B4-BE49-F238E27FC236}">
                <a16:creationId xmlns:a16="http://schemas.microsoft.com/office/drawing/2014/main" id="{4FA79BC5-A98D-BAB3-6985-C5618B392878}"/>
              </a:ext>
            </a:extLst>
          </p:cNvPr>
          <p:cNvPicPr>
            <a:picLocks noChangeAspect="1"/>
          </p:cNvPicPr>
          <p:nvPr/>
        </p:nvPicPr>
        <p:blipFill>
          <a:blip r:embed="rId2"/>
          <a:stretch>
            <a:fillRect/>
          </a:stretch>
        </p:blipFill>
        <p:spPr>
          <a:xfrm>
            <a:off x="760164" y="866651"/>
            <a:ext cx="5125165" cy="1638529"/>
          </a:xfrm>
          <a:prstGeom prst="rect">
            <a:avLst/>
          </a:prstGeom>
        </p:spPr>
      </p:pic>
      <p:sp>
        <p:nvSpPr>
          <p:cNvPr id="7" name="正方形/長方形 6">
            <a:extLst>
              <a:ext uri="{FF2B5EF4-FFF2-40B4-BE49-F238E27FC236}">
                <a16:creationId xmlns:a16="http://schemas.microsoft.com/office/drawing/2014/main" id="{23FD015D-10E5-30FE-41B9-01BAD0F6FE10}"/>
              </a:ext>
            </a:extLst>
          </p:cNvPr>
          <p:cNvSpPr/>
          <p:nvPr/>
        </p:nvSpPr>
        <p:spPr>
          <a:xfrm>
            <a:off x="2225407" y="1872867"/>
            <a:ext cx="1288974" cy="37457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B6E56691-BFCC-9856-ECC9-7327BA950D3E}"/>
              </a:ext>
            </a:extLst>
          </p:cNvPr>
          <p:cNvPicPr>
            <a:picLocks noChangeAspect="1"/>
          </p:cNvPicPr>
          <p:nvPr/>
        </p:nvPicPr>
        <p:blipFill>
          <a:blip r:embed="rId3"/>
          <a:stretch>
            <a:fillRect/>
          </a:stretch>
        </p:blipFill>
        <p:spPr>
          <a:xfrm>
            <a:off x="7350572" y="1104326"/>
            <a:ext cx="4020111" cy="1200318"/>
          </a:xfrm>
          <a:prstGeom prst="rect">
            <a:avLst/>
          </a:prstGeom>
        </p:spPr>
      </p:pic>
      <p:sp>
        <p:nvSpPr>
          <p:cNvPr id="11" name="正方形/長方形 10">
            <a:extLst>
              <a:ext uri="{FF2B5EF4-FFF2-40B4-BE49-F238E27FC236}">
                <a16:creationId xmlns:a16="http://schemas.microsoft.com/office/drawing/2014/main" id="{A806EE66-B415-07C4-82C9-43C5DD30E88E}"/>
              </a:ext>
            </a:extLst>
          </p:cNvPr>
          <p:cNvSpPr/>
          <p:nvPr/>
        </p:nvSpPr>
        <p:spPr>
          <a:xfrm>
            <a:off x="8716140" y="1502760"/>
            <a:ext cx="405826" cy="46925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5BA622C6-36FF-4D4E-816B-546EE5FAA545}"/>
              </a:ext>
            </a:extLst>
          </p:cNvPr>
          <p:cNvSpPr/>
          <p:nvPr/>
        </p:nvSpPr>
        <p:spPr>
          <a:xfrm>
            <a:off x="6001006" y="1469764"/>
            <a:ext cx="128897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1C085A49-D98D-684B-292D-252E52947A3B}"/>
              </a:ext>
            </a:extLst>
          </p:cNvPr>
          <p:cNvPicPr>
            <a:picLocks noChangeAspect="1"/>
          </p:cNvPicPr>
          <p:nvPr/>
        </p:nvPicPr>
        <p:blipFill>
          <a:blip r:embed="rId4"/>
          <a:stretch>
            <a:fillRect/>
          </a:stretch>
        </p:blipFill>
        <p:spPr>
          <a:xfrm>
            <a:off x="1041564" y="2936692"/>
            <a:ext cx="3659355" cy="3054657"/>
          </a:xfrm>
          <a:prstGeom prst="rect">
            <a:avLst/>
          </a:prstGeom>
        </p:spPr>
      </p:pic>
      <p:sp>
        <p:nvSpPr>
          <p:cNvPr id="15" name="正方形/長方形 14">
            <a:extLst>
              <a:ext uri="{FF2B5EF4-FFF2-40B4-BE49-F238E27FC236}">
                <a16:creationId xmlns:a16="http://schemas.microsoft.com/office/drawing/2014/main" id="{E8039ACF-82ED-8EB3-0275-C4AA8AC64C7D}"/>
              </a:ext>
            </a:extLst>
          </p:cNvPr>
          <p:cNvSpPr/>
          <p:nvPr/>
        </p:nvSpPr>
        <p:spPr>
          <a:xfrm>
            <a:off x="1342222" y="5081557"/>
            <a:ext cx="1246742" cy="39382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631327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971DE-6F49-C602-2EB5-36CD39384B0D}"/>
              </a:ext>
            </a:extLst>
          </p:cNvPr>
          <p:cNvSpPr>
            <a:spLocks noGrp="1"/>
          </p:cNvSpPr>
          <p:nvPr>
            <p:ph type="title"/>
          </p:nvPr>
        </p:nvSpPr>
        <p:spPr/>
        <p:txBody>
          <a:bodyPr/>
          <a:lstStyle/>
          <a:p>
            <a:r>
              <a:rPr kumimoji="1" lang="en-US" altLang="ja-JP" dirty="0"/>
              <a:t>Web</a:t>
            </a:r>
            <a:r>
              <a:rPr kumimoji="1" lang="ja-JP" altLang="en-US" dirty="0"/>
              <a:t>アプリ</a:t>
            </a:r>
            <a:r>
              <a:rPr kumimoji="1" lang="ja-JP" altLang="en-US" dirty="0" smtClean="0"/>
              <a:t>製作</a:t>
            </a:r>
            <a:r>
              <a:rPr lang="ja-JP" altLang="en-US" dirty="0" smtClean="0"/>
              <a:t>②</a:t>
            </a:r>
            <a:endParaRPr kumimoji="1" lang="ja-JP" altLang="en-US" dirty="0"/>
          </a:p>
        </p:txBody>
      </p:sp>
      <p:sp>
        <p:nvSpPr>
          <p:cNvPr id="3" name="コンテンツ プレースホルダー 2">
            <a:extLst>
              <a:ext uri="{FF2B5EF4-FFF2-40B4-BE49-F238E27FC236}">
                <a16:creationId xmlns:a16="http://schemas.microsoft.com/office/drawing/2014/main" id="{77AE219E-3C43-5CC6-741F-77B788CFDAFF}"/>
              </a:ext>
            </a:extLst>
          </p:cNvPr>
          <p:cNvSpPr>
            <a:spLocks noGrp="1"/>
          </p:cNvSpPr>
          <p:nvPr>
            <p:ph idx="1"/>
          </p:nvPr>
        </p:nvSpPr>
        <p:spPr>
          <a:xfrm>
            <a:off x="5678805" y="2548270"/>
            <a:ext cx="6252210" cy="2218660"/>
          </a:xfrm>
        </p:spPr>
        <p:txBody>
          <a:bodyPr>
            <a:normAutofit/>
          </a:bodyPr>
          <a:lstStyle/>
          <a:p>
            <a:pPr marL="0" indent="0">
              <a:buNone/>
            </a:pPr>
            <a:r>
              <a:rPr kumimoji="1" lang="en-US" altLang="ja-JP" dirty="0"/>
              <a:t>Firebase</a:t>
            </a:r>
            <a:r>
              <a:rPr lang="ja-JP" altLang="en-US" dirty="0"/>
              <a:t>をアプリ上から</a:t>
            </a:r>
            <a:r>
              <a:rPr lang="en-US" altLang="ja-JP" dirty="0"/>
              <a:t/>
            </a:r>
            <a:br>
              <a:rPr lang="en-US" altLang="ja-JP" dirty="0"/>
            </a:br>
            <a:r>
              <a:rPr lang="ja-JP" altLang="en-US" dirty="0"/>
              <a:t>使用するための記述が</a:t>
            </a:r>
            <a:r>
              <a:rPr lang="en-US" altLang="ja-JP" dirty="0"/>
              <a:t/>
            </a:r>
            <a:br>
              <a:rPr lang="en-US" altLang="ja-JP" dirty="0"/>
            </a:br>
            <a:r>
              <a:rPr lang="ja-JP" altLang="en-US" dirty="0"/>
              <a:t>出てくるのでコピーしておく</a:t>
            </a:r>
            <a:endParaRPr kumimoji="1" lang="ja-JP" altLang="en-US" dirty="0"/>
          </a:p>
        </p:txBody>
      </p:sp>
      <p:sp>
        <p:nvSpPr>
          <p:cNvPr id="4" name="スライド番号プレースホルダー 3">
            <a:extLst>
              <a:ext uri="{FF2B5EF4-FFF2-40B4-BE49-F238E27FC236}">
                <a16:creationId xmlns:a16="http://schemas.microsoft.com/office/drawing/2014/main" id="{890AC146-E985-95F4-AE2D-AD9BFA92C440}"/>
              </a:ext>
            </a:extLst>
          </p:cNvPr>
          <p:cNvSpPr>
            <a:spLocks noGrp="1"/>
          </p:cNvSpPr>
          <p:nvPr>
            <p:ph type="sldNum" sz="quarter" idx="12"/>
          </p:nvPr>
        </p:nvSpPr>
        <p:spPr/>
        <p:txBody>
          <a:bodyPr/>
          <a:lstStyle/>
          <a:p>
            <a:fld id="{5A94AD81-C81A-455B-A87B-15031EE15849}" type="slidenum">
              <a:rPr kumimoji="1" lang="ja-JP" altLang="en-US" smtClean="0"/>
              <a:t>155</a:t>
            </a:fld>
            <a:endParaRPr kumimoji="1" lang="ja-JP" altLang="en-US"/>
          </a:p>
        </p:txBody>
      </p:sp>
      <p:pic>
        <p:nvPicPr>
          <p:cNvPr id="6" name="図 5">
            <a:extLst>
              <a:ext uri="{FF2B5EF4-FFF2-40B4-BE49-F238E27FC236}">
                <a16:creationId xmlns:a16="http://schemas.microsoft.com/office/drawing/2014/main" id="{87ABF4DA-829A-B58F-DB55-CDC4D507DBB8}"/>
              </a:ext>
            </a:extLst>
          </p:cNvPr>
          <p:cNvPicPr>
            <a:picLocks noChangeAspect="1"/>
          </p:cNvPicPr>
          <p:nvPr/>
        </p:nvPicPr>
        <p:blipFill>
          <a:blip r:embed="rId2"/>
          <a:stretch>
            <a:fillRect/>
          </a:stretch>
        </p:blipFill>
        <p:spPr>
          <a:xfrm>
            <a:off x="0" y="874914"/>
            <a:ext cx="4960620" cy="5905500"/>
          </a:xfrm>
          <a:prstGeom prst="rect">
            <a:avLst/>
          </a:prstGeom>
        </p:spPr>
      </p:pic>
      <p:sp>
        <p:nvSpPr>
          <p:cNvPr id="7" name="正方形/長方形 6">
            <a:extLst>
              <a:ext uri="{FF2B5EF4-FFF2-40B4-BE49-F238E27FC236}">
                <a16:creationId xmlns:a16="http://schemas.microsoft.com/office/drawing/2014/main" id="{9E3311BD-2EDC-4469-906C-21C22178D42E}"/>
              </a:ext>
            </a:extLst>
          </p:cNvPr>
          <p:cNvSpPr/>
          <p:nvPr/>
        </p:nvSpPr>
        <p:spPr>
          <a:xfrm>
            <a:off x="1391016" y="1175637"/>
            <a:ext cx="1443623" cy="37457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5EF66E9-2335-2B0D-4FBE-1997B981D2BE}"/>
              </a:ext>
            </a:extLst>
          </p:cNvPr>
          <p:cNvSpPr/>
          <p:nvPr/>
        </p:nvSpPr>
        <p:spPr>
          <a:xfrm>
            <a:off x="4297680" y="5282817"/>
            <a:ext cx="388620" cy="37457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F22B299-390F-3A36-E55B-0F5697919D59}"/>
              </a:ext>
            </a:extLst>
          </p:cNvPr>
          <p:cNvSpPr/>
          <p:nvPr/>
        </p:nvSpPr>
        <p:spPr>
          <a:xfrm>
            <a:off x="1800226" y="3626600"/>
            <a:ext cx="1519238" cy="134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55070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9423FA-DD80-40F8-33AD-1ED44A4EED79}"/>
              </a:ext>
            </a:extLst>
          </p:cNvPr>
          <p:cNvSpPr>
            <a:spLocks noGrp="1"/>
          </p:cNvSpPr>
          <p:nvPr>
            <p:ph type="title"/>
          </p:nvPr>
        </p:nvSpPr>
        <p:spPr/>
        <p:txBody>
          <a:bodyPr/>
          <a:lstStyle/>
          <a:p>
            <a:r>
              <a:rPr kumimoji="1" lang="en-US" altLang="ja-JP" dirty="0"/>
              <a:t>Web</a:t>
            </a:r>
            <a:r>
              <a:rPr kumimoji="1" lang="ja-JP" altLang="en-US" dirty="0"/>
              <a:t>アプリ</a:t>
            </a:r>
            <a:r>
              <a:rPr kumimoji="1" lang="ja-JP" altLang="en-US" dirty="0" smtClean="0"/>
              <a:t>製作③</a:t>
            </a:r>
            <a:endParaRPr kumimoji="1" lang="ja-JP" altLang="en-US" dirty="0"/>
          </a:p>
        </p:txBody>
      </p:sp>
      <p:sp>
        <p:nvSpPr>
          <p:cNvPr id="3" name="コンテンツ プレースホルダー 2">
            <a:extLst>
              <a:ext uri="{FF2B5EF4-FFF2-40B4-BE49-F238E27FC236}">
                <a16:creationId xmlns:a16="http://schemas.microsoft.com/office/drawing/2014/main" id="{EA6B7159-C0AF-006B-3E8A-2143A19ED430}"/>
              </a:ext>
            </a:extLst>
          </p:cNvPr>
          <p:cNvSpPr>
            <a:spLocks noGrp="1"/>
          </p:cNvSpPr>
          <p:nvPr>
            <p:ph idx="1"/>
          </p:nvPr>
        </p:nvSpPr>
        <p:spPr>
          <a:xfrm>
            <a:off x="1171668" y="5897879"/>
            <a:ext cx="10178322" cy="678943"/>
          </a:xfrm>
        </p:spPr>
        <p:txBody>
          <a:bodyPr>
            <a:normAutofit lnSpcReduction="10000"/>
          </a:bodyPr>
          <a:lstStyle/>
          <a:p>
            <a:pPr marL="0" indent="0">
              <a:buNone/>
            </a:pPr>
            <a:r>
              <a:rPr kumimoji="1" lang="ja-JP" altLang="en-US" dirty="0"/>
              <a:t>コピーした記述を</a:t>
            </a:r>
            <a:r>
              <a:rPr kumimoji="1" lang="en-US" altLang="ja-JP" dirty="0"/>
              <a:t>body</a:t>
            </a:r>
            <a:r>
              <a:rPr kumimoji="1" lang="ja-JP" altLang="en-US" dirty="0"/>
              <a:t>タグの下部に貼り付けて保存</a:t>
            </a:r>
          </a:p>
        </p:txBody>
      </p:sp>
      <p:sp>
        <p:nvSpPr>
          <p:cNvPr id="4" name="スライド番号プレースホルダー 3">
            <a:extLst>
              <a:ext uri="{FF2B5EF4-FFF2-40B4-BE49-F238E27FC236}">
                <a16:creationId xmlns:a16="http://schemas.microsoft.com/office/drawing/2014/main" id="{6DF84A26-E267-43EA-67FC-B1CB9F5C5DD7}"/>
              </a:ext>
            </a:extLst>
          </p:cNvPr>
          <p:cNvSpPr>
            <a:spLocks noGrp="1"/>
          </p:cNvSpPr>
          <p:nvPr>
            <p:ph type="sldNum" sz="quarter" idx="12"/>
          </p:nvPr>
        </p:nvSpPr>
        <p:spPr/>
        <p:txBody>
          <a:bodyPr/>
          <a:lstStyle/>
          <a:p>
            <a:fld id="{5A94AD81-C81A-455B-A87B-15031EE15849}" type="slidenum">
              <a:rPr kumimoji="1" lang="ja-JP" altLang="en-US" smtClean="0"/>
              <a:t>156</a:t>
            </a:fld>
            <a:endParaRPr kumimoji="1" lang="ja-JP" altLang="en-US"/>
          </a:p>
        </p:txBody>
      </p:sp>
      <p:pic>
        <p:nvPicPr>
          <p:cNvPr id="6" name="図 5">
            <a:extLst>
              <a:ext uri="{FF2B5EF4-FFF2-40B4-BE49-F238E27FC236}">
                <a16:creationId xmlns:a16="http://schemas.microsoft.com/office/drawing/2014/main" id="{269DBC0A-E12C-71A2-6E52-1A1C08DF2AF0}"/>
              </a:ext>
            </a:extLst>
          </p:cNvPr>
          <p:cNvPicPr>
            <a:picLocks noChangeAspect="1"/>
          </p:cNvPicPr>
          <p:nvPr/>
        </p:nvPicPr>
        <p:blipFill>
          <a:blip r:embed="rId2"/>
          <a:stretch>
            <a:fillRect/>
          </a:stretch>
        </p:blipFill>
        <p:spPr>
          <a:xfrm>
            <a:off x="2385494" y="995023"/>
            <a:ext cx="7421011" cy="4867954"/>
          </a:xfrm>
          <a:prstGeom prst="rect">
            <a:avLst/>
          </a:prstGeom>
        </p:spPr>
      </p:pic>
      <p:sp>
        <p:nvSpPr>
          <p:cNvPr id="7" name="正方形/長方形 6">
            <a:extLst>
              <a:ext uri="{FF2B5EF4-FFF2-40B4-BE49-F238E27FC236}">
                <a16:creationId xmlns:a16="http://schemas.microsoft.com/office/drawing/2014/main" id="{9F355992-A27B-59EB-40F0-591E86E9CC04}"/>
              </a:ext>
            </a:extLst>
          </p:cNvPr>
          <p:cNvSpPr/>
          <p:nvPr/>
        </p:nvSpPr>
        <p:spPr>
          <a:xfrm>
            <a:off x="4197350" y="3181350"/>
            <a:ext cx="2317750" cy="180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0958917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F64688-6FF1-71CA-107D-0B9B3D187490}"/>
              </a:ext>
            </a:extLst>
          </p:cNvPr>
          <p:cNvSpPr>
            <a:spLocks noGrp="1"/>
          </p:cNvSpPr>
          <p:nvPr>
            <p:ph type="title"/>
          </p:nvPr>
        </p:nvSpPr>
        <p:spPr/>
        <p:txBody>
          <a:bodyPr/>
          <a:lstStyle/>
          <a:p>
            <a:r>
              <a:rPr kumimoji="1" lang="ja-JP" altLang="en-US" dirty="0"/>
              <a:t>ホスティング①</a:t>
            </a:r>
          </a:p>
        </p:txBody>
      </p:sp>
      <p:sp>
        <p:nvSpPr>
          <p:cNvPr id="3" name="コンテンツ プレースホルダー 2">
            <a:extLst>
              <a:ext uri="{FF2B5EF4-FFF2-40B4-BE49-F238E27FC236}">
                <a16:creationId xmlns:a16="http://schemas.microsoft.com/office/drawing/2014/main" id="{2340B60D-29AD-1736-98FE-B77E4E45C8E5}"/>
              </a:ext>
            </a:extLst>
          </p:cNvPr>
          <p:cNvSpPr>
            <a:spLocks noGrp="1"/>
          </p:cNvSpPr>
          <p:nvPr>
            <p:ph idx="1"/>
          </p:nvPr>
        </p:nvSpPr>
        <p:spPr>
          <a:xfrm>
            <a:off x="739680" y="5753826"/>
            <a:ext cx="10712639" cy="874914"/>
          </a:xfrm>
        </p:spPr>
        <p:txBody>
          <a:bodyPr/>
          <a:lstStyle/>
          <a:p>
            <a:pPr marL="0" indent="0">
              <a:buNone/>
            </a:pPr>
            <a:r>
              <a:rPr kumimoji="1" lang="en-US" altLang="ja-JP" dirty="0" err="1"/>
              <a:t>iot_host</a:t>
            </a:r>
            <a:r>
              <a:rPr kumimoji="1" lang="ja-JP" altLang="en-US" dirty="0" smtClean="0"/>
              <a:t>フォルダで</a:t>
            </a:r>
            <a:r>
              <a:rPr lang="ja-JP" altLang="en-US" dirty="0" smtClean="0"/>
              <a:t>、</a:t>
            </a:r>
            <a:r>
              <a:rPr lang="ja-JP" altLang="en-US" dirty="0"/>
              <a:t>デプロイコマンドを実行する</a:t>
            </a:r>
            <a:endParaRPr kumimoji="1" lang="ja-JP" altLang="en-US" dirty="0"/>
          </a:p>
        </p:txBody>
      </p:sp>
      <p:sp>
        <p:nvSpPr>
          <p:cNvPr id="4" name="スライド番号プレースホルダー 3">
            <a:extLst>
              <a:ext uri="{FF2B5EF4-FFF2-40B4-BE49-F238E27FC236}">
                <a16:creationId xmlns:a16="http://schemas.microsoft.com/office/drawing/2014/main" id="{C858D500-5153-D19E-387B-52A9A95D206D}"/>
              </a:ext>
            </a:extLst>
          </p:cNvPr>
          <p:cNvSpPr>
            <a:spLocks noGrp="1"/>
          </p:cNvSpPr>
          <p:nvPr>
            <p:ph type="sldNum" sz="quarter" idx="12"/>
          </p:nvPr>
        </p:nvSpPr>
        <p:spPr/>
        <p:txBody>
          <a:bodyPr/>
          <a:lstStyle/>
          <a:p>
            <a:fld id="{5A94AD81-C81A-455B-A87B-15031EE15849}" type="slidenum">
              <a:rPr kumimoji="1" lang="ja-JP" altLang="en-US" smtClean="0"/>
              <a:t>157</a:t>
            </a:fld>
            <a:endParaRPr kumimoji="1" lang="ja-JP" altLang="en-US"/>
          </a:p>
        </p:txBody>
      </p:sp>
      <p:pic>
        <p:nvPicPr>
          <p:cNvPr id="5" name="図 4">
            <a:extLst>
              <a:ext uri="{FF2B5EF4-FFF2-40B4-BE49-F238E27FC236}">
                <a16:creationId xmlns:a16="http://schemas.microsoft.com/office/drawing/2014/main" id="{2BB6E93D-C8E9-453F-BEFB-01CBD6F1997A}"/>
              </a:ext>
            </a:extLst>
          </p:cNvPr>
          <p:cNvPicPr>
            <a:picLocks noChangeAspect="1"/>
          </p:cNvPicPr>
          <p:nvPr/>
        </p:nvPicPr>
        <p:blipFill>
          <a:blip r:embed="rId2"/>
          <a:stretch>
            <a:fillRect/>
          </a:stretch>
        </p:blipFill>
        <p:spPr>
          <a:xfrm>
            <a:off x="1202070" y="3047947"/>
            <a:ext cx="2133898" cy="381053"/>
          </a:xfrm>
          <a:prstGeom prst="rect">
            <a:avLst/>
          </a:prstGeom>
        </p:spPr>
      </p:pic>
      <p:pic>
        <p:nvPicPr>
          <p:cNvPr id="6" name="図 5">
            <a:extLst>
              <a:ext uri="{FF2B5EF4-FFF2-40B4-BE49-F238E27FC236}">
                <a16:creationId xmlns:a16="http://schemas.microsoft.com/office/drawing/2014/main" id="{5B293B3C-5134-BCFA-52AD-4822479E4353}"/>
              </a:ext>
            </a:extLst>
          </p:cNvPr>
          <p:cNvPicPr>
            <a:picLocks noChangeAspect="1"/>
          </p:cNvPicPr>
          <p:nvPr/>
        </p:nvPicPr>
        <p:blipFill rotWithShape="1">
          <a:blip r:embed="rId3"/>
          <a:srcRect t="12948"/>
          <a:stretch/>
        </p:blipFill>
        <p:spPr>
          <a:xfrm>
            <a:off x="4662352" y="1994580"/>
            <a:ext cx="6789967" cy="2868840"/>
          </a:xfrm>
          <a:prstGeom prst="rect">
            <a:avLst/>
          </a:prstGeom>
        </p:spPr>
      </p:pic>
    </p:spTree>
    <p:extLst>
      <p:ext uri="{BB962C8B-B14F-4D97-AF65-F5344CB8AC3E}">
        <p14:creationId xmlns:p14="http://schemas.microsoft.com/office/powerpoint/2010/main" val="55348792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6E1A77-71DE-3AAF-A8DF-E9E9BA182626}"/>
              </a:ext>
            </a:extLst>
          </p:cNvPr>
          <p:cNvSpPr>
            <a:spLocks noGrp="1"/>
          </p:cNvSpPr>
          <p:nvPr>
            <p:ph type="title"/>
          </p:nvPr>
        </p:nvSpPr>
        <p:spPr/>
        <p:txBody>
          <a:bodyPr/>
          <a:lstStyle/>
          <a:p>
            <a:r>
              <a:rPr kumimoji="1" lang="ja-JP" altLang="en-US" dirty="0"/>
              <a:t>ホスティング②</a:t>
            </a:r>
          </a:p>
        </p:txBody>
      </p:sp>
      <p:sp>
        <p:nvSpPr>
          <p:cNvPr id="3" name="コンテンツ プレースホルダー 2">
            <a:extLst>
              <a:ext uri="{FF2B5EF4-FFF2-40B4-BE49-F238E27FC236}">
                <a16:creationId xmlns:a16="http://schemas.microsoft.com/office/drawing/2014/main" id="{95542CD1-40AB-0F45-207A-6BA1A7156CFC}"/>
              </a:ext>
            </a:extLst>
          </p:cNvPr>
          <p:cNvSpPr>
            <a:spLocks noGrp="1"/>
          </p:cNvSpPr>
          <p:nvPr>
            <p:ph idx="1"/>
          </p:nvPr>
        </p:nvSpPr>
        <p:spPr>
          <a:xfrm>
            <a:off x="143218" y="5927587"/>
            <a:ext cx="12048781" cy="874915"/>
          </a:xfrm>
        </p:spPr>
        <p:txBody>
          <a:bodyPr>
            <a:normAutofit fontScale="92500"/>
          </a:bodyPr>
          <a:lstStyle/>
          <a:p>
            <a:pPr marL="0" indent="0">
              <a:buNone/>
            </a:pPr>
            <a:r>
              <a:rPr kumimoji="1" lang="ja-JP" altLang="en-US" dirty="0"/>
              <a:t>アプリの設定画面を開き、ホスティングするプロジェクトを選択する</a:t>
            </a:r>
          </a:p>
        </p:txBody>
      </p:sp>
      <p:sp>
        <p:nvSpPr>
          <p:cNvPr id="4" name="スライド番号プレースホルダー 3">
            <a:extLst>
              <a:ext uri="{FF2B5EF4-FFF2-40B4-BE49-F238E27FC236}">
                <a16:creationId xmlns:a16="http://schemas.microsoft.com/office/drawing/2014/main" id="{4770AA3D-AC90-5553-569A-C78B1BCDD97F}"/>
              </a:ext>
            </a:extLst>
          </p:cNvPr>
          <p:cNvSpPr>
            <a:spLocks noGrp="1"/>
          </p:cNvSpPr>
          <p:nvPr>
            <p:ph type="sldNum" sz="quarter" idx="12"/>
          </p:nvPr>
        </p:nvSpPr>
        <p:spPr/>
        <p:txBody>
          <a:bodyPr/>
          <a:lstStyle/>
          <a:p>
            <a:fld id="{5A94AD81-C81A-455B-A87B-15031EE15849}" type="slidenum">
              <a:rPr kumimoji="1" lang="ja-JP" altLang="en-US" smtClean="0"/>
              <a:t>158</a:t>
            </a:fld>
            <a:endParaRPr kumimoji="1" lang="ja-JP" altLang="en-US"/>
          </a:p>
        </p:txBody>
      </p:sp>
      <p:pic>
        <p:nvPicPr>
          <p:cNvPr id="6" name="図 5">
            <a:extLst>
              <a:ext uri="{FF2B5EF4-FFF2-40B4-BE49-F238E27FC236}">
                <a16:creationId xmlns:a16="http://schemas.microsoft.com/office/drawing/2014/main" id="{C923FB22-F71B-41B7-9E27-0BBB24072C3A}"/>
              </a:ext>
            </a:extLst>
          </p:cNvPr>
          <p:cNvPicPr>
            <a:picLocks noChangeAspect="1"/>
          </p:cNvPicPr>
          <p:nvPr/>
        </p:nvPicPr>
        <p:blipFill>
          <a:blip r:embed="rId2"/>
          <a:stretch>
            <a:fillRect/>
          </a:stretch>
        </p:blipFill>
        <p:spPr>
          <a:xfrm>
            <a:off x="7200395" y="1116361"/>
            <a:ext cx="3620005" cy="1267002"/>
          </a:xfrm>
          <a:prstGeom prst="rect">
            <a:avLst/>
          </a:prstGeom>
        </p:spPr>
      </p:pic>
      <p:pic>
        <p:nvPicPr>
          <p:cNvPr id="7" name="図 6">
            <a:extLst>
              <a:ext uri="{FF2B5EF4-FFF2-40B4-BE49-F238E27FC236}">
                <a16:creationId xmlns:a16="http://schemas.microsoft.com/office/drawing/2014/main" id="{AFC96CFE-71BB-9B3A-2403-29FD1FA62D9A}"/>
              </a:ext>
            </a:extLst>
          </p:cNvPr>
          <p:cNvPicPr>
            <a:picLocks noChangeAspect="1"/>
          </p:cNvPicPr>
          <p:nvPr/>
        </p:nvPicPr>
        <p:blipFill>
          <a:blip r:embed="rId3"/>
          <a:stretch>
            <a:fillRect/>
          </a:stretch>
        </p:blipFill>
        <p:spPr>
          <a:xfrm>
            <a:off x="843227" y="874914"/>
            <a:ext cx="5125165" cy="1638529"/>
          </a:xfrm>
          <a:prstGeom prst="rect">
            <a:avLst/>
          </a:prstGeom>
        </p:spPr>
      </p:pic>
      <p:sp>
        <p:nvSpPr>
          <p:cNvPr id="8" name="正方形/長方形 7">
            <a:extLst>
              <a:ext uri="{FF2B5EF4-FFF2-40B4-BE49-F238E27FC236}">
                <a16:creationId xmlns:a16="http://schemas.microsoft.com/office/drawing/2014/main" id="{8A040F81-D303-55FE-F769-8AE5EA5BFFB4}"/>
              </a:ext>
            </a:extLst>
          </p:cNvPr>
          <p:cNvSpPr/>
          <p:nvPr/>
        </p:nvSpPr>
        <p:spPr>
          <a:xfrm>
            <a:off x="1271049" y="1857665"/>
            <a:ext cx="1246742" cy="39382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0C52ACB-47F1-1313-92B1-858FF744E24C}"/>
              </a:ext>
            </a:extLst>
          </p:cNvPr>
          <p:cNvSpPr/>
          <p:nvPr/>
        </p:nvSpPr>
        <p:spPr>
          <a:xfrm>
            <a:off x="9157290" y="1708547"/>
            <a:ext cx="444347" cy="39382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C3D5A964-3B52-60DD-C823-E8510FD68669}"/>
              </a:ext>
            </a:extLst>
          </p:cNvPr>
          <p:cNvPicPr>
            <a:picLocks noChangeAspect="1"/>
          </p:cNvPicPr>
          <p:nvPr/>
        </p:nvPicPr>
        <p:blipFill>
          <a:blip r:embed="rId4"/>
          <a:stretch>
            <a:fillRect/>
          </a:stretch>
        </p:blipFill>
        <p:spPr>
          <a:xfrm>
            <a:off x="2384249" y="2624809"/>
            <a:ext cx="7423501" cy="2937843"/>
          </a:xfrm>
          <a:prstGeom prst="rect">
            <a:avLst/>
          </a:prstGeom>
        </p:spPr>
      </p:pic>
      <p:sp>
        <p:nvSpPr>
          <p:cNvPr id="12" name="正方形/長方形 11">
            <a:extLst>
              <a:ext uri="{FF2B5EF4-FFF2-40B4-BE49-F238E27FC236}">
                <a16:creationId xmlns:a16="http://schemas.microsoft.com/office/drawing/2014/main" id="{32583714-040B-353A-4550-7BA1539FE196}"/>
              </a:ext>
            </a:extLst>
          </p:cNvPr>
          <p:cNvSpPr/>
          <p:nvPr/>
        </p:nvSpPr>
        <p:spPr>
          <a:xfrm>
            <a:off x="4928843" y="4583017"/>
            <a:ext cx="2166019" cy="68525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AB59857-511F-EAF5-400B-702D0AE30D74}"/>
              </a:ext>
            </a:extLst>
          </p:cNvPr>
          <p:cNvSpPr/>
          <p:nvPr/>
        </p:nvSpPr>
        <p:spPr>
          <a:xfrm>
            <a:off x="4928843" y="4289059"/>
            <a:ext cx="2474492" cy="2939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5167267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3F3642-79FD-B020-278C-C8B489F45041}"/>
              </a:ext>
            </a:extLst>
          </p:cNvPr>
          <p:cNvSpPr>
            <a:spLocks noGrp="1"/>
          </p:cNvSpPr>
          <p:nvPr>
            <p:ph type="title"/>
          </p:nvPr>
        </p:nvSpPr>
        <p:spPr/>
        <p:txBody>
          <a:bodyPr/>
          <a:lstStyle/>
          <a:p>
            <a:r>
              <a:rPr kumimoji="1" lang="ja-JP" altLang="en-US"/>
              <a:t>動作確認</a:t>
            </a:r>
            <a:endParaRPr kumimoji="1" lang="ja-JP" altLang="en-US" dirty="0"/>
          </a:p>
        </p:txBody>
      </p:sp>
      <p:sp>
        <p:nvSpPr>
          <p:cNvPr id="3" name="コンテンツ プレースホルダー 2">
            <a:extLst>
              <a:ext uri="{FF2B5EF4-FFF2-40B4-BE49-F238E27FC236}">
                <a16:creationId xmlns:a16="http://schemas.microsoft.com/office/drawing/2014/main" id="{8746321B-45E2-1F7C-BD93-391D26C883EA}"/>
              </a:ext>
            </a:extLst>
          </p:cNvPr>
          <p:cNvSpPr>
            <a:spLocks noGrp="1"/>
          </p:cNvSpPr>
          <p:nvPr>
            <p:ph idx="1"/>
          </p:nvPr>
        </p:nvSpPr>
        <p:spPr>
          <a:xfrm>
            <a:off x="1945741" y="5601550"/>
            <a:ext cx="8476216" cy="727112"/>
          </a:xfrm>
        </p:spPr>
        <p:txBody>
          <a:bodyPr>
            <a:normAutofit/>
          </a:bodyPr>
          <a:lstStyle/>
          <a:p>
            <a:pPr marL="0" indent="0">
              <a:buNone/>
            </a:pPr>
            <a:r>
              <a:rPr kumimoji="1" lang="ja-JP" altLang="en-US" dirty="0"/>
              <a:t>デプロイ時に出力されたアドレスにアクセス</a:t>
            </a:r>
            <a:endParaRPr kumimoji="1" lang="en-US" altLang="ja-JP" dirty="0"/>
          </a:p>
        </p:txBody>
      </p:sp>
      <p:sp>
        <p:nvSpPr>
          <p:cNvPr id="4" name="スライド番号プレースホルダー 3">
            <a:extLst>
              <a:ext uri="{FF2B5EF4-FFF2-40B4-BE49-F238E27FC236}">
                <a16:creationId xmlns:a16="http://schemas.microsoft.com/office/drawing/2014/main" id="{A5C8AB70-B4E7-84E6-EC8E-FF2AFAC78D65}"/>
              </a:ext>
            </a:extLst>
          </p:cNvPr>
          <p:cNvSpPr>
            <a:spLocks noGrp="1"/>
          </p:cNvSpPr>
          <p:nvPr>
            <p:ph type="sldNum" sz="quarter" idx="12"/>
          </p:nvPr>
        </p:nvSpPr>
        <p:spPr/>
        <p:txBody>
          <a:bodyPr/>
          <a:lstStyle/>
          <a:p>
            <a:fld id="{5A94AD81-C81A-455B-A87B-15031EE15849}" type="slidenum">
              <a:rPr kumimoji="1" lang="ja-JP" altLang="en-US" smtClean="0"/>
              <a:t>159</a:t>
            </a:fld>
            <a:endParaRPr kumimoji="1" lang="ja-JP" altLang="en-US"/>
          </a:p>
        </p:txBody>
      </p:sp>
      <p:pic>
        <p:nvPicPr>
          <p:cNvPr id="5" name="図 4">
            <a:extLst>
              <a:ext uri="{FF2B5EF4-FFF2-40B4-BE49-F238E27FC236}">
                <a16:creationId xmlns:a16="http://schemas.microsoft.com/office/drawing/2014/main" id="{6012FB91-9BE2-6E11-B3A3-A768E7085E9A}"/>
              </a:ext>
            </a:extLst>
          </p:cNvPr>
          <p:cNvPicPr>
            <a:picLocks noChangeAspect="1"/>
          </p:cNvPicPr>
          <p:nvPr/>
        </p:nvPicPr>
        <p:blipFill rotWithShape="1">
          <a:blip r:embed="rId2"/>
          <a:srcRect t="12948"/>
          <a:stretch/>
        </p:blipFill>
        <p:spPr>
          <a:xfrm>
            <a:off x="2492029" y="1903955"/>
            <a:ext cx="6789967" cy="2868840"/>
          </a:xfrm>
          <a:prstGeom prst="rect">
            <a:avLst/>
          </a:prstGeom>
        </p:spPr>
      </p:pic>
      <p:sp>
        <p:nvSpPr>
          <p:cNvPr id="6" name="正方形/長方形 5">
            <a:extLst>
              <a:ext uri="{FF2B5EF4-FFF2-40B4-BE49-F238E27FC236}">
                <a16:creationId xmlns:a16="http://schemas.microsoft.com/office/drawing/2014/main" id="{C4B2E469-ED0D-B526-1C1E-8DFB38FB7A21}"/>
              </a:ext>
            </a:extLst>
          </p:cNvPr>
          <p:cNvSpPr/>
          <p:nvPr/>
        </p:nvSpPr>
        <p:spPr>
          <a:xfrm>
            <a:off x="3496650" y="4307595"/>
            <a:ext cx="2221104" cy="28643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942502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TIPS:</a:t>
            </a:r>
            <a:r>
              <a:rPr lang="ja-JP" altLang="en-US" dirty="0"/>
              <a:t>オープンソース</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a:t>
            </a:fld>
            <a:endParaRPr kumimoji="1" lang="ja-JP" altLang="en-US"/>
          </a:p>
        </p:txBody>
      </p:sp>
      <p:pic>
        <p:nvPicPr>
          <p:cNvPr id="5" name="図 4"/>
          <p:cNvPicPr>
            <a:picLocks noChangeAspect="1"/>
          </p:cNvPicPr>
          <p:nvPr/>
        </p:nvPicPr>
        <p:blipFill>
          <a:blip r:embed="rId2"/>
          <a:stretch>
            <a:fillRect/>
          </a:stretch>
        </p:blipFill>
        <p:spPr>
          <a:xfrm>
            <a:off x="698232" y="874914"/>
            <a:ext cx="5783856" cy="4062827"/>
          </a:xfrm>
          <a:prstGeom prst="rect">
            <a:avLst/>
          </a:prstGeom>
        </p:spPr>
      </p:pic>
      <p:pic>
        <p:nvPicPr>
          <p:cNvPr id="6" name="図 5"/>
          <p:cNvPicPr>
            <a:picLocks noChangeAspect="1"/>
          </p:cNvPicPr>
          <p:nvPr/>
        </p:nvPicPr>
        <p:blipFill>
          <a:blip r:embed="rId3"/>
          <a:stretch>
            <a:fillRect/>
          </a:stretch>
        </p:blipFill>
        <p:spPr>
          <a:xfrm>
            <a:off x="6656617" y="874914"/>
            <a:ext cx="5015837" cy="4062827"/>
          </a:xfrm>
          <a:prstGeom prst="rect">
            <a:avLst/>
          </a:prstGeom>
        </p:spPr>
      </p:pic>
      <p:sp>
        <p:nvSpPr>
          <p:cNvPr id="7" name="コンテンツ プレースホルダー 2"/>
          <p:cNvSpPr>
            <a:spLocks noGrp="1"/>
          </p:cNvSpPr>
          <p:nvPr>
            <p:ph idx="1"/>
          </p:nvPr>
        </p:nvSpPr>
        <p:spPr>
          <a:xfrm>
            <a:off x="612554" y="4937741"/>
            <a:ext cx="11490593" cy="1826615"/>
          </a:xfrm>
        </p:spPr>
        <p:txBody>
          <a:bodyPr>
            <a:normAutofit/>
          </a:bodyPr>
          <a:lstStyle/>
          <a:p>
            <a:pPr marL="0" indent="0">
              <a:buNone/>
            </a:pPr>
            <a:r>
              <a:rPr lang="ja-JP" altLang="en-US" sz="3200" dirty="0"/>
              <a:t>ソフトウェアやハードウェアの構成や</a:t>
            </a:r>
            <a:r>
              <a:rPr lang="ja-JP" altLang="en-US" sz="3200" dirty="0">
                <a:solidFill>
                  <a:srgbClr val="FF0000"/>
                </a:solidFill>
              </a:rPr>
              <a:t>プログラム </a:t>
            </a:r>
            <a:r>
              <a:rPr lang="en-US" altLang="ja-JP" sz="3200" dirty="0">
                <a:solidFill>
                  <a:srgbClr val="FF0000"/>
                </a:solidFill>
              </a:rPr>
              <a:t>(</a:t>
            </a:r>
            <a:r>
              <a:rPr lang="ja-JP" altLang="en-US" sz="3200" dirty="0">
                <a:solidFill>
                  <a:srgbClr val="FF0000"/>
                </a:solidFill>
              </a:rPr>
              <a:t>ソース</a:t>
            </a:r>
            <a:r>
              <a:rPr lang="en-US" altLang="ja-JP" sz="3200" dirty="0">
                <a:solidFill>
                  <a:srgbClr val="FF0000"/>
                </a:solidFill>
              </a:rPr>
              <a:t>)</a:t>
            </a:r>
            <a:r>
              <a:rPr lang="ja-JP" altLang="en-US" sz="3200" dirty="0">
                <a:solidFill>
                  <a:srgbClr val="FF0000"/>
                </a:solidFill>
              </a:rPr>
              <a:t>を</a:t>
            </a:r>
            <a:r>
              <a:rPr lang="en-US" altLang="ja-JP" sz="3200" dirty="0">
                <a:solidFill>
                  <a:srgbClr val="FF0000"/>
                </a:solidFill>
              </a:rPr>
              <a:t/>
            </a:r>
            <a:br>
              <a:rPr lang="en-US" altLang="ja-JP" sz="3200" dirty="0">
                <a:solidFill>
                  <a:srgbClr val="FF0000"/>
                </a:solidFill>
              </a:rPr>
            </a:br>
            <a:r>
              <a:rPr lang="ja-JP" altLang="en-US" sz="3200" dirty="0">
                <a:solidFill>
                  <a:srgbClr val="FF0000"/>
                </a:solidFill>
              </a:rPr>
              <a:t>公開</a:t>
            </a:r>
            <a:r>
              <a:rPr lang="en-US" altLang="ja-JP" sz="3200" dirty="0">
                <a:solidFill>
                  <a:srgbClr val="FF0000"/>
                </a:solidFill>
              </a:rPr>
              <a:t>(</a:t>
            </a:r>
            <a:r>
              <a:rPr lang="ja-JP" altLang="en-US" sz="3200" dirty="0">
                <a:solidFill>
                  <a:srgbClr val="FF0000"/>
                </a:solidFill>
              </a:rPr>
              <a:t>オープン</a:t>
            </a:r>
            <a:r>
              <a:rPr lang="en-US" altLang="ja-JP" sz="3200" dirty="0">
                <a:solidFill>
                  <a:srgbClr val="FF0000"/>
                </a:solidFill>
              </a:rPr>
              <a:t>)</a:t>
            </a:r>
            <a:r>
              <a:rPr lang="ja-JP" altLang="en-US" sz="3200" dirty="0"/>
              <a:t>しコピー・改良を許すこと。</a:t>
            </a:r>
            <a:endParaRPr lang="en-US" altLang="ja-JP" sz="3200" dirty="0"/>
          </a:p>
          <a:p>
            <a:pPr marL="0" indent="0">
              <a:buNone/>
            </a:pPr>
            <a:r>
              <a:rPr lang="ja-JP" altLang="en-US" sz="3200" dirty="0"/>
              <a:t>製品化などを行う際は、公開もとにライセンス料を払うことが多い。</a:t>
            </a:r>
            <a:endParaRPr lang="en-US" altLang="ja-JP" sz="3200" dirty="0"/>
          </a:p>
        </p:txBody>
      </p:sp>
    </p:spTree>
    <p:extLst>
      <p:ext uri="{BB962C8B-B14F-4D97-AF65-F5344CB8AC3E}">
        <p14:creationId xmlns:p14="http://schemas.microsoft.com/office/powerpoint/2010/main" val="320857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データの可視化：</a:t>
            </a:r>
            <a:r>
              <a:rPr kumimoji="1" lang="en-US" altLang="ja-JP" dirty="0" err="1" smtClean="0"/>
              <a:t>enebular</a:t>
            </a:r>
            <a:r>
              <a:rPr kumimoji="1" lang="ja-JP" altLang="en-US" dirty="0" smtClean="0"/>
              <a:t>ログイン</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160</a:t>
            </a:fld>
            <a:endParaRPr kumimoji="1" lang="ja-JP" altLang="en-US"/>
          </a:p>
        </p:txBody>
      </p:sp>
      <p:grpSp>
        <p:nvGrpSpPr>
          <p:cNvPr id="9" name="グループ化 8"/>
          <p:cNvGrpSpPr/>
          <p:nvPr/>
        </p:nvGrpSpPr>
        <p:grpSpPr>
          <a:xfrm>
            <a:off x="2191589" y="1347745"/>
            <a:ext cx="4927719" cy="1019318"/>
            <a:chOff x="1875557" y="1337355"/>
            <a:chExt cx="4927719" cy="1019318"/>
          </a:xfrm>
        </p:grpSpPr>
        <p:grpSp>
          <p:nvGrpSpPr>
            <p:cNvPr id="7" name="グループ化 6"/>
            <p:cNvGrpSpPr/>
            <p:nvPr/>
          </p:nvGrpSpPr>
          <p:grpSpPr>
            <a:xfrm>
              <a:off x="1875557" y="1337355"/>
              <a:ext cx="4897931" cy="1019318"/>
              <a:chOff x="3383471" y="1929637"/>
              <a:chExt cx="4897931" cy="1019318"/>
            </a:xfrm>
          </p:grpSpPr>
          <p:pic>
            <p:nvPicPr>
              <p:cNvPr id="5" name="図 4"/>
              <p:cNvPicPr>
                <a:picLocks noChangeAspect="1"/>
              </p:cNvPicPr>
              <p:nvPr/>
            </p:nvPicPr>
            <p:blipFill rotWithShape="1">
              <a:blip r:embed="rId2"/>
              <a:srcRect l="88374"/>
              <a:stretch/>
            </p:blipFill>
            <p:spPr>
              <a:xfrm>
                <a:off x="6174889" y="1929638"/>
                <a:ext cx="2106513" cy="1019317"/>
              </a:xfrm>
              <a:prstGeom prst="rect">
                <a:avLst/>
              </a:prstGeom>
            </p:spPr>
          </p:pic>
          <p:pic>
            <p:nvPicPr>
              <p:cNvPr id="6" name="図 5"/>
              <p:cNvPicPr>
                <a:picLocks noChangeAspect="1"/>
              </p:cNvPicPr>
              <p:nvPr/>
            </p:nvPicPr>
            <p:blipFill rotWithShape="1">
              <a:blip r:embed="rId2"/>
              <a:srcRect r="84594"/>
              <a:stretch/>
            </p:blipFill>
            <p:spPr>
              <a:xfrm>
                <a:off x="3383471" y="1929637"/>
                <a:ext cx="2791418" cy="1019317"/>
              </a:xfrm>
              <a:prstGeom prst="rect">
                <a:avLst/>
              </a:prstGeom>
            </p:spPr>
          </p:pic>
        </p:grpSp>
        <p:sp>
          <p:nvSpPr>
            <p:cNvPr id="8" name="正方形/長方形 7"/>
            <p:cNvSpPr/>
            <p:nvPr/>
          </p:nvSpPr>
          <p:spPr>
            <a:xfrm>
              <a:off x="5649885" y="1337355"/>
              <a:ext cx="1153391" cy="10193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2191589" y="2839894"/>
            <a:ext cx="6582694" cy="3534269"/>
            <a:chOff x="2253935" y="2513921"/>
            <a:chExt cx="6582694" cy="3534269"/>
          </a:xfrm>
        </p:grpSpPr>
        <p:pic>
          <p:nvPicPr>
            <p:cNvPr id="10" name="図 9"/>
            <p:cNvPicPr>
              <a:picLocks noChangeAspect="1"/>
            </p:cNvPicPr>
            <p:nvPr/>
          </p:nvPicPr>
          <p:blipFill>
            <a:blip r:embed="rId3"/>
            <a:stretch>
              <a:fillRect/>
            </a:stretch>
          </p:blipFill>
          <p:spPr>
            <a:xfrm>
              <a:off x="2253935" y="2513921"/>
              <a:ext cx="6582694" cy="3534268"/>
            </a:xfrm>
            <a:prstGeom prst="rect">
              <a:avLst/>
            </a:prstGeom>
          </p:spPr>
        </p:pic>
        <p:sp>
          <p:nvSpPr>
            <p:cNvPr id="11" name="正方形/長方形 10"/>
            <p:cNvSpPr/>
            <p:nvPr/>
          </p:nvSpPr>
          <p:spPr>
            <a:xfrm>
              <a:off x="4968586" y="5746174"/>
              <a:ext cx="1390650" cy="3020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コンテンツ プレースホルダー 2">
            <a:extLst>
              <a:ext uri="{FF2B5EF4-FFF2-40B4-BE49-F238E27FC236}">
                <a16:creationId xmlns:a16="http://schemas.microsoft.com/office/drawing/2014/main" id="{C1D172C7-DCA2-1C1F-C2A8-327FEFF7D5F1}"/>
              </a:ext>
            </a:extLst>
          </p:cNvPr>
          <p:cNvSpPr>
            <a:spLocks noGrp="1"/>
          </p:cNvSpPr>
          <p:nvPr>
            <p:ph idx="1"/>
          </p:nvPr>
        </p:nvSpPr>
        <p:spPr>
          <a:xfrm>
            <a:off x="1381791" y="1469864"/>
            <a:ext cx="809798" cy="775080"/>
          </a:xfrm>
        </p:spPr>
        <p:txBody>
          <a:bodyPr>
            <a:noAutofit/>
          </a:bodyPr>
          <a:lstStyle/>
          <a:p>
            <a:pPr marL="0" indent="0">
              <a:buNone/>
            </a:pPr>
            <a:r>
              <a:rPr kumimoji="1" lang="ja-JP" altLang="en-US" dirty="0" smtClean="0"/>
              <a:t>①</a:t>
            </a:r>
            <a:endParaRPr kumimoji="1" lang="ja-JP" altLang="en-US" dirty="0"/>
          </a:p>
        </p:txBody>
      </p:sp>
      <p:sp>
        <p:nvSpPr>
          <p:cNvPr id="14" name="コンテンツ プレースホルダー 2">
            <a:extLst>
              <a:ext uri="{FF2B5EF4-FFF2-40B4-BE49-F238E27FC236}">
                <a16:creationId xmlns:a16="http://schemas.microsoft.com/office/drawing/2014/main" id="{C1D172C7-DCA2-1C1F-C2A8-327FEFF7D5F1}"/>
              </a:ext>
            </a:extLst>
          </p:cNvPr>
          <p:cNvSpPr txBox="1">
            <a:spLocks/>
          </p:cNvSpPr>
          <p:nvPr/>
        </p:nvSpPr>
        <p:spPr>
          <a:xfrm>
            <a:off x="1381791" y="2839892"/>
            <a:ext cx="809798" cy="77508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②</a:t>
            </a:r>
            <a:endParaRPr lang="ja-JP" altLang="en-US" dirty="0"/>
          </a:p>
        </p:txBody>
      </p:sp>
    </p:spTree>
    <p:extLst>
      <p:ext uri="{BB962C8B-B14F-4D97-AF65-F5344CB8AC3E}">
        <p14:creationId xmlns:p14="http://schemas.microsoft.com/office/powerpoint/2010/main" val="2226642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データの可視化：</a:t>
            </a:r>
            <a:r>
              <a:rPr lang="en-US" altLang="ja-JP" dirty="0" err="1"/>
              <a:t>enebular</a:t>
            </a:r>
            <a:r>
              <a:rPr lang="ja-JP" altLang="en-US" dirty="0"/>
              <a:t>ログイン</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161</a:t>
            </a:fld>
            <a:endParaRPr kumimoji="1" lang="ja-JP" altLang="en-US"/>
          </a:p>
        </p:txBody>
      </p:sp>
      <p:grpSp>
        <p:nvGrpSpPr>
          <p:cNvPr id="10" name="グループ化 9"/>
          <p:cNvGrpSpPr/>
          <p:nvPr/>
        </p:nvGrpSpPr>
        <p:grpSpPr>
          <a:xfrm>
            <a:off x="1180919" y="874914"/>
            <a:ext cx="4176122" cy="4609989"/>
            <a:chOff x="1180919" y="874914"/>
            <a:chExt cx="4176122" cy="4609989"/>
          </a:xfrm>
        </p:grpSpPr>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919" y="874914"/>
              <a:ext cx="4176122" cy="4584589"/>
            </a:xfrm>
            <a:prstGeom prst="rect">
              <a:avLst/>
            </a:prstGeom>
          </p:spPr>
        </p:pic>
        <p:sp>
          <p:nvSpPr>
            <p:cNvPr id="9" name="正方形/長方形 8"/>
            <p:cNvSpPr/>
            <p:nvPr/>
          </p:nvSpPr>
          <p:spPr>
            <a:xfrm>
              <a:off x="1612900" y="5080000"/>
              <a:ext cx="3352800" cy="4049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1" name="図 10"/>
          <p:cNvPicPr>
            <a:picLocks noChangeAspect="1"/>
          </p:cNvPicPr>
          <p:nvPr/>
        </p:nvPicPr>
        <p:blipFill>
          <a:blip r:embed="rId3"/>
          <a:stretch>
            <a:fillRect/>
          </a:stretch>
        </p:blipFill>
        <p:spPr>
          <a:xfrm>
            <a:off x="6728588" y="1262454"/>
            <a:ext cx="4616925" cy="3564293"/>
          </a:xfrm>
          <a:prstGeom prst="rect">
            <a:avLst/>
          </a:prstGeom>
        </p:spPr>
      </p:pic>
      <p:sp>
        <p:nvSpPr>
          <p:cNvPr id="12" name="コンテンツ プレースホルダー 2">
            <a:extLst>
              <a:ext uri="{FF2B5EF4-FFF2-40B4-BE49-F238E27FC236}">
                <a16:creationId xmlns:a16="http://schemas.microsoft.com/office/drawing/2014/main" id="{C1D172C7-DCA2-1C1F-C2A8-327FEFF7D5F1}"/>
              </a:ext>
            </a:extLst>
          </p:cNvPr>
          <p:cNvSpPr>
            <a:spLocks noGrp="1"/>
          </p:cNvSpPr>
          <p:nvPr>
            <p:ph idx="1"/>
          </p:nvPr>
        </p:nvSpPr>
        <p:spPr>
          <a:xfrm>
            <a:off x="6728588" y="997033"/>
            <a:ext cx="2132474" cy="530842"/>
          </a:xfrm>
        </p:spPr>
        <p:txBody>
          <a:bodyPr>
            <a:normAutofit lnSpcReduction="10000"/>
          </a:bodyPr>
          <a:lstStyle/>
          <a:p>
            <a:pPr marL="0" indent="0">
              <a:buNone/>
            </a:pPr>
            <a:r>
              <a:rPr kumimoji="1" lang="ja-JP" altLang="en-US" sz="2800" dirty="0" smtClean="0"/>
              <a:t>届いたメール</a:t>
            </a:r>
            <a:endParaRPr kumimoji="1" lang="ja-JP" altLang="en-US" sz="2800" dirty="0"/>
          </a:p>
        </p:txBody>
      </p:sp>
      <p:sp>
        <p:nvSpPr>
          <p:cNvPr id="13" name="正方形/長方形 12"/>
          <p:cNvSpPr/>
          <p:nvPr/>
        </p:nvSpPr>
        <p:spPr>
          <a:xfrm>
            <a:off x="7946661" y="2720044"/>
            <a:ext cx="1993900" cy="4049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C1D172C7-DCA2-1C1F-C2A8-327FEFF7D5F1}"/>
              </a:ext>
            </a:extLst>
          </p:cNvPr>
          <p:cNvSpPr txBox="1">
            <a:spLocks/>
          </p:cNvSpPr>
          <p:nvPr/>
        </p:nvSpPr>
        <p:spPr>
          <a:xfrm>
            <a:off x="523702" y="880109"/>
            <a:ext cx="809798" cy="77508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③</a:t>
            </a:r>
            <a:endParaRPr lang="ja-JP" altLang="en-US" dirty="0"/>
          </a:p>
        </p:txBody>
      </p:sp>
      <p:sp>
        <p:nvSpPr>
          <p:cNvPr id="15" name="コンテンツ プレースホルダー 2">
            <a:extLst>
              <a:ext uri="{FF2B5EF4-FFF2-40B4-BE49-F238E27FC236}">
                <a16:creationId xmlns:a16="http://schemas.microsoft.com/office/drawing/2014/main" id="{C1D172C7-DCA2-1C1F-C2A8-327FEFF7D5F1}"/>
              </a:ext>
            </a:extLst>
          </p:cNvPr>
          <p:cNvSpPr txBox="1">
            <a:spLocks/>
          </p:cNvSpPr>
          <p:nvPr/>
        </p:nvSpPr>
        <p:spPr>
          <a:xfrm>
            <a:off x="6194367" y="880109"/>
            <a:ext cx="809798" cy="77508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④</a:t>
            </a:r>
            <a:endParaRPr lang="ja-JP" altLang="en-US" dirty="0"/>
          </a:p>
        </p:txBody>
      </p:sp>
      <p:pic>
        <p:nvPicPr>
          <p:cNvPr id="16" name="図 15"/>
          <p:cNvPicPr>
            <a:picLocks noChangeAspect="1"/>
          </p:cNvPicPr>
          <p:nvPr/>
        </p:nvPicPr>
        <p:blipFill>
          <a:blip r:embed="rId4"/>
          <a:stretch>
            <a:fillRect/>
          </a:stretch>
        </p:blipFill>
        <p:spPr>
          <a:xfrm>
            <a:off x="6830808" y="5092168"/>
            <a:ext cx="2924583" cy="1305107"/>
          </a:xfrm>
          <a:prstGeom prst="rect">
            <a:avLst/>
          </a:prstGeom>
        </p:spPr>
      </p:pic>
      <p:sp>
        <p:nvSpPr>
          <p:cNvPr id="17" name="コンテンツ プレースホルダー 2">
            <a:extLst>
              <a:ext uri="{FF2B5EF4-FFF2-40B4-BE49-F238E27FC236}">
                <a16:creationId xmlns:a16="http://schemas.microsoft.com/office/drawing/2014/main" id="{C1D172C7-DCA2-1C1F-C2A8-327FEFF7D5F1}"/>
              </a:ext>
            </a:extLst>
          </p:cNvPr>
          <p:cNvSpPr txBox="1">
            <a:spLocks/>
          </p:cNvSpPr>
          <p:nvPr/>
        </p:nvSpPr>
        <p:spPr>
          <a:xfrm>
            <a:off x="6194367" y="4969641"/>
            <a:ext cx="809798" cy="77508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⑥</a:t>
            </a:r>
            <a:endParaRPr lang="ja-JP" altLang="en-US" dirty="0"/>
          </a:p>
        </p:txBody>
      </p:sp>
      <p:sp>
        <p:nvSpPr>
          <p:cNvPr id="18" name="正方形/長方形 17"/>
          <p:cNvSpPr/>
          <p:nvPr/>
        </p:nvSpPr>
        <p:spPr>
          <a:xfrm>
            <a:off x="7645399" y="5969000"/>
            <a:ext cx="1358901" cy="3153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8741379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データの可視化</a:t>
            </a:r>
            <a:r>
              <a:rPr lang="ja-JP" altLang="en-US" dirty="0" smtClean="0"/>
              <a:t>：</a:t>
            </a:r>
            <a:r>
              <a:rPr lang="en-US" altLang="ja-JP" dirty="0" smtClean="0"/>
              <a:t>Firebase</a:t>
            </a:r>
            <a:r>
              <a:rPr lang="ja-JP" altLang="en-US" dirty="0" smtClean="0"/>
              <a:t>連携</a:t>
            </a:r>
            <a:endParaRPr kumimoji="1" lang="ja-JP" altLang="en-US" dirty="0"/>
          </a:p>
        </p:txBody>
      </p:sp>
      <p:sp>
        <p:nvSpPr>
          <p:cNvPr id="3" name="コンテンツ プレースホルダー 2"/>
          <p:cNvSpPr>
            <a:spLocks noGrp="1"/>
          </p:cNvSpPr>
          <p:nvPr>
            <p:ph idx="1"/>
          </p:nvPr>
        </p:nvSpPr>
        <p:spPr>
          <a:xfrm>
            <a:off x="705578" y="1098551"/>
            <a:ext cx="907322" cy="717549"/>
          </a:xfrm>
        </p:spPr>
        <p:txBody>
          <a:bodyPr/>
          <a:lstStyle/>
          <a:p>
            <a:pPr marL="0" indent="0">
              <a:buNone/>
            </a:pPr>
            <a:r>
              <a:rPr lang="ja-JP" altLang="en-US" dirty="0"/>
              <a:t>①</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162</a:t>
            </a:fld>
            <a:endParaRPr kumimoji="1" lang="ja-JP" altLang="en-US"/>
          </a:p>
        </p:txBody>
      </p:sp>
      <p:pic>
        <p:nvPicPr>
          <p:cNvPr id="5" name="図 4"/>
          <p:cNvPicPr>
            <a:picLocks noChangeAspect="1"/>
          </p:cNvPicPr>
          <p:nvPr/>
        </p:nvPicPr>
        <p:blipFill>
          <a:blip r:embed="rId2"/>
          <a:stretch>
            <a:fillRect/>
          </a:stretch>
        </p:blipFill>
        <p:spPr>
          <a:xfrm>
            <a:off x="1436269" y="1182599"/>
            <a:ext cx="5992061" cy="1267002"/>
          </a:xfrm>
          <a:prstGeom prst="rect">
            <a:avLst/>
          </a:prstGeom>
        </p:spPr>
      </p:pic>
      <p:sp>
        <p:nvSpPr>
          <p:cNvPr id="6" name="正方形/長方形 5"/>
          <p:cNvSpPr/>
          <p:nvPr/>
        </p:nvSpPr>
        <p:spPr>
          <a:xfrm>
            <a:off x="4508500" y="1892299"/>
            <a:ext cx="1816100" cy="4318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1436269" y="2757285"/>
            <a:ext cx="8408760" cy="3383924"/>
          </a:xfrm>
          <a:prstGeom prst="rect">
            <a:avLst/>
          </a:prstGeom>
        </p:spPr>
      </p:pic>
      <p:sp>
        <p:nvSpPr>
          <p:cNvPr id="8" name="コンテンツ プレースホルダー 2"/>
          <p:cNvSpPr txBox="1">
            <a:spLocks/>
          </p:cNvSpPr>
          <p:nvPr/>
        </p:nvSpPr>
        <p:spPr>
          <a:xfrm>
            <a:off x="705578" y="2757285"/>
            <a:ext cx="907322" cy="7175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②</a:t>
            </a:r>
            <a:endParaRPr lang="ja-JP" altLang="en-US" dirty="0"/>
          </a:p>
        </p:txBody>
      </p:sp>
      <p:sp>
        <p:nvSpPr>
          <p:cNvPr id="9" name="正方形/長方形 8"/>
          <p:cNvSpPr/>
          <p:nvPr/>
        </p:nvSpPr>
        <p:spPr>
          <a:xfrm>
            <a:off x="1644650" y="3733800"/>
            <a:ext cx="1816100" cy="3175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9137650" y="5689600"/>
            <a:ext cx="527050" cy="3937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394060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データの可視化：</a:t>
            </a:r>
            <a:r>
              <a:rPr lang="en-US" altLang="ja-JP" dirty="0"/>
              <a:t>Firebase</a:t>
            </a:r>
            <a:r>
              <a:rPr lang="ja-JP" altLang="en-US" dirty="0"/>
              <a:t>連携</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163</a:t>
            </a:fld>
            <a:endParaRPr kumimoji="1" lang="ja-JP" altLang="en-US"/>
          </a:p>
        </p:txBody>
      </p:sp>
      <p:grpSp>
        <p:nvGrpSpPr>
          <p:cNvPr id="7" name="グループ化 6"/>
          <p:cNvGrpSpPr/>
          <p:nvPr/>
        </p:nvGrpSpPr>
        <p:grpSpPr>
          <a:xfrm>
            <a:off x="1773693" y="1327073"/>
            <a:ext cx="6798807" cy="1105054"/>
            <a:chOff x="4250193" y="2876473"/>
            <a:chExt cx="6798807" cy="1105054"/>
          </a:xfrm>
        </p:grpSpPr>
        <p:pic>
          <p:nvPicPr>
            <p:cNvPr id="5" name="図 4"/>
            <p:cNvPicPr>
              <a:picLocks noChangeAspect="1"/>
            </p:cNvPicPr>
            <p:nvPr/>
          </p:nvPicPr>
          <p:blipFill rotWithShape="1">
            <a:blip r:embed="rId2"/>
            <a:srcRect r="90260"/>
            <a:stretch/>
          </p:blipFill>
          <p:spPr>
            <a:xfrm>
              <a:off x="4250193" y="2876473"/>
              <a:ext cx="1579107" cy="1105054"/>
            </a:xfrm>
            <a:prstGeom prst="rect">
              <a:avLst/>
            </a:prstGeom>
          </p:spPr>
        </p:pic>
        <p:pic>
          <p:nvPicPr>
            <p:cNvPr id="6" name="図 5"/>
            <p:cNvPicPr>
              <a:picLocks noChangeAspect="1"/>
            </p:cNvPicPr>
            <p:nvPr/>
          </p:nvPicPr>
          <p:blipFill rotWithShape="1">
            <a:blip r:embed="rId2"/>
            <a:srcRect l="36606" r="31201"/>
            <a:stretch/>
          </p:blipFill>
          <p:spPr>
            <a:xfrm>
              <a:off x="5829300" y="2876473"/>
              <a:ext cx="5219700" cy="1105054"/>
            </a:xfrm>
            <a:prstGeom prst="rect">
              <a:avLst/>
            </a:prstGeom>
          </p:spPr>
        </p:pic>
      </p:grpSp>
      <p:sp>
        <p:nvSpPr>
          <p:cNvPr id="8" name="コンテンツ プレースホルダー 2"/>
          <p:cNvSpPr>
            <a:spLocks noGrp="1"/>
          </p:cNvSpPr>
          <p:nvPr>
            <p:ph idx="1"/>
          </p:nvPr>
        </p:nvSpPr>
        <p:spPr>
          <a:xfrm>
            <a:off x="1058914" y="1327073"/>
            <a:ext cx="657629" cy="717549"/>
          </a:xfrm>
        </p:spPr>
        <p:txBody>
          <a:bodyPr/>
          <a:lstStyle/>
          <a:p>
            <a:pPr marL="0" indent="0">
              <a:buNone/>
            </a:pPr>
            <a:r>
              <a:rPr lang="ja-JP" altLang="en-US" dirty="0" smtClean="0"/>
              <a:t>③</a:t>
            </a:r>
            <a:endParaRPr kumimoji="1" lang="ja-JP" altLang="en-US" dirty="0"/>
          </a:p>
        </p:txBody>
      </p:sp>
      <p:sp>
        <p:nvSpPr>
          <p:cNvPr id="9" name="正方形/長方形 8"/>
          <p:cNvSpPr/>
          <p:nvPr/>
        </p:nvSpPr>
        <p:spPr>
          <a:xfrm>
            <a:off x="1887993" y="1917853"/>
            <a:ext cx="793022" cy="4318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rotWithShape="1">
          <a:blip r:embed="rId3"/>
          <a:srcRect b="74010"/>
          <a:stretch/>
        </p:blipFill>
        <p:spPr>
          <a:xfrm>
            <a:off x="1716543" y="2598901"/>
            <a:ext cx="2114845" cy="2064859"/>
          </a:xfrm>
          <a:prstGeom prst="rect">
            <a:avLst/>
          </a:prstGeom>
        </p:spPr>
      </p:pic>
      <p:pic>
        <p:nvPicPr>
          <p:cNvPr id="11" name="図 10"/>
          <p:cNvPicPr>
            <a:picLocks noChangeAspect="1"/>
          </p:cNvPicPr>
          <p:nvPr/>
        </p:nvPicPr>
        <p:blipFill rotWithShape="1">
          <a:blip r:embed="rId3"/>
          <a:srcRect t="80884" b="5529"/>
          <a:stretch/>
        </p:blipFill>
        <p:spPr>
          <a:xfrm>
            <a:off x="1716542" y="5065639"/>
            <a:ext cx="2114845" cy="1079500"/>
          </a:xfrm>
          <a:prstGeom prst="rect">
            <a:avLst/>
          </a:prstGeom>
        </p:spPr>
      </p:pic>
      <p:sp>
        <p:nvSpPr>
          <p:cNvPr id="13" name="コンテンツ プレースホルダー 2"/>
          <p:cNvSpPr txBox="1">
            <a:spLocks/>
          </p:cNvSpPr>
          <p:nvPr/>
        </p:nvSpPr>
        <p:spPr>
          <a:xfrm>
            <a:off x="2377565" y="4704738"/>
            <a:ext cx="606900" cy="472322"/>
          </a:xfrm>
          <a:prstGeom prst="rect">
            <a:avLst/>
          </a:prstGeom>
        </p:spPr>
        <p:txBody>
          <a:bodyPr vert="eaVert" lIns="91440" tIns="45720" rIns="91440" bIns="45720" rtlCol="0">
            <a:normAutofit fontScale="775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smtClean="0"/>
              <a:t>…</a:t>
            </a:r>
            <a:endParaRPr lang="ja-JP" altLang="en-US" dirty="0"/>
          </a:p>
        </p:txBody>
      </p:sp>
      <p:sp>
        <p:nvSpPr>
          <p:cNvPr id="14" name="コンテンツ プレースホルダー 2"/>
          <p:cNvSpPr txBox="1">
            <a:spLocks/>
          </p:cNvSpPr>
          <p:nvPr/>
        </p:nvSpPr>
        <p:spPr>
          <a:xfrm>
            <a:off x="1058914" y="2610731"/>
            <a:ext cx="657629" cy="7175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④</a:t>
            </a:r>
            <a:endParaRPr lang="ja-JP" altLang="en-US" dirty="0"/>
          </a:p>
        </p:txBody>
      </p:sp>
      <p:sp>
        <p:nvSpPr>
          <p:cNvPr id="15" name="正方形/長方形 14"/>
          <p:cNvSpPr/>
          <p:nvPr/>
        </p:nvSpPr>
        <p:spPr>
          <a:xfrm>
            <a:off x="1887992" y="5363038"/>
            <a:ext cx="1287007" cy="4318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p:nvGrpSpPr>
        <p:grpSpPr>
          <a:xfrm>
            <a:off x="5287066" y="2698140"/>
            <a:ext cx="4879324" cy="3213564"/>
            <a:chOff x="5161200" y="2581275"/>
            <a:chExt cx="4879324" cy="3213564"/>
          </a:xfrm>
        </p:grpSpPr>
        <p:pic>
          <p:nvPicPr>
            <p:cNvPr id="17" name="図 16"/>
            <p:cNvPicPr>
              <a:picLocks noChangeAspect="1"/>
            </p:cNvPicPr>
            <p:nvPr/>
          </p:nvPicPr>
          <p:blipFill rotWithShape="1">
            <a:blip r:embed="rId4"/>
            <a:srcRect l="69071" t="65867" r="-58" b="-537"/>
            <a:stretch/>
          </p:blipFill>
          <p:spPr>
            <a:xfrm>
              <a:off x="5161200" y="2581275"/>
              <a:ext cx="4879324" cy="3213564"/>
            </a:xfrm>
            <a:prstGeom prst="rect">
              <a:avLst/>
            </a:prstGeom>
          </p:spPr>
        </p:pic>
        <p:pic>
          <p:nvPicPr>
            <p:cNvPr id="16" name="図 15"/>
            <p:cNvPicPr>
              <a:picLocks noChangeAspect="1"/>
            </p:cNvPicPr>
            <p:nvPr/>
          </p:nvPicPr>
          <p:blipFill rotWithShape="1">
            <a:blip r:embed="rId4"/>
            <a:srcRect r="84801" b="84802"/>
            <a:stretch/>
          </p:blipFill>
          <p:spPr>
            <a:xfrm>
              <a:off x="5161201" y="2598901"/>
              <a:ext cx="2393299" cy="1408760"/>
            </a:xfrm>
            <a:prstGeom prst="rect">
              <a:avLst/>
            </a:prstGeom>
          </p:spPr>
        </p:pic>
      </p:grpSp>
      <p:sp>
        <p:nvSpPr>
          <p:cNvPr id="19" name="コンテンツ プレースホルダー 2"/>
          <p:cNvSpPr txBox="1">
            <a:spLocks/>
          </p:cNvSpPr>
          <p:nvPr/>
        </p:nvSpPr>
        <p:spPr>
          <a:xfrm>
            <a:off x="4629437" y="2610731"/>
            <a:ext cx="657629" cy="7175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⑤</a:t>
            </a:r>
            <a:endParaRPr lang="ja-JP" altLang="en-US" dirty="0"/>
          </a:p>
        </p:txBody>
      </p:sp>
      <p:sp>
        <p:nvSpPr>
          <p:cNvPr id="20" name="正方形/長方形 19"/>
          <p:cNvSpPr/>
          <p:nvPr/>
        </p:nvSpPr>
        <p:spPr>
          <a:xfrm>
            <a:off x="9277351" y="5065639"/>
            <a:ext cx="889040" cy="84606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29491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データの可視化：</a:t>
            </a:r>
            <a:r>
              <a:rPr lang="en-US" altLang="ja-JP" dirty="0"/>
              <a:t>Firebase</a:t>
            </a:r>
            <a:r>
              <a:rPr lang="ja-JP" altLang="en-US" dirty="0"/>
              <a:t>連携</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164</a:t>
            </a:fld>
            <a:endParaRPr kumimoji="1" lang="ja-JP" altLang="en-US"/>
          </a:p>
        </p:txBody>
      </p:sp>
      <p:pic>
        <p:nvPicPr>
          <p:cNvPr id="5" name="図 4"/>
          <p:cNvPicPr>
            <a:picLocks noChangeAspect="1"/>
          </p:cNvPicPr>
          <p:nvPr/>
        </p:nvPicPr>
        <p:blipFill rotWithShape="1">
          <a:blip r:embed="rId2"/>
          <a:srcRect l="1115"/>
          <a:stretch/>
        </p:blipFill>
        <p:spPr>
          <a:xfrm>
            <a:off x="1228725" y="1015792"/>
            <a:ext cx="4086225" cy="2219698"/>
          </a:xfrm>
          <a:prstGeom prst="rect">
            <a:avLst/>
          </a:prstGeom>
        </p:spPr>
      </p:pic>
      <p:pic>
        <p:nvPicPr>
          <p:cNvPr id="6" name="図 5"/>
          <p:cNvPicPr>
            <a:picLocks noChangeAspect="1"/>
          </p:cNvPicPr>
          <p:nvPr/>
        </p:nvPicPr>
        <p:blipFill>
          <a:blip r:embed="rId3"/>
          <a:stretch>
            <a:fillRect/>
          </a:stretch>
        </p:blipFill>
        <p:spPr>
          <a:xfrm>
            <a:off x="6619383" y="1015792"/>
            <a:ext cx="4486768" cy="4958423"/>
          </a:xfrm>
          <a:prstGeom prst="rect">
            <a:avLst/>
          </a:prstGeom>
        </p:spPr>
      </p:pic>
      <p:sp>
        <p:nvSpPr>
          <p:cNvPr id="7" name="正方形/長方形 6">
            <a:extLst>
              <a:ext uri="{FF2B5EF4-FFF2-40B4-BE49-F238E27FC236}">
                <a16:creationId xmlns:a16="http://schemas.microsoft.com/office/drawing/2014/main" id="{DAB59857-511F-EAF5-400B-702D0AE30D74}"/>
              </a:ext>
            </a:extLst>
          </p:cNvPr>
          <p:cNvSpPr/>
          <p:nvPr/>
        </p:nvSpPr>
        <p:spPr>
          <a:xfrm>
            <a:off x="7024343" y="1323975"/>
            <a:ext cx="1738657" cy="209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544175" y="5648325"/>
            <a:ext cx="409575" cy="3258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コンテンツ プレースホルダー 2"/>
          <p:cNvSpPr txBox="1">
            <a:spLocks/>
          </p:cNvSpPr>
          <p:nvPr/>
        </p:nvSpPr>
        <p:spPr>
          <a:xfrm>
            <a:off x="571096" y="874914"/>
            <a:ext cx="657629" cy="7175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⑥</a:t>
            </a:r>
            <a:endParaRPr lang="ja-JP" altLang="en-US" dirty="0"/>
          </a:p>
        </p:txBody>
      </p:sp>
      <p:sp>
        <p:nvSpPr>
          <p:cNvPr id="10" name="コンテンツ プレースホルダー 2"/>
          <p:cNvSpPr txBox="1">
            <a:spLocks/>
          </p:cNvSpPr>
          <p:nvPr/>
        </p:nvSpPr>
        <p:spPr>
          <a:xfrm>
            <a:off x="6052733" y="874914"/>
            <a:ext cx="657629" cy="7175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⑦</a:t>
            </a:r>
            <a:endParaRPr lang="ja-JP" altLang="en-US" dirty="0"/>
          </a:p>
        </p:txBody>
      </p:sp>
      <p:sp>
        <p:nvSpPr>
          <p:cNvPr id="11" name="コンテンツ プレースホルダー 2"/>
          <p:cNvSpPr txBox="1">
            <a:spLocks/>
          </p:cNvSpPr>
          <p:nvPr/>
        </p:nvSpPr>
        <p:spPr>
          <a:xfrm>
            <a:off x="5924146" y="6166058"/>
            <a:ext cx="6143536" cy="71754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err="1" smtClean="0">
                <a:ea typeface="Tahoma" panose="020B0604030504040204" pitchFamily="34" charset="0"/>
              </a:rPr>
              <a:t>Realtimedatabase</a:t>
            </a:r>
            <a:r>
              <a:rPr lang="ja-JP" altLang="en-US" dirty="0" smtClean="0"/>
              <a:t>との連携が完了</a:t>
            </a:r>
            <a:endParaRPr lang="ja-JP" altLang="en-US" dirty="0"/>
          </a:p>
        </p:txBody>
      </p:sp>
    </p:spTree>
    <p:extLst>
      <p:ext uri="{BB962C8B-B14F-4D97-AF65-F5344CB8AC3E}">
        <p14:creationId xmlns:p14="http://schemas.microsoft.com/office/powerpoint/2010/main" val="206460603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データの可視化</a:t>
            </a:r>
            <a:r>
              <a:rPr lang="ja-JP" altLang="en-US" dirty="0" smtClean="0"/>
              <a:t>：グラフ選択</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165</a:t>
            </a:fld>
            <a:endParaRPr kumimoji="1" lang="ja-JP" altLang="en-US"/>
          </a:p>
        </p:txBody>
      </p:sp>
      <p:pic>
        <p:nvPicPr>
          <p:cNvPr id="5" name="図 4"/>
          <p:cNvPicPr>
            <a:picLocks noChangeAspect="1"/>
          </p:cNvPicPr>
          <p:nvPr/>
        </p:nvPicPr>
        <p:blipFill rotWithShape="1">
          <a:blip r:embed="rId3"/>
          <a:srcRect b="27086"/>
          <a:stretch/>
        </p:blipFill>
        <p:spPr>
          <a:xfrm>
            <a:off x="1451828" y="1974784"/>
            <a:ext cx="6494871" cy="622343"/>
          </a:xfrm>
          <a:prstGeom prst="rect">
            <a:avLst/>
          </a:prstGeom>
        </p:spPr>
      </p:pic>
      <p:sp>
        <p:nvSpPr>
          <p:cNvPr id="6" name="コンテンツ プレースホルダー 2"/>
          <p:cNvSpPr txBox="1">
            <a:spLocks/>
          </p:cNvSpPr>
          <p:nvPr/>
        </p:nvSpPr>
        <p:spPr>
          <a:xfrm>
            <a:off x="1096227" y="1062911"/>
            <a:ext cx="10759799" cy="7175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latin typeface="UD デジタル 教科書体 NK-R" panose="02020400000000000000" pitchFamily="18" charset="-128"/>
              </a:rPr>
              <a:t>好きなグラフの見た目を選ぶ</a:t>
            </a:r>
            <a:endParaRPr lang="ja-JP" altLang="en-US" dirty="0">
              <a:latin typeface="UD デジタル 教科書体 NK-R" panose="02020400000000000000" pitchFamily="18" charset="-128"/>
            </a:endParaRPr>
          </a:p>
        </p:txBody>
      </p:sp>
      <p:sp>
        <p:nvSpPr>
          <p:cNvPr id="7" name="コンテンツ プレースホルダー 2"/>
          <p:cNvSpPr txBox="1">
            <a:spLocks/>
          </p:cNvSpPr>
          <p:nvPr/>
        </p:nvSpPr>
        <p:spPr>
          <a:xfrm>
            <a:off x="689828" y="1927180"/>
            <a:ext cx="762000" cy="7175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latin typeface="UD デジタル 教科書体 NK-R" panose="02020400000000000000" pitchFamily="18" charset="-128"/>
              </a:rPr>
              <a:t>①</a:t>
            </a:r>
            <a:endParaRPr lang="ja-JP" altLang="en-US" dirty="0">
              <a:latin typeface="UD デジタル 教科書体 NK-R" panose="02020400000000000000" pitchFamily="18" charset="-128"/>
            </a:endParaRPr>
          </a:p>
        </p:txBody>
      </p:sp>
      <p:sp>
        <p:nvSpPr>
          <p:cNvPr id="8" name="正方形/長方形 7"/>
          <p:cNvSpPr/>
          <p:nvPr/>
        </p:nvSpPr>
        <p:spPr>
          <a:xfrm>
            <a:off x="1451828" y="1974784"/>
            <a:ext cx="2015272" cy="6223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a:blip r:embed="rId4"/>
          <a:stretch>
            <a:fillRect/>
          </a:stretch>
        </p:blipFill>
        <p:spPr>
          <a:xfrm>
            <a:off x="1451828" y="2832725"/>
            <a:ext cx="5839640" cy="790685"/>
          </a:xfrm>
          <a:prstGeom prst="rect">
            <a:avLst/>
          </a:prstGeom>
        </p:spPr>
      </p:pic>
      <p:pic>
        <p:nvPicPr>
          <p:cNvPr id="10" name="図 9"/>
          <p:cNvPicPr>
            <a:picLocks noChangeAspect="1"/>
          </p:cNvPicPr>
          <p:nvPr/>
        </p:nvPicPr>
        <p:blipFill>
          <a:blip r:embed="rId5"/>
          <a:stretch>
            <a:fillRect/>
          </a:stretch>
        </p:blipFill>
        <p:spPr>
          <a:xfrm>
            <a:off x="2353640" y="3623410"/>
            <a:ext cx="3839111" cy="1505160"/>
          </a:xfrm>
          <a:prstGeom prst="rect">
            <a:avLst/>
          </a:prstGeom>
        </p:spPr>
      </p:pic>
      <p:sp>
        <p:nvSpPr>
          <p:cNvPr id="11" name="コンテンツ プレースホルダー 2"/>
          <p:cNvSpPr txBox="1">
            <a:spLocks/>
          </p:cNvSpPr>
          <p:nvPr/>
        </p:nvSpPr>
        <p:spPr>
          <a:xfrm>
            <a:off x="689828" y="2880327"/>
            <a:ext cx="762000" cy="7175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latin typeface="UD デジタル 教科書体 NK-R" panose="02020400000000000000" pitchFamily="18" charset="-128"/>
              </a:rPr>
              <a:t>②</a:t>
            </a:r>
            <a:endParaRPr lang="ja-JP" altLang="en-US" dirty="0">
              <a:latin typeface="UD デジタル 教科書体 NK-R" panose="02020400000000000000" pitchFamily="18" charset="-128"/>
            </a:endParaRPr>
          </a:p>
        </p:txBody>
      </p:sp>
      <p:sp>
        <p:nvSpPr>
          <p:cNvPr id="12" name="コンテンツ プレースホルダー 2"/>
          <p:cNvSpPr txBox="1">
            <a:spLocks/>
          </p:cNvSpPr>
          <p:nvPr/>
        </p:nvSpPr>
        <p:spPr>
          <a:xfrm>
            <a:off x="1299880" y="5128570"/>
            <a:ext cx="9520520" cy="7175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err="1" smtClean="0">
                <a:ea typeface="Tahoma" panose="020B0604030504040204" pitchFamily="34" charset="0"/>
              </a:rPr>
              <a:t>takaoaoki</a:t>
            </a:r>
            <a:r>
              <a:rPr lang="ja-JP" altLang="en-US" dirty="0" smtClean="0"/>
              <a:t>作の</a:t>
            </a:r>
            <a:r>
              <a:rPr lang="en-US" altLang="ja-JP" dirty="0" smtClean="0">
                <a:ea typeface="Tahoma" panose="020B0604030504040204" pitchFamily="34" charset="0"/>
              </a:rPr>
              <a:t>basic-line-chart</a:t>
            </a:r>
            <a:r>
              <a:rPr lang="ja-JP" altLang="en-US" dirty="0" smtClean="0"/>
              <a:t>を使用</a:t>
            </a:r>
            <a:endParaRPr lang="ja-JP" altLang="en-US" dirty="0"/>
          </a:p>
        </p:txBody>
      </p:sp>
    </p:spTree>
    <p:extLst>
      <p:ext uri="{BB962C8B-B14F-4D97-AF65-F5344CB8AC3E}">
        <p14:creationId xmlns:p14="http://schemas.microsoft.com/office/powerpoint/2010/main" val="334206948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データの可視化：</a:t>
            </a:r>
            <a:r>
              <a:rPr lang="ja-JP" altLang="en-US" dirty="0" smtClean="0"/>
              <a:t>グラフ選択</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166</a:t>
            </a:fld>
            <a:endParaRPr kumimoji="1" lang="ja-JP" altLang="en-US"/>
          </a:p>
        </p:txBody>
      </p:sp>
      <p:sp>
        <p:nvSpPr>
          <p:cNvPr id="5" name="コンテンツ プレースホルダー 2"/>
          <p:cNvSpPr txBox="1">
            <a:spLocks/>
          </p:cNvSpPr>
          <p:nvPr/>
        </p:nvSpPr>
        <p:spPr>
          <a:xfrm>
            <a:off x="1031574" y="874913"/>
            <a:ext cx="762000" cy="7175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latin typeface="UD デジタル 教科書体 NK-R" panose="02020400000000000000" pitchFamily="18" charset="-128"/>
              </a:rPr>
              <a:t>③</a:t>
            </a:r>
          </a:p>
        </p:txBody>
      </p:sp>
      <p:grpSp>
        <p:nvGrpSpPr>
          <p:cNvPr id="9" name="グループ化 8"/>
          <p:cNvGrpSpPr/>
          <p:nvPr/>
        </p:nvGrpSpPr>
        <p:grpSpPr>
          <a:xfrm>
            <a:off x="1793574" y="874914"/>
            <a:ext cx="8098572" cy="3838620"/>
            <a:chOff x="1616928" y="1469980"/>
            <a:chExt cx="8098572" cy="3838620"/>
          </a:xfrm>
        </p:grpSpPr>
        <p:pic>
          <p:nvPicPr>
            <p:cNvPr id="6" name="図 5"/>
            <p:cNvPicPr>
              <a:picLocks noChangeAspect="1"/>
            </p:cNvPicPr>
            <p:nvPr/>
          </p:nvPicPr>
          <p:blipFill rotWithShape="1">
            <a:blip r:embed="rId2"/>
            <a:srcRect r="56885"/>
            <a:stretch/>
          </p:blipFill>
          <p:spPr>
            <a:xfrm>
              <a:off x="1616928" y="1469980"/>
              <a:ext cx="5939572" cy="3838620"/>
            </a:xfrm>
            <a:prstGeom prst="rect">
              <a:avLst/>
            </a:prstGeom>
          </p:spPr>
        </p:pic>
        <p:pic>
          <p:nvPicPr>
            <p:cNvPr id="8" name="図 7"/>
            <p:cNvPicPr>
              <a:picLocks noChangeAspect="1"/>
            </p:cNvPicPr>
            <p:nvPr/>
          </p:nvPicPr>
          <p:blipFill rotWithShape="1">
            <a:blip r:embed="rId2"/>
            <a:srcRect l="83494" r="834"/>
            <a:stretch/>
          </p:blipFill>
          <p:spPr>
            <a:xfrm>
              <a:off x="7556500" y="1469980"/>
              <a:ext cx="2159000" cy="3838620"/>
            </a:xfrm>
            <a:prstGeom prst="rect">
              <a:avLst/>
            </a:prstGeom>
          </p:spPr>
        </p:pic>
        <p:sp>
          <p:nvSpPr>
            <p:cNvPr id="7" name="正方形/長方形 6"/>
            <p:cNvSpPr/>
            <p:nvPr/>
          </p:nvSpPr>
          <p:spPr>
            <a:xfrm>
              <a:off x="8498815" y="1904842"/>
              <a:ext cx="1038885" cy="34931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 name="図 9"/>
          <p:cNvPicPr>
            <a:picLocks noChangeAspect="1"/>
          </p:cNvPicPr>
          <p:nvPr/>
        </p:nvPicPr>
        <p:blipFill>
          <a:blip r:embed="rId3"/>
          <a:stretch>
            <a:fillRect/>
          </a:stretch>
        </p:blipFill>
        <p:spPr>
          <a:xfrm>
            <a:off x="1793574" y="4878964"/>
            <a:ext cx="5968273" cy="1979036"/>
          </a:xfrm>
          <a:prstGeom prst="rect">
            <a:avLst/>
          </a:prstGeom>
        </p:spPr>
      </p:pic>
      <p:sp>
        <p:nvSpPr>
          <p:cNvPr id="11" name="コンテンツ プレースホルダー 2"/>
          <p:cNvSpPr txBox="1">
            <a:spLocks/>
          </p:cNvSpPr>
          <p:nvPr/>
        </p:nvSpPr>
        <p:spPr>
          <a:xfrm>
            <a:off x="1031574" y="4880792"/>
            <a:ext cx="762000" cy="7175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latin typeface="UD デジタル 教科書体 NK-R" panose="02020400000000000000" pitchFamily="18" charset="-128"/>
              </a:rPr>
              <a:t>④</a:t>
            </a:r>
            <a:endParaRPr lang="ja-JP" altLang="en-US" dirty="0">
              <a:latin typeface="UD デジタル 教科書体 NK-R" panose="02020400000000000000" pitchFamily="18" charset="-128"/>
            </a:endParaRPr>
          </a:p>
        </p:txBody>
      </p:sp>
      <p:sp>
        <p:nvSpPr>
          <p:cNvPr id="12" name="コンテンツ プレースホルダー 2"/>
          <p:cNvSpPr txBox="1">
            <a:spLocks/>
          </p:cNvSpPr>
          <p:nvPr/>
        </p:nvSpPr>
        <p:spPr>
          <a:xfrm>
            <a:off x="7778575" y="6140452"/>
            <a:ext cx="4413425" cy="57207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400" dirty="0">
                <a:latin typeface="UD デジタル 教科書体 NK-R" panose="02020400000000000000" pitchFamily="18" charset="-128"/>
              </a:rPr>
              <a:t>適用</a:t>
            </a:r>
            <a:r>
              <a:rPr lang="ja-JP" altLang="en-US" sz="2400" dirty="0" smtClean="0">
                <a:latin typeface="UD デジタル 教科書体 NK-R" panose="02020400000000000000" pitchFamily="18" charset="-128"/>
              </a:rPr>
              <a:t>するプロジェクトを選択する</a:t>
            </a:r>
            <a:endParaRPr lang="ja-JP" altLang="en-US" sz="2400" dirty="0">
              <a:latin typeface="UD デジタル 教科書体 NK-R" panose="02020400000000000000" pitchFamily="18" charset="-128"/>
            </a:endParaRPr>
          </a:p>
        </p:txBody>
      </p:sp>
    </p:spTree>
    <p:extLst>
      <p:ext uri="{BB962C8B-B14F-4D97-AF65-F5344CB8AC3E}">
        <p14:creationId xmlns:p14="http://schemas.microsoft.com/office/powerpoint/2010/main" val="114495927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データの可視化：グラフ表示</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167</a:t>
            </a:fld>
            <a:endParaRPr kumimoji="1" lang="ja-JP" altLang="en-US"/>
          </a:p>
        </p:txBody>
      </p:sp>
      <p:pic>
        <p:nvPicPr>
          <p:cNvPr id="5" name="図 4"/>
          <p:cNvPicPr>
            <a:picLocks noChangeAspect="1"/>
          </p:cNvPicPr>
          <p:nvPr/>
        </p:nvPicPr>
        <p:blipFill>
          <a:blip r:embed="rId2"/>
          <a:stretch>
            <a:fillRect/>
          </a:stretch>
        </p:blipFill>
        <p:spPr>
          <a:xfrm>
            <a:off x="1468428" y="874914"/>
            <a:ext cx="2210108" cy="3248478"/>
          </a:xfrm>
          <a:prstGeom prst="rect">
            <a:avLst/>
          </a:prstGeom>
        </p:spPr>
      </p:pic>
      <p:sp>
        <p:nvSpPr>
          <p:cNvPr id="6" name="コンテンツ プレースホルダー 2"/>
          <p:cNvSpPr txBox="1">
            <a:spLocks/>
          </p:cNvSpPr>
          <p:nvPr/>
        </p:nvSpPr>
        <p:spPr>
          <a:xfrm>
            <a:off x="855499" y="963876"/>
            <a:ext cx="762000" cy="7175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latin typeface="UD デジタル 教科書体 NK-R" panose="02020400000000000000" pitchFamily="18" charset="-128"/>
              </a:rPr>
              <a:t>①</a:t>
            </a:r>
            <a:endParaRPr lang="ja-JP" altLang="en-US" dirty="0">
              <a:latin typeface="UD デジタル 教科書体 NK-R" panose="02020400000000000000" pitchFamily="18" charset="-128"/>
            </a:endParaRPr>
          </a:p>
        </p:txBody>
      </p:sp>
      <p:grpSp>
        <p:nvGrpSpPr>
          <p:cNvPr id="9" name="グループ化 8"/>
          <p:cNvGrpSpPr/>
          <p:nvPr/>
        </p:nvGrpSpPr>
        <p:grpSpPr>
          <a:xfrm>
            <a:off x="4506546" y="919397"/>
            <a:ext cx="2742921" cy="1946787"/>
            <a:chOff x="4838699" y="874913"/>
            <a:chExt cx="2742921" cy="1946787"/>
          </a:xfrm>
        </p:grpSpPr>
        <p:pic>
          <p:nvPicPr>
            <p:cNvPr id="8" name="図 7"/>
            <p:cNvPicPr>
              <a:picLocks noChangeAspect="1"/>
            </p:cNvPicPr>
            <p:nvPr/>
          </p:nvPicPr>
          <p:blipFill rotWithShape="1">
            <a:blip r:embed="rId3"/>
            <a:srcRect l="82468" t="79484" r="-78" b="-552"/>
            <a:stretch/>
          </p:blipFill>
          <p:spPr>
            <a:xfrm>
              <a:off x="4838699" y="874913"/>
              <a:ext cx="2742921" cy="1946787"/>
            </a:xfrm>
            <a:prstGeom prst="rect">
              <a:avLst/>
            </a:prstGeom>
          </p:spPr>
        </p:pic>
        <p:pic>
          <p:nvPicPr>
            <p:cNvPr id="7" name="図 6"/>
            <p:cNvPicPr>
              <a:picLocks noChangeAspect="1"/>
            </p:cNvPicPr>
            <p:nvPr/>
          </p:nvPicPr>
          <p:blipFill rotWithShape="1">
            <a:blip r:embed="rId3"/>
            <a:srcRect r="88771" b="86696"/>
            <a:stretch/>
          </p:blipFill>
          <p:spPr>
            <a:xfrm>
              <a:off x="4850697" y="874914"/>
              <a:ext cx="1748925" cy="1229370"/>
            </a:xfrm>
            <a:prstGeom prst="rect">
              <a:avLst/>
            </a:prstGeom>
          </p:spPr>
        </p:pic>
      </p:grpSp>
      <p:sp>
        <p:nvSpPr>
          <p:cNvPr id="10" name="コンテンツ プレースホルダー 2"/>
          <p:cNvSpPr txBox="1">
            <a:spLocks/>
          </p:cNvSpPr>
          <p:nvPr/>
        </p:nvSpPr>
        <p:spPr>
          <a:xfrm>
            <a:off x="3910465" y="963876"/>
            <a:ext cx="762000" cy="7175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latin typeface="UD デジタル 教科書体 NK-R" panose="02020400000000000000" pitchFamily="18" charset="-128"/>
              </a:rPr>
              <a:t>②</a:t>
            </a:r>
            <a:endParaRPr lang="ja-JP" altLang="en-US" dirty="0">
              <a:latin typeface="UD デジタル 教科書体 NK-R" panose="02020400000000000000" pitchFamily="18" charset="-128"/>
            </a:endParaRPr>
          </a:p>
        </p:txBody>
      </p:sp>
      <p:sp>
        <p:nvSpPr>
          <p:cNvPr id="11" name="正方形/長方形 10"/>
          <p:cNvSpPr/>
          <p:nvPr/>
        </p:nvSpPr>
        <p:spPr>
          <a:xfrm>
            <a:off x="6481028" y="2038350"/>
            <a:ext cx="799487" cy="80878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4"/>
          <a:stretch>
            <a:fillRect/>
          </a:stretch>
        </p:blipFill>
        <p:spPr>
          <a:xfrm>
            <a:off x="4518544" y="3132423"/>
            <a:ext cx="6163434" cy="2930600"/>
          </a:xfrm>
          <a:prstGeom prst="rect">
            <a:avLst/>
          </a:prstGeom>
        </p:spPr>
      </p:pic>
      <p:sp>
        <p:nvSpPr>
          <p:cNvPr id="13" name="コンテンツ プレースホルダー 2"/>
          <p:cNvSpPr txBox="1">
            <a:spLocks/>
          </p:cNvSpPr>
          <p:nvPr/>
        </p:nvSpPr>
        <p:spPr>
          <a:xfrm>
            <a:off x="3910465" y="3135204"/>
            <a:ext cx="762000" cy="7175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latin typeface="UD デジタル 教科書体 NK-R" panose="02020400000000000000" pitchFamily="18" charset="-128"/>
              </a:rPr>
              <a:t>③</a:t>
            </a:r>
            <a:endParaRPr lang="ja-JP" altLang="en-US" dirty="0">
              <a:latin typeface="UD デジタル 教科書体 NK-R" panose="02020400000000000000" pitchFamily="18" charset="-128"/>
            </a:endParaRPr>
          </a:p>
        </p:txBody>
      </p:sp>
      <p:sp>
        <p:nvSpPr>
          <p:cNvPr id="17" name="正方形/長方形 16"/>
          <p:cNvSpPr/>
          <p:nvPr/>
        </p:nvSpPr>
        <p:spPr>
          <a:xfrm>
            <a:off x="10115550" y="5724525"/>
            <a:ext cx="495300" cy="33849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61094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データの可視化：グラフ表示</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168</a:t>
            </a:fld>
            <a:endParaRPr kumimoji="1" lang="ja-JP" altLang="en-US"/>
          </a:p>
        </p:txBody>
      </p:sp>
      <p:pic>
        <p:nvPicPr>
          <p:cNvPr id="5" name="図 4"/>
          <p:cNvPicPr>
            <a:picLocks noChangeAspect="1"/>
          </p:cNvPicPr>
          <p:nvPr/>
        </p:nvPicPr>
        <p:blipFill>
          <a:blip r:embed="rId2"/>
          <a:stretch>
            <a:fillRect/>
          </a:stretch>
        </p:blipFill>
        <p:spPr>
          <a:xfrm>
            <a:off x="1828583" y="1049601"/>
            <a:ext cx="3105583" cy="1238423"/>
          </a:xfrm>
          <a:prstGeom prst="rect">
            <a:avLst/>
          </a:prstGeom>
        </p:spPr>
      </p:pic>
      <p:sp>
        <p:nvSpPr>
          <p:cNvPr id="6" name="コンテンツ プレースホルダー 2"/>
          <p:cNvSpPr txBox="1">
            <a:spLocks/>
          </p:cNvSpPr>
          <p:nvPr/>
        </p:nvSpPr>
        <p:spPr>
          <a:xfrm>
            <a:off x="1066583" y="1049601"/>
            <a:ext cx="762000" cy="7175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latin typeface="UD デジタル 教科書体 NK-R" panose="02020400000000000000" pitchFamily="18" charset="-128"/>
              </a:rPr>
              <a:t>④</a:t>
            </a:r>
            <a:endParaRPr lang="ja-JP" altLang="en-US" dirty="0">
              <a:latin typeface="UD デジタル 教科書体 NK-R" panose="02020400000000000000" pitchFamily="18" charset="-128"/>
            </a:endParaRPr>
          </a:p>
        </p:txBody>
      </p:sp>
      <p:pic>
        <p:nvPicPr>
          <p:cNvPr id="7" name="図 6"/>
          <p:cNvPicPr>
            <a:picLocks noChangeAspect="1"/>
          </p:cNvPicPr>
          <p:nvPr/>
        </p:nvPicPr>
        <p:blipFill rotWithShape="1">
          <a:blip r:embed="rId3"/>
          <a:srcRect b="13341"/>
          <a:stretch/>
        </p:blipFill>
        <p:spPr>
          <a:xfrm>
            <a:off x="4924138" y="1049602"/>
            <a:ext cx="2867425" cy="1188774"/>
          </a:xfrm>
          <a:prstGeom prst="rect">
            <a:avLst/>
          </a:prstGeom>
        </p:spPr>
      </p:pic>
      <p:sp>
        <p:nvSpPr>
          <p:cNvPr id="8" name="正方形/長方形 7"/>
          <p:cNvSpPr/>
          <p:nvPr/>
        </p:nvSpPr>
        <p:spPr>
          <a:xfrm>
            <a:off x="2058051" y="1838325"/>
            <a:ext cx="1123299" cy="4000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182251" y="1524000"/>
            <a:ext cx="1123299" cy="457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4"/>
          <a:stretch>
            <a:fillRect/>
          </a:stretch>
        </p:blipFill>
        <p:spPr>
          <a:xfrm>
            <a:off x="9766580" y="874914"/>
            <a:ext cx="1886833" cy="5983086"/>
          </a:xfrm>
          <a:prstGeom prst="rect">
            <a:avLst/>
          </a:prstGeom>
        </p:spPr>
      </p:pic>
      <p:sp>
        <p:nvSpPr>
          <p:cNvPr id="11" name="コンテンツ プレースホルダー 2"/>
          <p:cNvSpPr txBox="1">
            <a:spLocks/>
          </p:cNvSpPr>
          <p:nvPr/>
        </p:nvSpPr>
        <p:spPr>
          <a:xfrm>
            <a:off x="9004580" y="874913"/>
            <a:ext cx="762000" cy="7175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latin typeface="UD デジタル 教科書体 NK-R" panose="02020400000000000000" pitchFamily="18" charset="-128"/>
              </a:rPr>
              <a:t>⑤</a:t>
            </a:r>
            <a:endParaRPr lang="ja-JP" altLang="en-US" dirty="0">
              <a:latin typeface="UD デジタル 教科書体 NK-R" panose="02020400000000000000" pitchFamily="18" charset="-128"/>
            </a:endParaRPr>
          </a:p>
        </p:txBody>
      </p:sp>
      <p:sp>
        <p:nvSpPr>
          <p:cNvPr id="12" name="コンテンツ プレースホルダー 2"/>
          <p:cNvSpPr txBox="1">
            <a:spLocks/>
          </p:cNvSpPr>
          <p:nvPr/>
        </p:nvSpPr>
        <p:spPr>
          <a:xfrm>
            <a:off x="1066583" y="2681376"/>
            <a:ext cx="8161410" cy="145368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グラフの設定は</a:t>
            </a:r>
            <a:r>
              <a:rPr lang="en-US" altLang="ja-JP" dirty="0" err="1" smtClean="0">
                <a:ea typeface="Tahoma" panose="020B0604030504040204" pitchFamily="34" charset="0"/>
              </a:rPr>
              <a:t>InfoType</a:t>
            </a:r>
            <a:r>
              <a:rPr lang="ja-JP" altLang="en-US" dirty="0" smtClean="0"/>
              <a:t>によって異なる。</a:t>
            </a:r>
            <a:endParaRPr lang="en-US" altLang="ja-JP" dirty="0" smtClean="0">
              <a:ea typeface="Tahoma" panose="020B0604030504040204" pitchFamily="34" charset="0"/>
            </a:endParaRPr>
          </a:p>
          <a:p>
            <a:pPr marL="0" indent="0">
              <a:buFont typeface="Arial" panose="020B0604020202020204" pitchFamily="34" charset="0"/>
              <a:buNone/>
            </a:pPr>
            <a:r>
              <a:rPr lang="ja-JP" altLang="en-US" dirty="0"/>
              <a:t>使いやすいもの</a:t>
            </a:r>
            <a:r>
              <a:rPr lang="ja-JP" altLang="en-US" dirty="0" smtClean="0"/>
              <a:t>を見つけましょう。</a:t>
            </a:r>
            <a:endParaRPr lang="ja-JP" altLang="en-US" dirty="0"/>
          </a:p>
        </p:txBody>
      </p:sp>
      <p:sp>
        <p:nvSpPr>
          <p:cNvPr id="13" name="正方形/長方形 12"/>
          <p:cNvSpPr/>
          <p:nvPr/>
        </p:nvSpPr>
        <p:spPr>
          <a:xfrm>
            <a:off x="9865088" y="6400800"/>
            <a:ext cx="598558" cy="3532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コンテンツ プレースホルダー 2"/>
          <p:cNvSpPr txBox="1">
            <a:spLocks/>
          </p:cNvSpPr>
          <p:nvPr/>
        </p:nvSpPr>
        <p:spPr>
          <a:xfrm>
            <a:off x="1066583" y="4322446"/>
            <a:ext cx="6944808" cy="145368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err="1" smtClean="0">
                <a:ea typeface="Tahoma" panose="020B0604030504040204" pitchFamily="34" charset="0"/>
              </a:rPr>
              <a:t>label,value,timestamp</a:t>
            </a:r>
            <a:r>
              <a:rPr lang="ja-JP" altLang="en-US" dirty="0" smtClean="0"/>
              <a:t>が</a:t>
            </a:r>
            <a:r>
              <a:rPr lang="en-US" altLang="ja-JP" dirty="0" smtClean="0">
                <a:ea typeface="Tahoma" panose="020B0604030504040204" pitchFamily="34" charset="0"/>
              </a:rPr>
              <a:t>JSON</a:t>
            </a:r>
            <a:r>
              <a:rPr lang="ja-JP" altLang="en-US" dirty="0" smtClean="0"/>
              <a:t>で</a:t>
            </a:r>
            <a:r>
              <a:rPr lang="en-US" altLang="ja-JP" dirty="0" smtClean="0"/>
              <a:t/>
            </a:r>
            <a:br>
              <a:rPr lang="en-US" altLang="ja-JP" dirty="0" smtClean="0"/>
            </a:br>
            <a:r>
              <a:rPr lang="ja-JP" altLang="en-US" dirty="0" smtClean="0"/>
              <a:t>指定した名前と同一か確認。</a:t>
            </a:r>
            <a:endParaRPr lang="ja-JP" altLang="en-US" dirty="0"/>
          </a:p>
        </p:txBody>
      </p:sp>
      <p:cxnSp>
        <p:nvCxnSpPr>
          <p:cNvPr id="16" name="直線コネクタ 15"/>
          <p:cNvCxnSpPr>
            <a:stCxn id="14" idx="3"/>
          </p:cNvCxnSpPr>
          <p:nvPr/>
        </p:nvCxnSpPr>
        <p:spPr>
          <a:xfrm flipV="1">
            <a:off x="8011391" y="3553691"/>
            <a:ext cx="1853697" cy="149559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直線コネクタ 16"/>
          <p:cNvCxnSpPr>
            <a:stCxn id="14" idx="3"/>
          </p:cNvCxnSpPr>
          <p:nvPr/>
        </p:nvCxnSpPr>
        <p:spPr>
          <a:xfrm flipV="1">
            <a:off x="8011391" y="4135064"/>
            <a:ext cx="1853697" cy="91422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14" idx="3"/>
          </p:cNvCxnSpPr>
          <p:nvPr/>
        </p:nvCxnSpPr>
        <p:spPr>
          <a:xfrm flipV="1">
            <a:off x="8011391" y="4675909"/>
            <a:ext cx="1853697" cy="373381"/>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24501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データの可視化：グラフ表示</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169</a:t>
            </a:fld>
            <a:endParaRPr kumimoji="1" lang="ja-JP" altLang="en-US"/>
          </a:p>
        </p:txBody>
      </p:sp>
      <p:pic>
        <p:nvPicPr>
          <p:cNvPr id="5" name="図 4"/>
          <p:cNvPicPr>
            <a:picLocks noChangeAspect="1"/>
          </p:cNvPicPr>
          <p:nvPr/>
        </p:nvPicPr>
        <p:blipFill>
          <a:blip r:embed="rId2"/>
          <a:stretch>
            <a:fillRect/>
          </a:stretch>
        </p:blipFill>
        <p:spPr>
          <a:xfrm>
            <a:off x="1360933" y="874914"/>
            <a:ext cx="3962953" cy="1762371"/>
          </a:xfrm>
          <a:prstGeom prst="rect">
            <a:avLst/>
          </a:prstGeom>
        </p:spPr>
      </p:pic>
      <p:pic>
        <p:nvPicPr>
          <p:cNvPr id="6" name="図 5"/>
          <p:cNvPicPr>
            <a:picLocks noChangeAspect="1"/>
          </p:cNvPicPr>
          <p:nvPr/>
        </p:nvPicPr>
        <p:blipFill>
          <a:blip r:embed="rId3"/>
          <a:stretch>
            <a:fillRect/>
          </a:stretch>
        </p:blipFill>
        <p:spPr>
          <a:xfrm>
            <a:off x="1360933" y="2959253"/>
            <a:ext cx="6771408" cy="3451938"/>
          </a:xfrm>
          <a:prstGeom prst="rect">
            <a:avLst/>
          </a:prstGeom>
        </p:spPr>
      </p:pic>
      <p:sp>
        <p:nvSpPr>
          <p:cNvPr id="7" name="コンテンツ プレースホルダー 2"/>
          <p:cNvSpPr txBox="1">
            <a:spLocks/>
          </p:cNvSpPr>
          <p:nvPr/>
        </p:nvSpPr>
        <p:spPr>
          <a:xfrm>
            <a:off x="598933" y="874913"/>
            <a:ext cx="762000" cy="7175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latin typeface="UD デジタル 教科書体 NK-R" panose="02020400000000000000" pitchFamily="18" charset="-128"/>
              </a:rPr>
              <a:t>⑥</a:t>
            </a:r>
            <a:endParaRPr lang="ja-JP" altLang="en-US" dirty="0">
              <a:latin typeface="UD デジタル 教科書体 NK-R" panose="02020400000000000000" pitchFamily="18" charset="-128"/>
            </a:endParaRPr>
          </a:p>
        </p:txBody>
      </p:sp>
      <p:sp>
        <p:nvSpPr>
          <p:cNvPr id="8" name="コンテンツ プレースホルダー 2"/>
          <p:cNvSpPr txBox="1">
            <a:spLocks/>
          </p:cNvSpPr>
          <p:nvPr/>
        </p:nvSpPr>
        <p:spPr>
          <a:xfrm>
            <a:off x="598933" y="2994580"/>
            <a:ext cx="762000" cy="7175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latin typeface="UD デジタル 教科書体 NK-R" panose="02020400000000000000" pitchFamily="18" charset="-128"/>
              </a:rPr>
              <a:t>⑦</a:t>
            </a:r>
            <a:endParaRPr lang="ja-JP" altLang="en-US" dirty="0">
              <a:latin typeface="UD デジタル 教科書体 NK-R" panose="02020400000000000000" pitchFamily="18" charset="-128"/>
            </a:endParaRPr>
          </a:p>
        </p:txBody>
      </p:sp>
      <p:sp>
        <p:nvSpPr>
          <p:cNvPr id="9" name="コンテンツ プレースホルダー 2"/>
          <p:cNvSpPr txBox="1">
            <a:spLocks/>
          </p:cNvSpPr>
          <p:nvPr/>
        </p:nvSpPr>
        <p:spPr>
          <a:xfrm>
            <a:off x="8298656" y="3439391"/>
            <a:ext cx="3702844" cy="289906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グラフが表示！</a:t>
            </a:r>
            <a:endParaRPr lang="en-US" altLang="ja-JP" dirty="0" smtClean="0"/>
          </a:p>
          <a:p>
            <a:pPr marL="0" indent="0">
              <a:buFont typeface="Arial" panose="020B0604020202020204" pitchFamily="34" charset="0"/>
              <a:buNone/>
            </a:pPr>
            <a:r>
              <a:rPr lang="en-US" altLang="ja-JP" dirty="0" smtClean="0"/>
              <a:t>LIVE</a:t>
            </a:r>
            <a:r>
              <a:rPr lang="ja-JP" altLang="en-US" dirty="0" smtClean="0"/>
              <a:t>をクリックで</a:t>
            </a:r>
            <a:r>
              <a:rPr lang="en-US" altLang="ja-JP" dirty="0" smtClean="0"/>
              <a:t/>
            </a:r>
            <a:br>
              <a:rPr lang="en-US" altLang="ja-JP" dirty="0" smtClean="0"/>
            </a:br>
            <a:r>
              <a:rPr lang="ja-JP" altLang="en-US" dirty="0" smtClean="0"/>
              <a:t>リアルタイム表示</a:t>
            </a:r>
            <a:endParaRPr lang="en-US" altLang="ja-JP" dirty="0" smtClean="0"/>
          </a:p>
        </p:txBody>
      </p:sp>
      <p:sp>
        <p:nvSpPr>
          <p:cNvPr id="10" name="正方形/長方形 9"/>
          <p:cNvSpPr/>
          <p:nvPr/>
        </p:nvSpPr>
        <p:spPr>
          <a:xfrm>
            <a:off x="1620982" y="1714500"/>
            <a:ext cx="1132609" cy="3429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353721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F7F732-ABC1-4BFF-8AD0-1AB17285AE6D}"/>
              </a:ext>
            </a:extLst>
          </p:cNvPr>
          <p:cNvSpPr>
            <a:spLocks noGrp="1"/>
          </p:cNvSpPr>
          <p:nvPr>
            <p:ph type="title"/>
          </p:nvPr>
        </p:nvSpPr>
        <p:spPr/>
        <p:txBody>
          <a:bodyPr/>
          <a:lstStyle/>
          <a:p>
            <a:r>
              <a:rPr kumimoji="1" lang="en-US" altLang="ja-JP" dirty="0" err="1">
                <a:solidFill>
                  <a:srgbClr val="FF0000"/>
                </a:solidFill>
              </a:rPr>
              <a:t>RaspberryPi</a:t>
            </a:r>
            <a:r>
              <a:rPr kumimoji="1" lang="ja-JP" altLang="en-US" dirty="0">
                <a:solidFill>
                  <a:srgbClr val="FF0000"/>
                </a:solidFill>
              </a:rPr>
              <a:t>　</a:t>
            </a:r>
            <a:r>
              <a:rPr kumimoji="1" lang="en-US" altLang="ja-JP" dirty="0">
                <a:solidFill>
                  <a:srgbClr val="FF0000"/>
                </a:solidFill>
              </a:rPr>
              <a:t>OS</a:t>
            </a:r>
            <a:endParaRPr kumimoji="1" lang="ja-JP" altLang="en-US" dirty="0">
              <a:solidFill>
                <a:srgbClr val="FF0000"/>
              </a:solidFill>
            </a:endParaRPr>
          </a:p>
        </p:txBody>
      </p:sp>
      <p:sp>
        <p:nvSpPr>
          <p:cNvPr id="3" name="コンテンツ プレースホルダー 2">
            <a:extLst>
              <a:ext uri="{FF2B5EF4-FFF2-40B4-BE49-F238E27FC236}">
                <a16:creationId xmlns:a16="http://schemas.microsoft.com/office/drawing/2014/main" id="{9AE0D131-1493-D738-CAA0-B14B2F1E9A5F}"/>
              </a:ext>
            </a:extLst>
          </p:cNvPr>
          <p:cNvSpPr>
            <a:spLocks noGrp="1"/>
          </p:cNvSpPr>
          <p:nvPr>
            <p:ph idx="1"/>
          </p:nvPr>
        </p:nvSpPr>
        <p:spPr>
          <a:xfrm>
            <a:off x="523702" y="1081323"/>
            <a:ext cx="11489831" cy="5494161"/>
          </a:xfrm>
        </p:spPr>
        <p:txBody>
          <a:bodyPr>
            <a:normAutofit/>
          </a:bodyPr>
          <a:lstStyle/>
          <a:p>
            <a:pPr marL="0" indent="0">
              <a:buNone/>
            </a:pPr>
            <a:r>
              <a:rPr lang="en-US" altLang="ja-JP" dirty="0" err="1"/>
              <a:t>RPi</a:t>
            </a:r>
            <a:r>
              <a:rPr lang="ja-JP" altLang="en-US" dirty="0"/>
              <a:t>は様々な</a:t>
            </a:r>
            <a:r>
              <a:rPr lang="en-US" altLang="ja-JP" dirty="0"/>
              <a:t>OS</a:t>
            </a:r>
            <a:r>
              <a:rPr lang="ja-JP" altLang="en-US" dirty="0"/>
              <a:t>を搭載できるが、</a:t>
            </a:r>
            <a:r>
              <a:rPr lang="en-US" altLang="ja-JP" dirty="0"/>
              <a:t/>
            </a:r>
            <a:br>
              <a:rPr lang="en-US" altLang="ja-JP" dirty="0"/>
            </a:br>
            <a:r>
              <a:rPr lang="ja-JP" altLang="en-US" dirty="0"/>
              <a:t>公式が提供・サポートする独自</a:t>
            </a:r>
            <a:r>
              <a:rPr lang="en-US" altLang="ja-JP" dirty="0"/>
              <a:t>OS</a:t>
            </a:r>
            <a:r>
              <a:rPr lang="ja-JP" altLang="en-US" dirty="0"/>
              <a:t>も存在する。</a:t>
            </a:r>
            <a:endParaRPr lang="en-US" altLang="ja-JP" dirty="0"/>
          </a:p>
          <a:p>
            <a:pPr marL="0" indent="0">
              <a:buNone/>
            </a:pPr>
            <a:endParaRPr lang="en-US" altLang="ja-JP" dirty="0"/>
          </a:p>
          <a:p>
            <a:pPr marL="0" indent="0">
              <a:buNone/>
            </a:pPr>
            <a:r>
              <a:rPr lang="en-US" altLang="ja-JP" dirty="0"/>
              <a:t>Linux</a:t>
            </a:r>
            <a:r>
              <a:rPr lang="ja-JP" altLang="en-US" dirty="0"/>
              <a:t>の</a:t>
            </a:r>
            <a:r>
              <a:rPr lang="en-US" altLang="ja-JP" dirty="0" err="1"/>
              <a:t>debian</a:t>
            </a:r>
            <a:r>
              <a:rPr lang="ja-JP" altLang="en-US" dirty="0"/>
              <a:t>という </a:t>
            </a:r>
            <a:r>
              <a:rPr lang="ja-JP" altLang="en-US" dirty="0">
                <a:solidFill>
                  <a:srgbClr val="FF0000"/>
                </a:solidFill>
              </a:rPr>
              <a:t>ディストリビューション </a:t>
            </a:r>
            <a:r>
              <a:rPr lang="ja-JP" altLang="en-US" dirty="0"/>
              <a:t>を元に作られた</a:t>
            </a:r>
            <a:r>
              <a:rPr lang="en-US" altLang="ja-JP" dirty="0"/>
              <a:t/>
            </a:r>
            <a:br>
              <a:rPr lang="en-US" altLang="ja-JP" dirty="0"/>
            </a:br>
            <a:r>
              <a:rPr lang="en-US" altLang="ja-JP" dirty="0" err="1">
                <a:solidFill>
                  <a:srgbClr val="FF0000"/>
                </a:solidFill>
              </a:rPr>
              <a:t>RaspberryPi</a:t>
            </a:r>
            <a:r>
              <a:rPr lang="ja-JP" altLang="en-US" dirty="0">
                <a:solidFill>
                  <a:srgbClr val="FF0000"/>
                </a:solidFill>
              </a:rPr>
              <a:t>　</a:t>
            </a:r>
            <a:r>
              <a:rPr lang="en-US" altLang="ja-JP" dirty="0">
                <a:solidFill>
                  <a:srgbClr val="FF0000"/>
                </a:solidFill>
              </a:rPr>
              <a:t>OS</a:t>
            </a:r>
            <a:r>
              <a:rPr lang="ja-JP" altLang="en-US" dirty="0"/>
              <a:t>（旧</a:t>
            </a:r>
            <a:r>
              <a:rPr lang="en-US" altLang="ja-JP" dirty="0" err="1"/>
              <a:t>Raspbian</a:t>
            </a:r>
            <a:r>
              <a:rPr lang="ja-JP" altLang="en-US" dirty="0"/>
              <a:t>）。</a:t>
            </a:r>
            <a:endParaRPr lang="en-US" altLang="ja-JP" dirty="0"/>
          </a:p>
          <a:p>
            <a:pPr marL="0" indent="0">
              <a:buNone/>
            </a:pPr>
            <a:endParaRPr kumimoji="1" lang="en-US" altLang="ja-JP" dirty="0"/>
          </a:p>
          <a:p>
            <a:pPr marL="0" indent="0">
              <a:buNone/>
            </a:pPr>
            <a:r>
              <a:rPr lang="en-US" altLang="ja-JP" dirty="0"/>
              <a:t>OS</a:t>
            </a:r>
            <a:r>
              <a:rPr lang="ja-JP" altLang="en-US" dirty="0"/>
              <a:t>は</a:t>
            </a:r>
            <a:r>
              <a:rPr lang="en-US" altLang="ja-JP" dirty="0"/>
              <a:t>SD</a:t>
            </a:r>
            <a:r>
              <a:rPr lang="ja-JP" altLang="en-US" dirty="0"/>
              <a:t>カードに書込むことで</a:t>
            </a:r>
            <a:r>
              <a:rPr lang="en-US" altLang="ja-JP" dirty="0" err="1"/>
              <a:t>RPi</a:t>
            </a:r>
            <a:r>
              <a:rPr lang="ja-JP" altLang="en-US" dirty="0"/>
              <a:t>に搭載する。</a:t>
            </a:r>
            <a:endParaRPr kumimoji="1" lang="ja-JP" altLang="en-US" dirty="0"/>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17</a:t>
            </a:fld>
            <a:endParaRPr kumimoji="1" lang="ja-JP" altLang="en-US"/>
          </a:p>
        </p:txBody>
      </p:sp>
    </p:spTree>
    <p:extLst>
      <p:ext uri="{BB962C8B-B14F-4D97-AF65-F5344CB8AC3E}">
        <p14:creationId xmlns:p14="http://schemas.microsoft.com/office/powerpoint/2010/main" val="291002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データの可視化</a:t>
            </a:r>
            <a:r>
              <a:rPr lang="ja-JP" altLang="en-US" dirty="0" smtClean="0"/>
              <a:t>：</a:t>
            </a:r>
            <a:r>
              <a:rPr lang="en-US" altLang="ja-JP" dirty="0" smtClean="0"/>
              <a:t>Web</a:t>
            </a:r>
            <a:r>
              <a:rPr lang="ja-JP" altLang="en-US" dirty="0" smtClean="0"/>
              <a:t>アプリ組込み</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170</a:t>
            </a:fld>
            <a:endParaRPr kumimoji="1" lang="ja-JP" altLang="en-US"/>
          </a:p>
        </p:txBody>
      </p:sp>
      <p:grpSp>
        <p:nvGrpSpPr>
          <p:cNvPr id="7" name="グループ化 6"/>
          <p:cNvGrpSpPr/>
          <p:nvPr/>
        </p:nvGrpSpPr>
        <p:grpSpPr>
          <a:xfrm>
            <a:off x="1371509" y="874914"/>
            <a:ext cx="6341924" cy="2917768"/>
            <a:chOff x="1246818" y="1429808"/>
            <a:chExt cx="7516274" cy="3458058"/>
          </a:xfrm>
        </p:grpSpPr>
        <p:pic>
          <p:nvPicPr>
            <p:cNvPr id="5" name="図 4"/>
            <p:cNvPicPr>
              <a:picLocks noChangeAspect="1"/>
            </p:cNvPicPr>
            <p:nvPr/>
          </p:nvPicPr>
          <p:blipFill>
            <a:blip r:embed="rId3"/>
            <a:stretch>
              <a:fillRect/>
            </a:stretch>
          </p:blipFill>
          <p:spPr>
            <a:xfrm>
              <a:off x="1246818" y="1429808"/>
              <a:ext cx="7516274" cy="3458058"/>
            </a:xfrm>
            <a:prstGeom prst="rect">
              <a:avLst/>
            </a:prstGeom>
          </p:spPr>
        </p:pic>
        <p:sp>
          <p:nvSpPr>
            <p:cNvPr id="6" name="正方形/長方形 5"/>
            <p:cNvSpPr/>
            <p:nvPr/>
          </p:nvSpPr>
          <p:spPr>
            <a:xfrm>
              <a:off x="7491847" y="1429808"/>
              <a:ext cx="415636" cy="3429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コンテンツ プレースホルダー 2"/>
          <p:cNvSpPr txBox="1">
            <a:spLocks/>
          </p:cNvSpPr>
          <p:nvPr/>
        </p:nvSpPr>
        <p:spPr>
          <a:xfrm>
            <a:off x="609509" y="874913"/>
            <a:ext cx="762000" cy="7175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latin typeface="UD デジタル 教科書体 NK-R" panose="02020400000000000000" pitchFamily="18" charset="-128"/>
              </a:rPr>
              <a:t>①</a:t>
            </a:r>
          </a:p>
        </p:txBody>
      </p:sp>
      <p:pic>
        <p:nvPicPr>
          <p:cNvPr id="9" name="図 8"/>
          <p:cNvPicPr>
            <a:picLocks noChangeAspect="1"/>
          </p:cNvPicPr>
          <p:nvPr/>
        </p:nvPicPr>
        <p:blipFill>
          <a:blip r:embed="rId4"/>
          <a:stretch>
            <a:fillRect/>
          </a:stretch>
        </p:blipFill>
        <p:spPr>
          <a:xfrm>
            <a:off x="1371509" y="3853613"/>
            <a:ext cx="3473541" cy="3004387"/>
          </a:xfrm>
          <a:prstGeom prst="rect">
            <a:avLst/>
          </a:prstGeom>
        </p:spPr>
      </p:pic>
      <p:sp>
        <p:nvSpPr>
          <p:cNvPr id="10" name="コンテンツ プレースホルダー 2"/>
          <p:cNvSpPr txBox="1">
            <a:spLocks/>
          </p:cNvSpPr>
          <p:nvPr/>
        </p:nvSpPr>
        <p:spPr>
          <a:xfrm>
            <a:off x="609509" y="3853613"/>
            <a:ext cx="762000" cy="7175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latin typeface="UD デジタル 教科書体 NK-R" panose="02020400000000000000" pitchFamily="18" charset="-128"/>
              </a:rPr>
              <a:t>②</a:t>
            </a:r>
            <a:endParaRPr lang="ja-JP" altLang="en-US" dirty="0">
              <a:latin typeface="UD デジタル 教科書体 NK-R" panose="02020400000000000000" pitchFamily="18" charset="-128"/>
            </a:endParaRPr>
          </a:p>
        </p:txBody>
      </p:sp>
      <p:sp>
        <p:nvSpPr>
          <p:cNvPr id="11" name="正方形/長方形 10"/>
          <p:cNvSpPr/>
          <p:nvPr/>
        </p:nvSpPr>
        <p:spPr>
          <a:xfrm>
            <a:off x="1371509" y="6635750"/>
            <a:ext cx="606516" cy="1965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コンテンツ プレースホルダー 2"/>
          <p:cNvSpPr txBox="1">
            <a:spLocks/>
          </p:cNvSpPr>
          <p:nvPr/>
        </p:nvSpPr>
        <p:spPr>
          <a:xfrm>
            <a:off x="5116748" y="4567960"/>
            <a:ext cx="6979318" cy="212609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smtClean="0">
                <a:ea typeface="Tahoma" panose="020B0604030504040204" pitchFamily="34" charset="0"/>
              </a:rPr>
              <a:t>HTML/CSS/JavaScript</a:t>
            </a:r>
            <a:r>
              <a:rPr lang="ja-JP" altLang="en-US" dirty="0" smtClean="0">
                <a:latin typeface="UD デジタル 教科書体 NK-R" panose="02020400000000000000" pitchFamily="18" charset="-128"/>
              </a:rPr>
              <a:t>で</a:t>
            </a:r>
            <a:r>
              <a:rPr lang="en-US" altLang="ja-JP" dirty="0" smtClean="0">
                <a:latin typeface="UD デジタル 教科書体 NK-R" panose="02020400000000000000" pitchFamily="18" charset="-128"/>
              </a:rPr>
              <a:t/>
            </a:r>
            <a:br>
              <a:rPr lang="en-US" altLang="ja-JP" dirty="0" smtClean="0">
                <a:latin typeface="UD デジタル 教科書体 NK-R" panose="02020400000000000000" pitchFamily="18" charset="-128"/>
              </a:rPr>
            </a:br>
            <a:r>
              <a:rPr lang="ja-JP" altLang="en-US" dirty="0" smtClean="0">
                <a:latin typeface="UD デジタル 教科書体 NK-R" panose="02020400000000000000" pitchFamily="18" charset="-128"/>
              </a:rPr>
              <a:t>書かれたコードが表示。</a:t>
            </a:r>
            <a:endParaRPr lang="en-US" altLang="ja-JP" dirty="0" smtClean="0">
              <a:latin typeface="UD デジタル 教科書体 NK-R" panose="02020400000000000000" pitchFamily="18" charset="-128"/>
            </a:endParaRPr>
          </a:p>
          <a:p>
            <a:pPr marL="0" indent="0">
              <a:buFont typeface="Arial" panose="020B0604020202020204" pitchFamily="34" charset="0"/>
              <a:buNone/>
            </a:pPr>
            <a:r>
              <a:rPr lang="ja-JP" altLang="en-US" dirty="0">
                <a:latin typeface="UD デジタル 教科書体 NK-R" panose="02020400000000000000" pitchFamily="18" charset="-128"/>
              </a:rPr>
              <a:t>これ</a:t>
            </a:r>
            <a:r>
              <a:rPr lang="ja-JP" altLang="en-US" dirty="0" smtClean="0">
                <a:latin typeface="UD デジタル 教科書体 NK-R" panose="02020400000000000000" pitchFamily="18" charset="-128"/>
              </a:rPr>
              <a:t>をコピーして使用する。</a:t>
            </a:r>
            <a:endParaRPr lang="en-US" altLang="ja-JP" dirty="0" smtClean="0">
              <a:latin typeface="UD デジタル 教科書体 NK-R" panose="02020400000000000000" pitchFamily="18" charset="-128"/>
            </a:endParaRPr>
          </a:p>
        </p:txBody>
      </p:sp>
    </p:spTree>
    <p:extLst>
      <p:ext uri="{BB962C8B-B14F-4D97-AF65-F5344CB8AC3E}">
        <p14:creationId xmlns:p14="http://schemas.microsoft.com/office/powerpoint/2010/main" val="148717617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データの可視化：</a:t>
            </a:r>
            <a:r>
              <a:rPr lang="en-US" altLang="ja-JP" dirty="0"/>
              <a:t>Web</a:t>
            </a:r>
            <a:r>
              <a:rPr lang="ja-JP" altLang="en-US" dirty="0"/>
              <a:t>アプリ組込み</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171</a:t>
            </a:fld>
            <a:endParaRPr kumimoji="1" lang="ja-JP" altLang="en-US"/>
          </a:p>
        </p:txBody>
      </p:sp>
      <p:pic>
        <p:nvPicPr>
          <p:cNvPr id="5" name="図 4"/>
          <p:cNvPicPr>
            <a:picLocks noChangeAspect="1"/>
          </p:cNvPicPr>
          <p:nvPr/>
        </p:nvPicPr>
        <p:blipFill>
          <a:blip r:embed="rId2"/>
          <a:stretch>
            <a:fillRect/>
          </a:stretch>
        </p:blipFill>
        <p:spPr>
          <a:xfrm>
            <a:off x="1163450" y="1198205"/>
            <a:ext cx="10945753" cy="3048425"/>
          </a:xfrm>
          <a:prstGeom prst="rect">
            <a:avLst/>
          </a:prstGeom>
        </p:spPr>
      </p:pic>
      <p:sp>
        <p:nvSpPr>
          <p:cNvPr id="6" name="コンテンツ プレースホルダー 2"/>
          <p:cNvSpPr txBox="1">
            <a:spLocks/>
          </p:cNvSpPr>
          <p:nvPr/>
        </p:nvSpPr>
        <p:spPr>
          <a:xfrm>
            <a:off x="523702" y="1198205"/>
            <a:ext cx="762000" cy="71754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latin typeface="UD デジタル 教科書体 NK-R" panose="02020400000000000000" pitchFamily="18" charset="-128"/>
              </a:rPr>
              <a:t>③</a:t>
            </a:r>
            <a:endParaRPr lang="ja-JP" altLang="en-US" dirty="0">
              <a:latin typeface="UD デジタル 教科書体 NK-R" panose="02020400000000000000" pitchFamily="18" charset="-128"/>
            </a:endParaRPr>
          </a:p>
        </p:txBody>
      </p:sp>
      <p:sp>
        <p:nvSpPr>
          <p:cNvPr id="7" name="コンテンツ プレースホルダー 2"/>
          <p:cNvSpPr txBox="1">
            <a:spLocks/>
          </p:cNvSpPr>
          <p:nvPr/>
        </p:nvSpPr>
        <p:spPr>
          <a:xfrm>
            <a:off x="1285702" y="4353792"/>
            <a:ext cx="10810364" cy="137159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②でコピーした内容を</a:t>
            </a:r>
            <a:r>
              <a:rPr lang="en-US" altLang="ja-JP" dirty="0" smtClean="0">
                <a:ea typeface="Tahoma" panose="020B0604030504040204" pitchFamily="34" charset="0"/>
              </a:rPr>
              <a:t>index.html</a:t>
            </a:r>
            <a:r>
              <a:rPr lang="ja-JP" altLang="en-US" dirty="0" smtClean="0"/>
              <a:t>の</a:t>
            </a:r>
            <a:r>
              <a:rPr lang="en-US" altLang="ja-JP" dirty="0" smtClean="0">
                <a:ea typeface="Tahoma" panose="020B0604030504040204" pitchFamily="34" charset="0"/>
              </a:rPr>
              <a:t>&lt;body&gt;</a:t>
            </a:r>
            <a:r>
              <a:rPr lang="ja-JP" altLang="en-US" dirty="0" smtClean="0"/>
              <a:t>の下に</a:t>
            </a:r>
            <a:r>
              <a:rPr lang="en-US" altLang="ja-JP" dirty="0" smtClean="0">
                <a:ea typeface="Tahoma" panose="020B0604030504040204" pitchFamily="34" charset="0"/>
              </a:rPr>
              <a:t/>
            </a:r>
            <a:br>
              <a:rPr lang="en-US" altLang="ja-JP" dirty="0" smtClean="0">
                <a:ea typeface="Tahoma" panose="020B0604030504040204" pitchFamily="34" charset="0"/>
              </a:rPr>
            </a:br>
            <a:r>
              <a:rPr lang="ja-JP" altLang="en-US" dirty="0" smtClean="0"/>
              <a:t>貼付ける。</a:t>
            </a:r>
            <a:endParaRPr lang="en-US" altLang="ja-JP" dirty="0" smtClean="0">
              <a:ea typeface="Tahoma" panose="020B0604030504040204" pitchFamily="34" charset="0"/>
            </a:endParaRPr>
          </a:p>
        </p:txBody>
      </p:sp>
      <p:sp>
        <p:nvSpPr>
          <p:cNvPr id="8" name="コンテンツ プレースホルダー 2"/>
          <p:cNvSpPr txBox="1">
            <a:spLocks/>
          </p:cNvSpPr>
          <p:nvPr/>
        </p:nvSpPr>
        <p:spPr>
          <a:xfrm>
            <a:off x="1285702" y="5832553"/>
            <a:ext cx="11218373" cy="65231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sz="3200" dirty="0" smtClean="0">
                <a:ea typeface="Tahoma" panose="020B0604030504040204" pitchFamily="34" charset="0"/>
              </a:rPr>
              <a:t>firebase deploy</a:t>
            </a:r>
            <a:r>
              <a:rPr lang="ja-JP" altLang="en-US" sz="3200" dirty="0" smtClean="0"/>
              <a:t>を実行して</a:t>
            </a:r>
            <a:r>
              <a:rPr lang="en-US" altLang="ja-JP" sz="3200" dirty="0" smtClean="0">
                <a:ea typeface="Tahoma" panose="020B0604030504040204" pitchFamily="34" charset="0"/>
              </a:rPr>
              <a:t>Web</a:t>
            </a:r>
            <a:r>
              <a:rPr lang="ja-JP" altLang="en-US" sz="3200" dirty="0" smtClean="0"/>
              <a:t>アプリにアクセスしてみましょう</a:t>
            </a:r>
            <a:endParaRPr lang="en-US" altLang="ja-JP" sz="3200" dirty="0" smtClean="0">
              <a:ea typeface="Tahoma" panose="020B0604030504040204" pitchFamily="34" charset="0"/>
            </a:endParaRPr>
          </a:p>
        </p:txBody>
      </p:sp>
    </p:spTree>
    <p:extLst>
      <p:ext uri="{BB962C8B-B14F-4D97-AF65-F5344CB8AC3E}">
        <p14:creationId xmlns:p14="http://schemas.microsoft.com/office/powerpoint/2010/main" val="402408954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画像出典</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いらすと</a:t>
            </a:r>
            <a:r>
              <a:rPr kumimoji="1" lang="ja-JP" altLang="en-US" dirty="0" err="1" smtClean="0"/>
              <a:t>や</a:t>
            </a:r>
            <a:endParaRPr lang="en-US" altLang="ja-JP" dirty="0">
              <a:ea typeface="Tahoma" panose="020B0604030504040204" pitchFamily="34" charset="0"/>
            </a:endParaRPr>
          </a:p>
          <a:p>
            <a:pPr lvl="1"/>
            <a:r>
              <a:rPr lang="en-US" altLang="ja-JP" dirty="0">
                <a:ea typeface="Tahoma" panose="020B0604030504040204" pitchFamily="34" charset="0"/>
                <a:hlinkClick r:id="rId2"/>
              </a:rPr>
              <a:t>https://www.irasutoya.com</a:t>
            </a:r>
            <a:r>
              <a:rPr lang="en-US" altLang="ja-JP" dirty="0" smtClean="0">
                <a:ea typeface="Tahoma" panose="020B0604030504040204" pitchFamily="34" charset="0"/>
                <a:hlinkClick r:id="rId2"/>
              </a:rPr>
              <a:t>/</a:t>
            </a:r>
            <a:endParaRPr lang="en-US" altLang="ja-JP" dirty="0" smtClean="0">
              <a:ea typeface="Tahoma" panose="020B0604030504040204" pitchFamily="34" charset="0"/>
            </a:endParaRPr>
          </a:p>
          <a:p>
            <a:r>
              <a:rPr lang="ja-JP" altLang="en-US" b="1" dirty="0"/>
              <a:t>ヒューマンピクトグラム</a:t>
            </a:r>
            <a:r>
              <a:rPr lang="en-US" altLang="ja-JP" b="1" dirty="0">
                <a:ea typeface="Tahoma" panose="020B0604030504040204" pitchFamily="34" charset="0"/>
              </a:rPr>
              <a:t>2.0</a:t>
            </a:r>
          </a:p>
          <a:p>
            <a:pPr lvl="1"/>
            <a:r>
              <a:rPr lang="en-US" altLang="ja-JP" dirty="0">
                <a:ea typeface="Tahoma" panose="020B0604030504040204" pitchFamily="34" charset="0"/>
                <a:hlinkClick r:id="rId3"/>
              </a:rPr>
              <a:t>https://pictogram2.com</a:t>
            </a:r>
            <a:r>
              <a:rPr lang="en-US" altLang="ja-JP" dirty="0" smtClean="0">
                <a:ea typeface="Tahoma" panose="020B0604030504040204" pitchFamily="34" charset="0"/>
                <a:hlinkClick r:id="rId3"/>
              </a:rPr>
              <a:t>/</a:t>
            </a:r>
            <a:endParaRPr lang="en-US" altLang="ja-JP" dirty="0" smtClean="0">
              <a:ea typeface="Tahoma" panose="020B0604030504040204" pitchFamily="34" charset="0"/>
            </a:endParaRPr>
          </a:p>
          <a:p>
            <a:r>
              <a:rPr lang="en-US" altLang="ja-JP" dirty="0">
                <a:ea typeface="Tahoma" panose="020B0604030504040204" pitchFamily="34" charset="0"/>
              </a:rPr>
              <a:t>FLAT ICON DESIGN</a:t>
            </a:r>
          </a:p>
          <a:p>
            <a:pPr lvl="1"/>
            <a:r>
              <a:rPr lang="en-US" altLang="ja-JP" dirty="0">
                <a:ea typeface="Tahoma" panose="020B0604030504040204" pitchFamily="34" charset="0"/>
                <a:hlinkClick r:id="rId4"/>
              </a:rPr>
              <a:t>http://flat-icon-design.com</a:t>
            </a:r>
            <a:r>
              <a:rPr lang="en-US" altLang="ja-JP" dirty="0" smtClean="0">
                <a:ea typeface="Tahoma" panose="020B0604030504040204" pitchFamily="34" charset="0"/>
                <a:hlinkClick r:id="rId4"/>
              </a:rPr>
              <a:t>/</a:t>
            </a:r>
            <a:endParaRPr lang="en-US" altLang="ja-JP" dirty="0" smtClean="0">
              <a:ea typeface="Tahoma" panose="020B0604030504040204" pitchFamily="34" charset="0"/>
            </a:endParaRPr>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172</a:t>
            </a:fld>
            <a:endParaRPr kumimoji="1" lang="ja-JP" altLang="en-US"/>
          </a:p>
        </p:txBody>
      </p:sp>
    </p:spTree>
    <p:extLst>
      <p:ext uri="{BB962C8B-B14F-4D97-AF65-F5344CB8AC3E}">
        <p14:creationId xmlns:p14="http://schemas.microsoft.com/office/powerpoint/2010/main" val="31595263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今回の実習機器</a:t>
            </a:r>
          </a:p>
        </p:txBody>
      </p:sp>
      <p:sp>
        <p:nvSpPr>
          <p:cNvPr id="3" name="コンテンツ プレースホルダー 2"/>
          <p:cNvSpPr>
            <a:spLocks noGrp="1"/>
          </p:cNvSpPr>
          <p:nvPr>
            <p:ph idx="1"/>
          </p:nvPr>
        </p:nvSpPr>
        <p:spPr>
          <a:xfrm>
            <a:off x="4447309" y="969484"/>
            <a:ext cx="8268393" cy="1994054"/>
          </a:xfrm>
        </p:spPr>
        <p:txBody>
          <a:bodyPr/>
          <a:lstStyle/>
          <a:p>
            <a:pPr marL="0" indent="0">
              <a:buNone/>
            </a:pPr>
            <a:r>
              <a:rPr lang="en-US" altLang="ja-JP" sz="3200" dirty="0"/>
              <a:t>TRASKIT Raspberry Pi 4 Model B </a:t>
            </a:r>
            <a:r>
              <a:rPr lang="en-US" altLang="ja-JP" sz="3200" dirty="0" smtClean="0"/>
              <a:t/>
            </a:r>
            <a:br>
              <a:rPr lang="en-US" altLang="ja-JP" sz="3200" dirty="0" smtClean="0"/>
            </a:br>
            <a:r>
              <a:rPr lang="en-US" altLang="ja-JP" sz="3200" dirty="0" smtClean="0"/>
              <a:t>Starter </a:t>
            </a:r>
            <a:r>
              <a:rPr lang="en-US" altLang="ja-JP" sz="3200" dirty="0"/>
              <a:t>Kit</a:t>
            </a:r>
            <a:r>
              <a:rPr lang="ja-JP" altLang="en-US" sz="3200" dirty="0"/>
              <a:t>　（</a:t>
            </a:r>
            <a:r>
              <a:rPr lang="en-US" altLang="ja-JP" sz="3200" dirty="0"/>
              <a:t>4GB RAM</a:t>
            </a:r>
            <a:r>
              <a:rPr lang="ja-JP" altLang="en-US" sz="3200" dirty="0"/>
              <a:t>）を使用</a:t>
            </a:r>
            <a:endParaRPr lang="en-US" altLang="ja-JP" sz="3200" dirty="0"/>
          </a:p>
          <a:p>
            <a:pPr marL="0" indent="0">
              <a:buNone/>
            </a:pPr>
            <a:r>
              <a:rPr lang="en-US" altLang="ja-JP" sz="3200" dirty="0">
                <a:hlinkClick r:id="rId3"/>
              </a:rPr>
              <a:t>http://www.amazon.co.jp/dp/B08F83TRY9</a:t>
            </a:r>
            <a:endParaRPr lang="en-US" altLang="ja-JP" sz="2800"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18</a:t>
            </a:fld>
            <a:endParaRPr kumimoji="1" lang="ja-JP" altLang="en-US"/>
          </a:p>
        </p:txBody>
      </p:sp>
      <p:pic>
        <p:nvPicPr>
          <p:cNvPr id="1026" name="Picture 2" descr="https://m.media-amazon.com/images/I/818hdqDtC0L._AC_SL1500_.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882" y="874914"/>
            <a:ext cx="3676427" cy="3703586"/>
          </a:xfrm>
          <a:prstGeom prst="rect">
            <a:avLst/>
          </a:prstGeom>
          <a:noFill/>
          <a:extLst>
            <a:ext uri="{909E8E84-426E-40DD-AFC4-6F175D3DCCD1}">
              <a14:hiddenFill xmlns:a14="http://schemas.microsoft.com/office/drawing/2010/main">
                <a:solidFill>
                  <a:srgbClr val="FFFFFF"/>
                </a:solidFill>
              </a14:hiddenFill>
            </a:ext>
          </a:extLst>
        </p:spPr>
      </p:pic>
      <p:sp>
        <p:nvSpPr>
          <p:cNvPr id="8" name="コンテンツ プレースホルダー 2"/>
          <p:cNvSpPr txBox="1">
            <a:spLocks/>
          </p:cNvSpPr>
          <p:nvPr/>
        </p:nvSpPr>
        <p:spPr>
          <a:xfrm>
            <a:off x="4447309" y="2728210"/>
            <a:ext cx="7744691" cy="1652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None/>
            </a:pPr>
            <a:r>
              <a:rPr lang="ja-JP" altLang="en-US" sz="3200" dirty="0"/>
              <a:t>近年の半導体不足のあおりを受け</a:t>
            </a:r>
            <a:r>
              <a:rPr lang="ja-JP" altLang="en-US" sz="3200" dirty="0" smtClean="0"/>
              <a:t>、</a:t>
            </a:r>
            <a:r>
              <a:rPr lang="en-US" altLang="ja-JP" sz="3200" dirty="0" smtClean="0"/>
              <a:t/>
            </a:r>
            <a:br>
              <a:rPr lang="en-US" altLang="ja-JP" sz="3200" dirty="0" smtClean="0"/>
            </a:br>
            <a:r>
              <a:rPr lang="ja-JP" altLang="en-US" sz="3200" dirty="0" smtClean="0"/>
              <a:t>価格</a:t>
            </a:r>
            <a:r>
              <a:rPr lang="ja-JP" altLang="en-US" sz="3200" dirty="0"/>
              <a:t>が高騰していたが、</a:t>
            </a:r>
            <a:r>
              <a:rPr lang="en-US" altLang="ja-JP" sz="3200" dirty="0"/>
              <a:t>RPi5</a:t>
            </a:r>
            <a:r>
              <a:rPr lang="ja-JP" altLang="en-US" sz="3200" dirty="0"/>
              <a:t>の発売もあり</a:t>
            </a:r>
            <a:r>
              <a:rPr lang="en-US" altLang="ja-JP" sz="3200" dirty="0"/>
              <a:t/>
            </a:r>
            <a:br>
              <a:rPr lang="en-US" altLang="ja-JP" sz="3200" dirty="0"/>
            </a:br>
            <a:r>
              <a:rPr lang="ja-JP" altLang="en-US" sz="3200" dirty="0"/>
              <a:t>元の価格に戻りつつある</a:t>
            </a:r>
            <a:endParaRPr lang="en-US" altLang="ja-JP" sz="3200" dirty="0"/>
          </a:p>
        </p:txBody>
      </p:sp>
      <p:pic>
        <p:nvPicPr>
          <p:cNvPr id="9" name="図 8"/>
          <p:cNvPicPr>
            <a:picLocks noChangeAspect="1"/>
          </p:cNvPicPr>
          <p:nvPr/>
        </p:nvPicPr>
        <p:blipFill>
          <a:blip r:embed="rId5"/>
          <a:stretch>
            <a:fillRect/>
          </a:stretch>
        </p:blipFill>
        <p:spPr>
          <a:xfrm>
            <a:off x="770882" y="4381153"/>
            <a:ext cx="8938620" cy="2311099"/>
          </a:xfrm>
          <a:prstGeom prst="rect">
            <a:avLst/>
          </a:prstGeom>
        </p:spPr>
      </p:pic>
    </p:spTree>
    <p:extLst>
      <p:ext uri="{BB962C8B-B14F-4D97-AF65-F5344CB8AC3E}">
        <p14:creationId xmlns:p14="http://schemas.microsoft.com/office/powerpoint/2010/main" val="27214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54FE74-7C3F-75A9-9A91-F513D19179E5}"/>
              </a:ext>
            </a:extLst>
          </p:cNvPr>
          <p:cNvSpPr>
            <a:spLocks noGrp="1"/>
          </p:cNvSpPr>
          <p:nvPr>
            <p:ph type="title"/>
          </p:nvPr>
        </p:nvSpPr>
        <p:spPr/>
        <p:txBody>
          <a:bodyPr/>
          <a:lstStyle/>
          <a:p>
            <a:r>
              <a:rPr kumimoji="1" lang="en-US" altLang="ja-JP" dirty="0"/>
              <a:t>Grove</a:t>
            </a:r>
            <a:endParaRPr kumimoji="1" lang="ja-JP" altLang="en-US" dirty="0"/>
          </a:p>
        </p:txBody>
      </p:sp>
      <p:sp>
        <p:nvSpPr>
          <p:cNvPr id="3" name="コンテンツ プレースホルダー 2">
            <a:extLst>
              <a:ext uri="{FF2B5EF4-FFF2-40B4-BE49-F238E27FC236}">
                <a16:creationId xmlns:a16="http://schemas.microsoft.com/office/drawing/2014/main" id="{FB894C45-41B9-3459-48A3-42CAED83AA47}"/>
              </a:ext>
            </a:extLst>
          </p:cNvPr>
          <p:cNvSpPr>
            <a:spLocks noGrp="1"/>
          </p:cNvSpPr>
          <p:nvPr>
            <p:ph idx="1"/>
          </p:nvPr>
        </p:nvSpPr>
        <p:spPr>
          <a:xfrm>
            <a:off x="803108" y="4185048"/>
            <a:ext cx="10873648" cy="2451254"/>
          </a:xfrm>
        </p:spPr>
        <p:txBody>
          <a:bodyPr>
            <a:normAutofit/>
          </a:bodyPr>
          <a:lstStyle/>
          <a:p>
            <a:pPr marL="0" indent="0">
              <a:buNone/>
            </a:pPr>
            <a:r>
              <a:rPr kumimoji="1" lang="ja-JP" altLang="en-US" sz="3200" dirty="0"/>
              <a:t>深センに本社を置く</a:t>
            </a:r>
            <a:r>
              <a:rPr kumimoji="1" lang="en-US" altLang="ja-JP" sz="3200" dirty="0" err="1"/>
              <a:t>Seeed</a:t>
            </a:r>
            <a:r>
              <a:rPr kumimoji="1" lang="ja-JP" altLang="en-US" sz="3200" dirty="0"/>
              <a:t>社が開発した</a:t>
            </a:r>
            <a:r>
              <a:rPr lang="en-US" altLang="ja-JP" sz="3200" dirty="0"/>
              <a:t/>
            </a:r>
            <a:br>
              <a:rPr lang="en-US" altLang="ja-JP" sz="3200" dirty="0"/>
            </a:br>
            <a:r>
              <a:rPr kumimoji="1" lang="ja-JP" altLang="en-US" sz="3200" dirty="0"/>
              <a:t>独自規格の</a:t>
            </a:r>
            <a:r>
              <a:rPr lang="ja-JP" altLang="en-US" sz="3200" dirty="0"/>
              <a:t>コネクタを持つモジュール群</a:t>
            </a:r>
            <a:endParaRPr kumimoji="1" lang="en-US" altLang="ja-JP" sz="3200" dirty="0"/>
          </a:p>
          <a:p>
            <a:pPr marL="0" indent="0">
              <a:buNone/>
            </a:pPr>
            <a:r>
              <a:rPr lang="ja-JP" altLang="en-US" sz="3200" dirty="0"/>
              <a:t>複雑な電子回路を組む必要がなく、</a:t>
            </a:r>
            <a:r>
              <a:rPr lang="en-US" altLang="ja-JP" sz="3200" dirty="0"/>
              <a:t/>
            </a:r>
            <a:br>
              <a:rPr lang="en-US" altLang="ja-JP" sz="3200" dirty="0"/>
            </a:br>
            <a:r>
              <a:rPr lang="ja-JP" altLang="en-US" sz="3200" dirty="0"/>
              <a:t>専用のケーブルのみでハードウェアの構築ができる</a:t>
            </a:r>
            <a:endParaRPr kumimoji="1" lang="ja-JP" altLang="en-US" sz="3200" dirty="0"/>
          </a:p>
        </p:txBody>
      </p:sp>
      <p:sp>
        <p:nvSpPr>
          <p:cNvPr id="16" name="スライド番号プレースホルダー 15"/>
          <p:cNvSpPr>
            <a:spLocks noGrp="1"/>
          </p:cNvSpPr>
          <p:nvPr>
            <p:ph type="sldNum" sz="quarter" idx="12"/>
          </p:nvPr>
        </p:nvSpPr>
        <p:spPr/>
        <p:txBody>
          <a:bodyPr/>
          <a:lstStyle/>
          <a:p>
            <a:fld id="{5A94AD81-C81A-455B-A87B-15031EE15849}" type="slidenum">
              <a:rPr kumimoji="1" lang="ja-JP" altLang="en-US" smtClean="0"/>
              <a:t>19</a:t>
            </a:fld>
            <a:endParaRPr kumimoji="1" lang="ja-JP" altLang="en-US"/>
          </a:p>
        </p:txBody>
      </p:sp>
      <p:pic>
        <p:nvPicPr>
          <p:cNvPr id="2050" name="Picture 2" descr="https://files.seeedstudio.com/wiki/Grove_Beginner_Kit_for_RaspberryPi/img/kit.jpg"/>
          <p:cNvPicPr>
            <a:picLocks noChangeAspect="1" noChangeArrowheads="1"/>
          </p:cNvPicPr>
          <p:nvPr/>
        </p:nvPicPr>
        <p:blipFill rotWithShape="1">
          <a:blip r:embed="rId3">
            <a:extLst>
              <a:ext uri="{28A0092B-C50C-407E-A947-70E740481C1C}">
                <a14:useLocalDpi xmlns:a14="http://schemas.microsoft.com/office/drawing/2010/main" val="0"/>
              </a:ext>
            </a:extLst>
          </a:blip>
          <a:srcRect l="8084" t="17078" r="4602" b="18233"/>
          <a:stretch/>
        </p:blipFill>
        <p:spPr bwMode="auto">
          <a:xfrm>
            <a:off x="918785" y="874914"/>
            <a:ext cx="6698255" cy="331013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7687278" y="1459603"/>
            <a:ext cx="4434484" cy="2308324"/>
          </a:xfrm>
          <a:prstGeom prst="rect">
            <a:avLst/>
          </a:prstGeom>
        </p:spPr>
        <p:txBody>
          <a:bodyPr wrap="none">
            <a:spAutoFit/>
          </a:bodyPr>
          <a:lstStyle/>
          <a:p>
            <a:r>
              <a:rPr lang="en-US" altLang="ja-JP" sz="2400" dirty="0">
                <a:solidFill>
                  <a:srgbClr val="1C1E21"/>
                </a:solidFill>
                <a:latin typeface="Tahoma" panose="020B0604030504040204" pitchFamily="34" charset="0"/>
                <a:ea typeface="Tahoma" panose="020B0604030504040204" pitchFamily="34" charset="0"/>
                <a:cs typeface="Tahoma" panose="020B0604030504040204" pitchFamily="34" charset="0"/>
              </a:rPr>
              <a:t>Grove Base Kit for Raspberry Pi</a:t>
            </a:r>
          </a:p>
          <a:p>
            <a:r>
              <a:rPr lang="ja-JP" altLang="en-US" sz="2400" dirty="0">
                <a:solidFill>
                  <a:srgbClr val="1C1E21"/>
                </a:solidFill>
                <a:latin typeface="Tahoma" panose="020B0604030504040204" pitchFamily="34" charset="0"/>
                <a:ea typeface="Tahoma" panose="020B0604030504040204" pitchFamily="34" charset="0"/>
                <a:cs typeface="Tahoma" panose="020B0604030504040204" pitchFamily="34" charset="0"/>
              </a:rPr>
              <a:t>￥</a:t>
            </a:r>
            <a:r>
              <a:rPr lang="en-US" altLang="ja-JP" sz="2400" dirty="0">
                <a:solidFill>
                  <a:srgbClr val="1C1E21"/>
                </a:solidFill>
                <a:latin typeface="Tahoma" panose="020B0604030504040204" pitchFamily="34" charset="0"/>
                <a:ea typeface="Tahoma" panose="020B0604030504040204" pitchFamily="34" charset="0"/>
                <a:cs typeface="Tahoma" panose="020B0604030504040204" pitchFamily="34" charset="0"/>
              </a:rPr>
              <a:t>8,931</a:t>
            </a:r>
          </a:p>
          <a:p>
            <a:r>
              <a:rPr lang="en-US" altLang="ja-JP" sz="2400" dirty="0" err="1">
                <a:solidFill>
                  <a:srgbClr val="1C1E21"/>
                </a:solidFill>
                <a:latin typeface="Tahoma" panose="020B0604030504040204" pitchFamily="34" charset="0"/>
                <a:ea typeface="Tahoma" panose="020B0604030504040204" pitchFamily="34" charset="0"/>
                <a:cs typeface="Tahoma" panose="020B0604030504040204" pitchFamily="34" charset="0"/>
              </a:rPr>
              <a:t>Seeed</a:t>
            </a:r>
            <a:r>
              <a:rPr lang="ja-JP" altLang="en-US" sz="2400" dirty="0" err="1">
                <a:solidFill>
                  <a:srgbClr val="1C1E21"/>
                </a:solidFill>
                <a:latin typeface="Tahoma" panose="020B0604030504040204" pitchFamily="34" charset="0"/>
                <a:ea typeface="UD デジタル 教科書体 NK-R" panose="02020400000000000000" pitchFamily="18" charset="-128"/>
                <a:cs typeface="Tahoma" panose="020B0604030504040204" pitchFamily="34" charset="0"/>
              </a:rPr>
              <a:t>には</a:t>
            </a:r>
            <a:r>
              <a:rPr lang="ja-JP" altLang="en-US" sz="2400" dirty="0">
                <a:solidFill>
                  <a:srgbClr val="1C1E21"/>
                </a:solidFill>
                <a:latin typeface="Tahoma" panose="020B0604030504040204" pitchFamily="34" charset="0"/>
                <a:ea typeface="UD デジタル 教科書体 NK-R" panose="02020400000000000000" pitchFamily="18" charset="-128"/>
                <a:cs typeface="Tahoma" panose="020B0604030504040204" pitchFamily="34" charset="0"/>
              </a:rPr>
              <a:t>このほかにも</a:t>
            </a:r>
            <a:r>
              <a:rPr lang="en-US" altLang="ja-JP" sz="2400" dirty="0">
                <a:solidFill>
                  <a:srgbClr val="1C1E21"/>
                </a:solidFill>
                <a:latin typeface="Tahoma" panose="020B0604030504040204" pitchFamily="34" charset="0"/>
                <a:ea typeface="UD デジタル 教科書体 NK-R" panose="02020400000000000000" pitchFamily="18" charset="-128"/>
                <a:cs typeface="Tahoma" panose="020B0604030504040204" pitchFamily="34" charset="0"/>
              </a:rPr>
              <a:t/>
            </a:r>
            <a:br>
              <a:rPr lang="en-US" altLang="ja-JP" sz="2400" dirty="0">
                <a:solidFill>
                  <a:srgbClr val="1C1E21"/>
                </a:solidFill>
                <a:latin typeface="Tahoma" panose="020B0604030504040204" pitchFamily="34" charset="0"/>
                <a:ea typeface="UD デジタル 教科書体 NK-R" panose="02020400000000000000" pitchFamily="18" charset="-128"/>
                <a:cs typeface="Tahoma" panose="020B0604030504040204" pitchFamily="34" charset="0"/>
              </a:rPr>
            </a:br>
            <a:r>
              <a:rPr lang="ja-JP" altLang="en-US" sz="2400" dirty="0">
                <a:solidFill>
                  <a:srgbClr val="1C1E21"/>
                </a:solidFill>
                <a:latin typeface="Tahoma" panose="020B0604030504040204" pitchFamily="34" charset="0"/>
                <a:ea typeface="UD デジタル 教科書体 NK-R" panose="02020400000000000000" pitchFamily="18" charset="-128"/>
                <a:cs typeface="Tahoma" panose="020B0604030504040204" pitchFamily="34" charset="0"/>
              </a:rPr>
              <a:t>農業用</a:t>
            </a:r>
            <a:r>
              <a:rPr lang="en-US" altLang="ja-JP" sz="2400" dirty="0" err="1">
                <a:solidFill>
                  <a:srgbClr val="1C1E21"/>
                </a:solidFill>
                <a:latin typeface="Tahoma" panose="020B0604030504040204" pitchFamily="34" charset="0"/>
                <a:ea typeface="UD デジタル 教科書体 NK-R" panose="02020400000000000000" pitchFamily="18" charset="-128"/>
                <a:cs typeface="Tahoma" panose="020B0604030504040204" pitchFamily="34" charset="0"/>
              </a:rPr>
              <a:t>IoT</a:t>
            </a:r>
            <a:r>
              <a:rPr lang="ja-JP" altLang="en-US" sz="2400" dirty="0">
                <a:solidFill>
                  <a:srgbClr val="1C1E21"/>
                </a:solidFill>
                <a:latin typeface="Tahoma" panose="020B0604030504040204" pitchFamily="34" charset="0"/>
                <a:ea typeface="UD デジタル 教科書体 NK-R" panose="02020400000000000000" pitchFamily="18" charset="-128"/>
                <a:cs typeface="Tahoma" panose="020B0604030504040204" pitchFamily="34" charset="0"/>
              </a:rPr>
              <a:t>スターターキットや</a:t>
            </a:r>
            <a:endParaRPr lang="en-US" altLang="ja-JP" sz="2400" dirty="0">
              <a:solidFill>
                <a:srgbClr val="1C1E21"/>
              </a:solidFill>
              <a:latin typeface="Tahoma" panose="020B0604030504040204" pitchFamily="34" charset="0"/>
              <a:ea typeface="UD デジタル 教科書体 NK-R" panose="02020400000000000000" pitchFamily="18" charset="-128"/>
              <a:cs typeface="Tahoma" panose="020B0604030504040204" pitchFamily="34" charset="0"/>
            </a:endParaRPr>
          </a:p>
          <a:p>
            <a:r>
              <a:rPr lang="ja-JP" altLang="en-US" sz="2400" dirty="0">
                <a:solidFill>
                  <a:srgbClr val="1C1E21"/>
                </a:solidFill>
                <a:latin typeface="Tahoma" panose="020B0604030504040204" pitchFamily="34" charset="0"/>
                <a:ea typeface="UD デジタル 教科書体 NK-R" panose="02020400000000000000" pitchFamily="18" charset="-128"/>
                <a:cs typeface="Tahoma" panose="020B0604030504040204" pitchFamily="34" charset="0"/>
              </a:rPr>
              <a:t>音声認識スターターキット等</a:t>
            </a:r>
            <a:endParaRPr lang="en-US" altLang="ja-JP" sz="2400" dirty="0">
              <a:solidFill>
                <a:srgbClr val="1C1E21"/>
              </a:solidFill>
              <a:latin typeface="Tahoma" panose="020B0604030504040204" pitchFamily="34" charset="0"/>
              <a:ea typeface="UD デジタル 教科書体 NK-R" panose="02020400000000000000" pitchFamily="18" charset="-128"/>
              <a:cs typeface="Tahoma" panose="020B0604030504040204" pitchFamily="34" charset="0"/>
            </a:endParaRPr>
          </a:p>
          <a:p>
            <a:r>
              <a:rPr lang="ja-JP" altLang="en-US" sz="2400" i="0" dirty="0">
                <a:solidFill>
                  <a:srgbClr val="1C1E21"/>
                </a:solidFill>
                <a:effectLst/>
                <a:latin typeface="UD デジタル 教科書体 NK-R" panose="02020400000000000000" pitchFamily="18" charset="-128"/>
                <a:ea typeface="UD デジタル 教科書体 NK-R" panose="02020400000000000000" pitchFamily="18" charset="-128"/>
                <a:cs typeface="Tahoma" panose="020B0604030504040204" pitchFamily="34" charset="0"/>
              </a:rPr>
              <a:t>様々なキットがある</a:t>
            </a:r>
            <a:endParaRPr lang="en-US" altLang="ja-JP" sz="2400" i="0" dirty="0">
              <a:solidFill>
                <a:srgbClr val="1C1E21"/>
              </a:solidFill>
              <a:effectLst/>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p:txBody>
      </p:sp>
      <p:sp>
        <p:nvSpPr>
          <p:cNvPr id="9" name="正方形/長方形 8"/>
          <p:cNvSpPr/>
          <p:nvPr/>
        </p:nvSpPr>
        <p:spPr>
          <a:xfrm>
            <a:off x="7017745" y="6581001"/>
            <a:ext cx="5277080" cy="276999"/>
          </a:xfrm>
          <a:prstGeom prst="rect">
            <a:avLst/>
          </a:prstGeom>
        </p:spPr>
        <p:txBody>
          <a:bodyPr wrap="square">
            <a:spAutoFit/>
          </a:bodyPr>
          <a:lstStyle/>
          <a:p>
            <a:r>
              <a:rPr lang="ja-JP" altLang="en-US" sz="12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画像出典</a:t>
            </a:r>
            <a:r>
              <a:rPr lang="en-US" altLang="ja-JP" sz="1200" dirty="0">
                <a:latin typeface="Tahoma" panose="020B0604030504040204" pitchFamily="34" charset="0"/>
                <a:ea typeface="Tahoma" panose="020B0604030504040204" pitchFamily="34" charset="0"/>
                <a:cs typeface="Tahoma" panose="020B0604030504040204" pitchFamily="34" charset="0"/>
              </a:rPr>
              <a:t>:</a:t>
            </a:r>
            <a:r>
              <a:rPr lang="en-US" altLang="ja-JP" sz="1200" dirty="0">
                <a:latin typeface="Tahoma" panose="020B0604030504040204" pitchFamily="34" charset="0"/>
                <a:ea typeface="Tahoma" panose="020B0604030504040204" pitchFamily="34" charset="0"/>
                <a:cs typeface="Tahoma" panose="020B0604030504040204" pitchFamily="34" charset="0"/>
                <a:hlinkClick r:id="rId4"/>
              </a:rPr>
              <a:t>https://wiki.seeedstudio.com/Grove_Base_Kit_for_Raspberry_Pi</a:t>
            </a:r>
            <a:endParaRPr lang="ja-JP" altLang="en-US" sz="12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349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訓練概要</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a:t>
            </a:fld>
            <a:endParaRPr kumimoji="1" lang="ja-JP" altLang="en-US" dirty="0"/>
          </a:p>
        </p:txBody>
      </p:sp>
    </p:spTree>
    <p:extLst>
      <p:ext uri="{BB962C8B-B14F-4D97-AF65-F5344CB8AC3E}">
        <p14:creationId xmlns:p14="http://schemas.microsoft.com/office/powerpoint/2010/main" val="20989219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ローコード開発</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20</a:t>
            </a:fld>
            <a:endParaRPr kumimoji="1" lang="ja-JP" altLang="en-US" dirty="0"/>
          </a:p>
        </p:txBody>
      </p:sp>
    </p:spTree>
    <p:extLst>
      <p:ext uri="{BB962C8B-B14F-4D97-AF65-F5344CB8AC3E}">
        <p14:creationId xmlns:p14="http://schemas.microsoft.com/office/powerpoint/2010/main" val="198651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ローコード開発とは</a:t>
            </a:r>
          </a:p>
        </p:txBody>
      </p:sp>
      <p:sp>
        <p:nvSpPr>
          <p:cNvPr id="3" name="コンテンツ プレースホルダー 2"/>
          <p:cNvSpPr>
            <a:spLocks noGrp="1"/>
          </p:cNvSpPr>
          <p:nvPr>
            <p:ph idx="1"/>
          </p:nvPr>
        </p:nvSpPr>
        <p:spPr>
          <a:xfrm>
            <a:off x="972207" y="1242191"/>
            <a:ext cx="10568152" cy="5615809"/>
          </a:xfrm>
        </p:spPr>
        <p:txBody>
          <a:bodyPr/>
          <a:lstStyle/>
          <a:p>
            <a:pPr marL="0" indent="0">
              <a:buNone/>
            </a:pPr>
            <a:r>
              <a:rPr kumimoji="1" lang="ja-JP" altLang="en-US" dirty="0"/>
              <a:t>可能な限り</a:t>
            </a:r>
            <a:r>
              <a:rPr kumimoji="1" lang="ja-JP" altLang="en-US" dirty="0" smtClean="0"/>
              <a:t>ソースコード</a:t>
            </a:r>
            <a:r>
              <a:rPr kumimoji="1" lang="ja-JP" altLang="en-US" dirty="0"/>
              <a:t>を </a:t>
            </a:r>
            <a:r>
              <a:rPr kumimoji="1" lang="ja-JP" altLang="en-US" dirty="0">
                <a:solidFill>
                  <a:srgbClr val="FF0000"/>
                </a:solidFill>
              </a:rPr>
              <a:t>記述せず </a:t>
            </a:r>
            <a:r>
              <a:rPr kumimoji="1" lang="ja-JP" altLang="en-US" dirty="0"/>
              <a:t>、</a:t>
            </a:r>
            <a:r>
              <a:rPr kumimoji="1" lang="en-US" altLang="ja-JP" dirty="0"/>
              <a:t/>
            </a:r>
            <a:br>
              <a:rPr kumimoji="1" lang="en-US" altLang="ja-JP" dirty="0"/>
            </a:br>
            <a:r>
              <a:rPr kumimoji="1" lang="ja-JP" altLang="en-US" dirty="0"/>
              <a:t>アプリケーションを </a:t>
            </a:r>
            <a:r>
              <a:rPr kumimoji="1" lang="ja-JP" altLang="en-US" dirty="0">
                <a:solidFill>
                  <a:srgbClr val="FF0000"/>
                </a:solidFill>
              </a:rPr>
              <a:t>迅速 </a:t>
            </a:r>
            <a:r>
              <a:rPr kumimoji="1" lang="ja-JP" altLang="en-US" dirty="0"/>
              <a:t>に開発する手法</a:t>
            </a:r>
            <a:endParaRPr kumimoji="1" lang="en-US" altLang="ja-JP" dirty="0"/>
          </a:p>
          <a:p>
            <a:pPr marL="0" indent="0">
              <a:buNone/>
            </a:pPr>
            <a:endParaRPr lang="en-US" altLang="ja-JP" dirty="0"/>
          </a:p>
          <a:p>
            <a:pPr marL="0" indent="0">
              <a:buNone/>
            </a:pPr>
            <a:r>
              <a:rPr lang="ja-JP" altLang="en-US" dirty="0"/>
              <a:t>プログラミングについて </a:t>
            </a:r>
            <a:r>
              <a:rPr lang="ja-JP" altLang="en-US" dirty="0">
                <a:solidFill>
                  <a:srgbClr val="FF0000"/>
                </a:solidFill>
              </a:rPr>
              <a:t>習得</a:t>
            </a:r>
            <a:r>
              <a:rPr lang="ja-JP" altLang="en-US" dirty="0"/>
              <a:t> していなくても</a:t>
            </a:r>
            <a:r>
              <a:rPr lang="en-US" altLang="ja-JP" dirty="0"/>
              <a:t/>
            </a:r>
            <a:br>
              <a:rPr lang="en-US" altLang="ja-JP" dirty="0"/>
            </a:br>
            <a:r>
              <a:rPr lang="ja-JP" altLang="en-US" dirty="0"/>
              <a:t>最低限のシステム開発が可能</a:t>
            </a:r>
            <a:endParaRPr lang="en-US" altLang="ja-JP" dirty="0"/>
          </a:p>
          <a:p>
            <a:pPr marL="0" indent="0">
              <a:buNone/>
            </a:pPr>
            <a:endParaRPr lang="en-US" altLang="ja-JP" dirty="0"/>
          </a:p>
          <a:p>
            <a:pPr marL="0" indent="0">
              <a:buNone/>
            </a:pPr>
            <a:r>
              <a:rPr lang="ja-JP" altLang="en-US" dirty="0"/>
              <a:t>現場のニーズに合わせた</a:t>
            </a:r>
            <a:r>
              <a:rPr lang="en-US" altLang="ja-JP" dirty="0"/>
              <a:t/>
            </a:r>
            <a:br>
              <a:rPr lang="en-US" altLang="ja-JP" dirty="0"/>
            </a:br>
            <a:r>
              <a:rPr lang="ja-JP" altLang="en-US" dirty="0"/>
              <a:t>特定用途のシステム開発に用いられる</a:t>
            </a:r>
            <a:endParaRPr lang="en-US" altLang="ja-JP" dirty="0"/>
          </a:p>
        </p:txBody>
      </p:sp>
      <p:sp>
        <p:nvSpPr>
          <p:cNvPr id="9" name="スライド番号プレースホルダー 8"/>
          <p:cNvSpPr>
            <a:spLocks noGrp="1"/>
          </p:cNvSpPr>
          <p:nvPr>
            <p:ph type="sldNum" sz="quarter" idx="12"/>
          </p:nvPr>
        </p:nvSpPr>
        <p:spPr/>
        <p:txBody>
          <a:bodyPr/>
          <a:lstStyle/>
          <a:p>
            <a:fld id="{5A94AD81-C81A-455B-A87B-15031EE15849}" type="slidenum">
              <a:rPr kumimoji="1" lang="ja-JP" altLang="en-US" smtClean="0"/>
              <a:t>21</a:t>
            </a:fld>
            <a:endParaRPr kumimoji="1" lang="ja-JP" altLang="en-US"/>
          </a:p>
        </p:txBody>
      </p:sp>
    </p:spTree>
    <p:extLst>
      <p:ext uri="{BB962C8B-B14F-4D97-AF65-F5344CB8AC3E}">
        <p14:creationId xmlns:p14="http://schemas.microsoft.com/office/powerpoint/2010/main" val="175340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572876" y="898468"/>
            <a:ext cx="10961783" cy="3817573"/>
          </a:xfrm>
        </p:spPr>
        <p:txBody>
          <a:bodyPr>
            <a:normAutofit/>
          </a:bodyPr>
          <a:lstStyle/>
          <a:p>
            <a:pPr marL="0" indent="0">
              <a:buNone/>
            </a:pPr>
            <a:r>
              <a:rPr lang="ja-JP" altLang="en-US" sz="3200" dirty="0"/>
              <a:t>コードを書かない ➡ 処理の流れを図で表して記述</a:t>
            </a:r>
            <a:endParaRPr lang="en-US" altLang="ja-JP" sz="3200" dirty="0"/>
          </a:p>
          <a:p>
            <a:pPr marL="0" indent="0">
              <a:buNone/>
            </a:pPr>
            <a:r>
              <a:rPr lang="en-US" altLang="ja-JP" sz="3200" dirty="0"/>
              <a:t>( </a:t>
            </a:r>
            <a:r>
              <a:rPr lang="ja-JP" altLang="en-US" sz="3200" dirty="0">
                <a:solidFill>
                  <a:srgbClr val="FF0000"/>
                </a:solidFill>
              </a:rPr>
              <a:t>ビジュアルプログラミング</a:t>
            </a:r>
            <a:r>
              <a:rPr lang="ja-JP" altLang="en-US" sz="3200" dirty="0"/>
              <a:t> </a:t>
            </a:r>
            <a:r>
              <a:rPr lang="en-US" altLang="ja-JP" sz="3200" dirty="0"/>
              <a:t>)</a:t>
            </a:r>
          </a:p>
          <a:p>
            <a:pPr marL="0" indent="0">
              <a:buNone/>
            </a:pPr>
            <a:r>
              <a:rPr kumimoji="1" lang="ja-JP" altLang="en-US" sz="3200" dirty="0"/>
              <a:t>教育向け：</a:t>
            </a:r>
            <a:r>
              <a:rPr kumimoji="1" lang="en-US" altLang="ja-JP" sz="3200" dirty="0" err="1"/>
              <a:t>Scratch</a:t>
            </a:r>
            <a:r>
              <a:rPr lang="en-US" altLang="ja-JP" sz="3200" dirty="0" err="1"/>
              <a:t>,Blockly</a:t>
            </a:r>
            <a:endParaRPr lang="en-US" altLang="ja-JP" sz="3200" dirty="0"/>
          </a:p>
          <a:p>
            <a:pPr marL="0" indent="0">
              <a:buNone/>
            </a:pPr>
            <a:r>
              <a:rPr kumimoji="1" lang="en-US" altLang="ja-JP" sz="3200" dirty="0" err="1"/>
              <a:t>IoT</a:t>
            </a:r>
            <a:r>
              <a:rPr kumimoji="1" lang="ja-JP" altLang="en-US" sz="3200" dirty="0"/>
              <a:t>デバイス向け</a:t>
            </a:r>
            <a:r>
              <a:rPr lang="ja-JP" altLang="en-US" sz="3200" dirty="0"/>
              <a:t>：</a:t>
            </a:r>
            <a:r>
              <a:rPr kumimoji="1" lang="ja-JP" altLang="en-US" sz="3200" dirty="0"/>
              <a:t>　</a:t>
            </a:r>
            <a:r>
              <a:rPr kumimoji="1" lang="en-US" altLang="ja-JP" sz="3200" dirty="0"/>
              <a:t>Node-Red</a:t>
            </a:r>
          </a:p>
          <a:p>
            <a:pPr marL="0" indent="0">
              <a:buNone/>
            </a:pPr>
            <a:r>
              <a:rPr lang="ja-JP" altLang="en-US" sz="3200" dirty="0"/>
              <a:t>ゲーム開発向け：</a:t>
            </a:r>
            <a:r>
              <a:rPr lang="en-US" altLang="ja-JP" sz="3200" dirty="0"/>
              <a:t>Unity Visual Scripting</a:t>
            </a:r>
          </a:p>
          <a:p>
            <a:pPr marL="0" indent="0">
              <a:buNone/>
            </a:pPr>
            <a:r>
              <a:rPr lang="ja-JP" altLang="en-US" sz="3200" dirty="0"/>
              <a:t>作業効率化：</a:t>
            </a:r>
            <a:r>
              <a:rPr lang="en-US" altLang="ja-JP" sz="3200" dirty="0"/>
              <a:t>Power Automate</a:t>
            </a:r>
            <a:endParaRPr kumimoji="1" lang="en-US" altLang="ja-JP" sz="3200" dirty="0"/>
          </a:p>
        </p:txBody>
      </p:sp>
      <p:sp>
        <p:nvSpPr>
          <p:cNvPr id="2" name="タイトル 1"/>
          <p:cNvSpPr>
            <a:spLocks noGrp="1"/>
          </p:cNvSpPr>
          <p:nvPr>
            <p:ph type="title"/>
          </p:nvPr>
        </p:nvSpPr>
        <p:spPr/>
        <p:txBody>
          <a:bodyPr/>
          <a:lstStyle/>
          <a:p>
            <a:r>
              <a:rPr kumimoji="1" lang="ja-JP" altLang="en-US" dirty="0"/>
              <a:t>一般的な開発環境</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22</a:t>
            </a:fld>
            <a:endParaRPr kumimoji="1" lang="ja-JP" altLang="en-US"/>
          </a:p>
        </p:txBody>
      </p:sp>
      <p:pic>
        <p:nvPicPr>
          <p:cNvPr id="6" name="図 5"/>
          <p:cNvPicPr>
            <a:picLocks noChangeAspect="1"/>
          </p:cNvPicPr>
          <p:nvPr/>
        </p:nvPicPr>
        <p:blipFill>
          <a:blip r:embed="rId2"/>
          <a:stretch>
            <a:fillRect/>
          </a:stretch>
        </p:blipFill>
        <p:spPr>
          <a:xfrm>
            <a:off x="8550418" y="1828708"/>
            <a:ext cx="3641582" cy="2315178"/>
          </a:xfrm>
          <a:prstGeom prst="rect">
            <a:avLst/>
          </a:prstGeom>
        </p:spPr>
      </p:pic>
      <p:pic>
        <p:nvPicPr>
          <p:cNvPr id="7" name="図 6">
            <a:extLst>
              <a:ext uri="{FF2B5EF4-FFF2-40B4-BE49-F238E27FC236}">
                <a16:creationId xmlns:a16="http://schemas.microsoft.com/office/drawing/2014/main" id="{3845EE72-5EBD-4C20-B1B5-91A63D916B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117" t="31977" r="24477" b="46918"/>
          <a:stretch/>
        </p:blipFill>
        <p:spPr>
          <a:xfrm>
            <a:off x="7991490" y="4675817"/>
            <a:ext cx="4119618" cy="1847954"/>
          </a:xfrm>
          <a:prstGeom prst="rect">
            <a:avLst/>
          </a:prstGeom>
          <a:ln>
            <a:solidFill>
              <a:schemeClr val="tx1"/>
            </a:solidFill>
          </a:ln>
        </p:spPr>
      </p:pic>
      <p:pic>
        <p:nvPicPr>
          <p:cNvPr id="8" name="図 7"/>
          <p:cNvPicPr>
            <a:picLocks noChangeAspect="1"/>
          </p:cNvPicPr>
          <p:nvPr/>
        </p:nvPicPr>
        <p:blipFill>
          <a:blip r:embed="rId4"/>
          <a:stretch>
            <a:fillRect/>
          </a:stretch>
        </p:blipFill>
        <p:spPr>
          <a:xfrm>
            <a:off x="7392340" y="3246859"/>
            <a:ext cx="3251786" cy="1847954"/>
          </a:xfrm>
          <a:prstGeom prst="rect">
            <a:avLst/>
          </a:prstGeom>
        </p:spPr>
      </p:pic>
      <p:sp>
        <p:nvSpPr>
          <p:cNvPr id="10" name="正方形/長方形 9"/>
          <p:cNvSpPr/>
          <p:nvPr/>
        </p:nvSpPr>
        <p:spPr>
          <a:xfrm>
            <a:off x="572876" y="4716042"/>
            <a:ext cx="6096000" cy="2062103"/>
          </a:xfrm>
          <a:prstGeom prst="rect">
            <a:avLst/>
          </a:prstGeom>
        </p:spPr>
        <p:txBody>
          <a:bodyPr>
            <a:spAutoFit/>
          </a:bodyPr>
          <a:lstStyle/>
          <a:p>
            <a:r>
              <a:rPr lang="ja-JP" altLang="en-US" sz="3200" dirty="0">
                <a:latin typeface="UD デジタル 教科書体 NK-R" panose="02020400000000000000" pitchFamily="18" charset="-128"/>
                <a:ea typeface="UD デジタル 教科書体 NK-R" panose="02020400000000000000" pitchFamily="18" charset="-128"/>
              </a:rPr>
              <a:t>開発環境と実行環境が統合されていることが多いため特定の</a:t>
            </a:r>
            <a:r>
              <a:rPr lang="en-US" altLang="ja-JP" sz="3200" dirty="0">
                <a:latin typeface="UD デジタル 教科書体 NK-R" panose="02020400000000000000" pitchFamily="18" charset="-128"/>
                <a:ea typeface="UD デジタル 教科書体 NK-R" panose="02020400000000000000" pitchFamily="18" charset="-128"/>
              </a:rPr>
              <a:t/>
            </a:r>
            <a:br>
              <a:rPr lang="en-US" altLang="ja-JP" sz="3200" dirty="0">
                <a:latin typeface="UD デジタル 教科書体 NK-R" panose="02020400000000000000" pitchFamily="18" charset="-128"/>
                <a:ea typeface="UD デジタル 教科書体 NK-R" panose="02020400000000000000" pitchFamily="18" charset="-128"/>
              </a:rPr>
            </a:br>
            <a:r>
              <a:rPr lang="ja-JP" altLang="en-US" sz="3200" dirty="0">
                <a:latin typeface="UD デジタル 教科書体 NK-R" panose="02020400000000000000" pitchFamily="18" charset="-128"/>
                <a:ea typeface="UD デジタル 教科書体 NK-R" panose="02020400000000000000" pitchFamily="18" charset="-128"/>
              </a:rPr>
              <a:t>メーカーやサービスに依存しやすい</a:t>
            </a:r>
            <a:endParaRPr lang="en-US" altLang="ja-JP" sz="3200" dirty="0">
              <a:latin typeface="UD デジタル 教科書体 NK-R" panose="02020400000000000000" pitchFamily="18" charset="-128"/>
              <a:ea typeface="UD デジタル 教科書体 NK-R" panose="02020400000000000000" pitchFamily="18" charset="-128"/>
            </a:endParaRPr>
          </a:p>
          <a:p>
            <a:r>
              <a:rPr lang="ja-JP" altLang="en-US" sz="3200" dirty="0">
                <a:latin typeface="UD デジタル 教科書体 NK-R" panose="02020400000000000000" pitchFamily="18" charset="-128"/>
                <a:ea typeface="UD デジタル 教科書体 NK-R" panose="02020400000000000000" pitchFamily="18" charset="-128"/>
              </a:rPr>
              <a:t>（ </a:t>
            </a:r>
            <a:r>
              <a:rPr lang="ja-JP" altLang="en-US" sz="3200" dirty="0">
                <a:solidFill>
                  <a:srgbClr val="FF0000"/>
                </a:solidFill>
                <a:latin typeface="UD デジタル 教科書体 NK-R" panose="02020400000000000000" pitchFamily="18" charset="-128"/>
                <a:ea typeface="UD デジタル 教科書体 NK-R" panose="02020400000000000000" pitchFamily="18" charset="-128"/>
              </a:rPr>
              <a:t>ベンダーロックイン</a:t>
            </a:r>
            <a:r>
              <a:rPr lang="ja-JP" altLang="en-US" sz="3200" dirty="0">
                <a:latin typeface="UD デジタル 教科書体 NK-R" panose="02020400000000000000" pitchFamily="18" charset="-128"/>
                <a:ea typeface="UD デジタル 教科書体 NK-R" panose="02020400000000000000" pitchFamily="18" charset="-128"/>
              </a:rPr>
              <a:t> ）</a:t>
            </a:r>
          </a:p>
        </p:txBody>
      </p:sp>
      <p:sp>
        <p:nvSpPr>
          <p:cNvPr id="12" name="正方形/長方形 11"/>
          <p:cNvSpPr/>
          <p:nvPr/>
        </p:nvSpPr>
        <p:spPr>
          <a:xfrm>
            <a:off x="7987917" y="6581001"/>
            <a:ext cx="4298421" cy="276999"/>
          </a:xfrm>
          <a:prstGeom prst="rect">
            <a:avLst/>
          </a:prstGeom>
        </p:spPr>
        <p:txBody>
          <a:bodyPr wrap="none">
            <a:spAutoFit/>
          </a:bodyPr>
          <a:lstStyle/>
          <a:p>
            <a:r>
              <a:rPr lang="ja-JP" altLang="en-US" sz="1200" dirty="0">
                <a:latin typeface="Tahoma" panose="020B0604030504040204" pitchFamily="34" charset="0"/>
                <a:ea typeface="UD デジタル 教科書体 NK-R" panose="02020400000000000000" pitchFamily="18" charset="-128"/>
                <a:cs typeface="Tahoma" panose="020B0604030504040204" pitchFamily="34" charset="0"/>
              </a:rPr>
              <a:t>画像出典：</a:t>
            </a:r>
            <a:r>
              <a:rPr lang="ja-JP" altLang="en-US" sz="1200" dirty="0">
                <a:latin typeface="Tahoma" panose="020B0604030504040204" pitchFamily="34" charset="0"/>
                <a:ea typeface="UD デジタル 教科書体 NK-R" panose="02020400000000000000" pitchFamily="18" charset="-128"/>
                <a:cs typeface="Tahoma" panose="020B0604030504040204" pitchFamily="34" charset="0"/>
                <a:hlinkClick r:id="rId5"/>
              </a:rPr>
              <a:t>https://unity.com/ja/features/unity-visual-scripting</a:t>
            </a:r>
            <a:endParaRPr lang="ja-JP" altLang="en-US" sz="1200" dirty="0">
              <a:latin typeface="Tahoma" panose="020B0604030504040204" pitchFamily="34" charset="0"/>
              <a:ea typeface="UD デジタル 教科書体 NK-R" panose="02020400000000000000" pitchFamily="18" charset="-128"/>
              <a:cs typeface="Tahoma" panose="020B0604030504040204" pitchFamily="34" charset="0"/>
            </a:endParaRPr>
          </a:p>
        </p:txBody>
      </p:sp>
      <p:pic>
        <p:nvPicPr>
          <p:cNvPr id="14" name="図 13"/>
          <p:cNvPicPr>
            <a:picLocks noChangeAspect="1"/>
          </p:cNvPicPr>
          <p:nvPr/>
        </p:nvPicPr>
        <p:blipFill rotWithShape="1">
          <a:blip r:embed="rId6"/>
          <a:srcRect l="28465" r="36287" b="42469"/>
          <a:stretch/>
        </p:blipFill>
        <p:spPr>
          <a:xfrm>
            <a:off x="6977544" y="1535373"/>
            <a:ext cx="1572874" cy="1711485"/>
          </a:xfrm>
          <a:prstGeom prst="rect">
            <a:avLst/>
          </a:prstGeom>
        </p:spPr>
      </p:pic>
    </p:spTree>
    <p:extLst>
      <p:ext uri="{BB962C8B-B14F-4D97-AF65-F5344CB8AC3E}">
        <p14:creationId xmlns:p14="http://schemas.microsoft.com/office/powerpoint/2010/main" val="407846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
                                            <p:txEl>
                                              <p:pRg st="0" end="0"/>
                                            </p:txEl>
                                          </p:spTgt>
                                        </p:tgtEl>
                                        <p:attrNameLst>
                                          <p:attrName>style.visibility</p:attrName>
                                        </p:attrNameLst>
                                      </p:cBhvr>
                                      <p:to>
                                        <p:strVal val="visible"/>
                                      </p:to>
                                    </p:set>
                                    <p:animEffect transition="in" filter="fade">
                                      <p:cBhvr>
                                        <p:cTn id="5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a:t>
            </a:r>
            <a:r>
              <a:rPr lang="en-US" altLang="ja-JP" cap="none" dirty="0"/>
              <a:t>ode</a:t>
            </a:r>
            <a:r>
              <a:rPr lang="en-US" altLang="ja-JP" dirty="0"/>
              <a:t>-Red</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23</a:t>
            </a:fld>
            <a:endParaRPr kumimoji="1" lang="ja-JP" altLang="en-US" dirty="0"/>
          </a:p>
        </p:txBody>
      </p:sp>
    </p:spTree>
    <p:extLst>
      <p:ext uri="{BB962C8B-B14F-4D97-AF65-F5344CB8AC3E}">
        <p14:creationId xmlns:p14="http://schemas.microsoft.com/office/powerpoint/2010/main" val="18434065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Node-RED</a:t>
            </a:r>
            <a:endParaRPr kumimoji="1" lang="ja-JP" altLang="en-US" dirty="0"/>
          </a:p>
        </p:txBody>
      </p:sp>
      <p:sp>
        <p:nvSpPr>
          <p:cNvPr id="3" name="コンテンツ プレースホルダー 2"/>
          <p:cNvSpPr>
            <a:spLocks noGrp="1"/>
          </p:cNvSpPr>
          <p:nvPr>
            <p:ph idx="1"/>
          </p:nvPr>
        </p:nvSpPr>
        <p:spPr>
          <a:xfrm>
            <a:off x="706582" y="3353109"/>
            <a:ext cx="11485418" cy="3495692"/>
          </a:xfrm>
        </p:spPr>
        <p:txBody>
          <a:bodyPr>
            <a:normAutofit/>
          </a:bodyPr>
          <a:lstStyle/>
          <a:p>
            <a:pPr marL="0" indent="0">
              <a:buNone/>
            </a:pPr>
            <a:r>
              <a:rPr lang="en-US" altLang="ja-JP" sz="3200" dirty="0"/>
              <a:t>2013</a:t>
            </a:r>
            <a:r>
              <a:rPr lang="ja-JP" altLang="en-US" sz="3200" dirty="0"/>
              <a:t>年にイギリス</a:t>
            </a:r>
            <a:r>
              <a:rPr lang="en-US" altLang="ja-JP" sz="3200" dirty="0"/>
              <a:t>IBM</a:t>
            </a:r>
            <a:r>
              <a:rPr lang="ja-JP" altLang="en-US" sz="3200" dirty="0"/>
              <a:t>によって「</a:t>
            </a:r>
            <a:r>
              <a:rPr lang="en-US" altLang="ja-JP" sz="3200" dirty="0" err="1"/>
              <a:t>IoT</a:t>
            </a:r>
            <a:r>
              <a:rPr lang="ja-JP" altLang="en-US" sz="3200" dirty="0"/>
              <a:t>のデータの流れを可視化」</a:t>
            </a:r>
            <a:r>
              <a:rPr lang="en-US" altLang="ja-JP" sz="3200" dirty="0"/>
              <a:t/>
            </a:r>
            <a:br>
              <a:rPr lang="en-US" altLang="ja-JP" sz="3200" dirty="0"/>
            </a:br>
            <a:r>
              <a:rPr lang="ja-JP" altLang="en-US" sz="3200" dirty="0"/>
              <a:t>するために開発されたツール。</a:t>
            </a:r>
            <a:endParaRPr lang="en-US" altLang="ja-JP" sz="3200" dirty="0"/>
          </a:p>
          <a:p>
            <a:pPr marL="0" indent="0">
              <a:buNone/>
            </a:pPr>
            <a:r>
              <a:rPr kumimoji="1" lang="ja-JP" altLang="en-US" sz="3200" dirty="0">
                <a:solidFill>
                  <a:srgbClr val="FF0000"/>
                </a:solidFill>
              </a:rPr>
              <a:t>ノード</a:t>
            </a:r>
            <a:r>
              <a:rPr kumimoji="1" lang="ja-JP" altLang="en-US" sz="3200" dirty="0"/>
              <a:t> </a:t>
            </a:r>
            <a:r>
              <a:rPr lang="ja-JP" altLang="en-US" sz="3200" dirty="0"/>
              <a:t>と呼ばれるモジュールを繋ぎ </a:t>
            </a:r>
            <a:r>
              <a:rPr lang="ja-JP" altLang="en-US" sz="3200" dirty="0">
                <a:solidFill>
                  <a:srgbClr val="FF0000"/>
                </a:solidFill>
              </a:rPr>
              <a:t>フロー</a:t>
            </a:r>
            <a:r>
              <a:rPr lang="ja-JP" altLang="en-US" sz="3200" dirty="0"/>
              <a:t> を作ることで開発を行う。</a:t>
            </a:r>
            <a:endParaRPr lang="en-US" altLang="ja-JP" sz="3200" dirty="0"/>
          </a:p>
          <a:p>
            <a:pPr marL="0" indent="0">
              <a:buNone/>
            </a:pPr>
            <a:r>
              <a:rPr kumimoji="1" lang="en-US" altLang="ja-JP" sz="3200" dirty="0"/>
              <a:t>AWS</a:t>
            </a:r>
            <a:r>
              <a:rPr kumimoji="1" lang="ja-JP" altLang="en-US" sz="3200" dirty="0"/>
              <a:t>・</a:t>
            </a:r>
            <a:r>
              <a:rPr kumimoji="1" lang="en-US" altLang="ja-JP" sz="3200" dirty="0"/>
              <a:t>GCP</a:t>
            </a:r>
            <a:r>
              <a:rPr kumimoji="1" lang="ja-JP" altLang="en-US" sz="3200" dirty="0"/>
              <a:t>との連携も可能で</a:t>
            </a:r>
            <a:r>
              <a:rPr kumimoji="1" lang="ja-JP" altLang="en-US" sz="3200" dirty="0">
                <a:solidFill>
                  <a:srgbClr val="FF0000"/>
                </a:solidFill>
              </a:rPr>
              <a:t> </a:t>
            </a:r>
            <a:r>
              <a:rPr kumimoji="1" lang="en-US" altLang="ja-JP" sz="3200" dirty="0">
                <a:solidFill>
                  <a:srgbClr val="FF0000"/>
                </a:solidFill>
              </a:rPr>
              <a:t>MQTT </a:t>
            </a:r>
            <a:r>
              <a:rPr kumimoji="1" lang="ja-JP" altLang="en-US" sz="3200" dirty="0"/>
              <a:t>プロトコルにも対応可能。</a:t>
            </a:r>
            <a:endParaRPr kumimoji="1" lang="en-US" altLang="ja-JP" sz="3200" dirty="0"/>
          </a:p>
          <a:p>
            <a:pPr marL="0" indent="0">
              <a:buNone/>
            </a:pPr>
            <a:r>
              <a:rPr kumimoji="1" lang="en-US" altLang="ja-JP" sz="3200" dirty="0" err="1">
                <a:solidFill>
                  <a:srgbClr val="FF0000"/>
                </a:solidFill>
              </a:rPr>
              <a:t>JavaS</a:t>
            </a:r>
            <a:r>
              <a:rPr kumimoji="1" lang="ja-JP" altLang="en-US" sz="3200" dirty="0" err="1">
                <a:solidFill>
                  <a:srgbClr val="FF0000"/>
                </a:solidFill>
              </a:rPr>
              <a:t>ｃ</a:t>
            </a:r>
            <a:r>
              <a:rPr kumimoji="1" lang="en-US" altLang="ja-JP" sz="3200" dirty="0" err="1">
                <a:solidFill>
                  <a:srgbClr val="FF0000"/>
                </a:solidFill>
              </a:rPr>
              <a:t>ript</a:t>
            </a:r>
            <a:r>
              <a:rPr kumimoji="1" lang="en-US" altLang="ja-JP" sz="3200" dirty="0">
                <a:solidFill>
                  <a:srgbClr val="FF0000"/>
                </a:solidFill>
              </a:rPr>
              <a:t> </a:t>
            </a:r>
            <a:r>
              <a:rPr kumimoji="1" lang="ja-JP" altLang="en-US" sz="3200" dirty="0"/>
              <a:t>によるコーディングも可能。</a:t>
            </a:r>
            <a:endParaRPr kumimoji="1" lang="en-US" altLang="ja-JP" sz="3200" dirty="0"/>
          </a:p>
        </p:txBody>
      </p:sp>
      <p:pic>
        <p:nvPicPr>
          <p:cNvPr id="5" name="図 4">
            <a:extLst>
              <a:ext uri="{FF2B5EF4-FFF2-40B4-BE49-F238E27FC236}">
                <a16:creationId xmlns:a16="http://schemas.microsoft.com/office/drawing/2014/main" id="{3845EE72-5EBD-4C20-B1B5-91A63D916BB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790" t="21514" r="8755" b="46918"/>
          <a:stretch/>
        </p:blipFill>
        <p:spPr>
          <a:xfrm>
            <a:off x="2347340" y="884114"/>
            <a:ext cx="7940665" cy="2468995"/>
          </a:xfrm>
          <a:prstGeom prst="rect">
            <a:avLst/>
          </a:prstGeom>
          <a:ln>
            <a:solidFill>
              <a:schemeClr val="tx1"/>
            </a:solidFill>
          </a:ln>
        </p:spPr>
      </p:pic>
      <p:sp>
        <p:nvSpPr>
          <p:cNvPr id="10" name="スライド番号プレースホルダー 9"/>
          <p:cNvSpPr>
            <a:spLocks noGrp="1"/>
          </p:cNvSpPr>
          <p:nvPr>
            <p:ph type="sldNum" sz="quarter" idx="12"/>
          </p:nvPr>
        </p:nvSpPr>
        <p:spPr/>
        <p:txBody>
          <a:bodyPr/>
          <a:lstStyle/>
          <a:p>
            <a:fld id="{5A94AD81-C81A-455B-A87B-15031EE15849}" type="slidenum">
              <a:rPr kumimoji="1" lang="ja-JP" altLang="en-US" smtClean="0"/>
              <a:t>24</a:t>
            </a:fld>
            <a:endParaRPr kumimoji="1" lang="ja-JP" altLang="en-US"/>
          </a:p>
        </p:txBody>
      </p:sp>
    </p:spTree>
    <p:extLst>
      <p:ext uri="{BB962C8B-B14F-4D97-AF65-F5344CB8AC3E}">
        <p14:creationId xmlns:p14="http://schemas.microsoft.com/office/powerpoint/2010/main" val="351435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Node-RED</a:t>
            </a:r>
            <a:r>
              <a:rPr kumimoji="1" lang="ja-JP" altLang="en-US" dirty="0"/>
              <a:t>の</a:t>
            </a:r>
            <a:r>
              <a:rPr kumimoji="1" lang="en-US" altLang="ja-JP" dirty="0"/>
              <a:t>GUI</a:t>
            </a:r>
            <a:endParaRPr kumimoji="1" lang="ja-JP" altLang="en-US" dirty="0"/>
          </a:p>
        </p:txBody>
      </p:sp>
      <p:sp>
        <p:nvSpPr>
          <p:cNvPr id="6" name="正方形/長方形 5"/>
          <p:cNvSpPr/>
          <p:nvPr/>
        </p:nvSpPr>
        <p:spPr>
          <a:xfrm>
            <a:off x="0" y="874914"/>
            <a:ext cx="12162935" cy="5924897"/>
          </a:xfrm>
          <a:prstGeom prst="rect">
            <a:avLst/>
          </a:prstGeom>
          <a:blipFill dpi="0" rotWithShape="1">
            <a:blip r:embed="rId3">
              <a:alphaModFix amt="70000"/>
            </a:blip>
            <a:srcRect/>
            <a:stretch>
              <a:fillRect t="-1336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0" y="1253448"/>
            <a:ext cx="1099335" cy="55463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443537" y="1787703"/>
            <a:ext cx="1099335" cy="339048"/>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815100" y="1253448"/>
            <a:ext cx="5366535" cy="2416139"/>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588500" y="1075648"/>
            <a:ext cx="2603500" cy="5724163"/>
          </a:xfrm>
          <a:prstGeom prst="rect">
            <a:avLst/>
          </a:prstGeom>
          <a:noFill/>
          <a:ln w="285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0820400" y="874913"/>
            <a:ext cx="876300" cy="200734"/>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1790118" y="874913"/>
            <a:ext cx="372817" cy="200734"/>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p:cNvCxnSpPr/>
          <p:nvPr/>
        </p:nvCxnSpPr>
        <p:spPr>
          <a:xfrm flipV="1">
            <a:off x="1099335" y="5791200"/>
            <a:ext cx="1148565" cy="635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3506200" y="1787702"/>
            <a:ext cx="1148565" cy="6350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5613400" y="3669588"/>
            <a:ext cx="952500" cy="37853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flipV="1">
            <a:off x="8928100" y="2705100"/>
            <a:ext cx="660400" cy="250820"/>
          </a:xfrm>
          <a:prstGeom prst="line">
            <a:avLst/>
          </a:prstGeom>
          <a:ln w="28575">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10547637" y="1051674"/>
            <a:ext cx="548071" cy="1183526"/>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11189126" y="1075647"/>
            <a:ext cx="868263" cy="2125502"/>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322921" y="5560367"/>
            <a:ext cx="1219951" cy="461665"/>
          </a:xfrm>
          <a:prstGeom prst="rect">
            <a:avLst/>
          </a:prstGeom>
          <a:noFill/>
        </p:spPr>
        <p:txBody>
          <a:bodyPr wrap="square" rtlCol="0">
            <a:spAutoFit/>
          </a:bodyPr>
          <a:lstStyle/>
          <a:p>
            <a:r>
              <a:rPr lang="ja-JP" altLang="en-US" sz="2400" dirty="0">
                <a:latin typeface="UD デジタル 教科書体 NK-R" panose="02020400000000000000" pitchFamily="18" charset="-128"/>
                <a:ea typeface="UD デジタル 教科書体 NK-R" panose="02020400000000000000" pitchFamily="18" charset="-128"/>
              </a:rPr>
              <a:t>パレット</a:t>
            </a:r>
            <a:endParaRPr kumimoji="1"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29" name="テキスト ボックス 28"/>
          <p:cNvSpPr txBox="1"/>
          <p:nvPr/>
        </p:nvSpPr>
        <p:spPr>
          <a:xfrm>
            <a:off x="6489700" y="4026630"/>
            <a:ext cx="1219951" cy="461665"/>
          </a:xfrm>
          <a:prstGeom prst="rect">
            <a:avLst/>
          </a:prstGeom>
          <a:noFill/>
        </p:spPr>
        <p:txBody>
          <a:bodyPr wrap="square" rtlCol="0">
            <a:spAutoFit/>
          </a:bodyPr>
          <a:lstStyle/>
          <a:p>
            <a:r>
              <a:rPr lang="ja-JP" altLang="en-US" sz="2400" dirty="0">
                <a:latin typeface="UD デジタル 教科書体 NK-R" panose="02020400000000000000" pitchFamily="18" charset="-128"/>
                <a:ea typeface="UD デジタル 教科書体 NK-R" panose="02020400000000000000" pitchFamily="18" charset="-128"/>
              </a:rPr>
              <a:t>フロー</a:t>
            </a:r>
            <a:endParaRPr kumimoji="1"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30" name="テキスト ボックス 29"/>
          <p:cNvSpPr txBox="1"/>
          <p:nvPr/>
        </p:nvSpPr>
        <p:spPr>
          <a:xfrm>
            <a:off x="4605535" y="1517275"/>
            <a:ext cx="1219951" cy="461665"/>
          </a:xfrm>
          <a:prstGeom prst="rect">
            <a:avLst/>
          </a:prstGeom>
          <a:noFill/>
        </p:spPr>
        <p:txBody>
          <a:bodyPr wrap="square" rtlCol="0">
            <a:spAutoFit/>
          </a:bodyPr>
          <a:lstStyle/>
          <a:p>
            <a:r>
              <a:rPr lang="ja-JP" altLang="en-US" sz="2400" dirty="0">
                <a:latin typeface="UD デジタル 教科書体 NK-R" panose="02020400000000000000" pitchFamily="18" charset="-128"/>
                <a:ea typeface="UD デジタル 教科書体 NK-R" panose="02020400000000000000" pitchFamily="18" charset="-128"/>
              </a:rPr>
              <a:t>ノード</a:t>
            </a:r>
            <a:endParaRPr kumimoji="1"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31" name="テキスト ボックス 30"/>
          <p:cNvSpPr txBox="1"/>
          <p:nvPr/>
        </p:nvSpPr>
        <p:spPr>
          <a:xfrm>
            <a:off x="7820006" y="2330745"/>
            <a:ext cx="1662948" cy="461665"/>
          </a:xfrm>
          <a:prstGeom prst="rect">
            <a:avLst/>
          </a:prstGeom>
          <a:noFill/>
        </p:spPr>
        <p:txBody>
          <a:bodyPr wrap="square" rtlCol="0">
            <a:spAutoFit/>
          </a:bodyPr>
          <a:lstStyle/>
          <a:p>
            <a:r>
              <a:rPr lang="ja-JP" altLang="en-US" sz="2400" dirty="0">
                <a:latin typeface="UD デジタル 教科書体 NK-R" panose="02020400000000000000" pitchFamily="18" charset="-128"/>
                <a:ea typeface="UD デジタル 教科書体 NK-R" panose="02020400000000000000" pitchFamily="18" charset="-128"/>
              </a:rPr>
              <a:t>サイドバー</a:t>
            </a:r>
            <a:endParaRPr kumimoji="1"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32" name="テキスト ボックス 31"/>
          <p:cNvSpPr txBox="1"/>
          <p:nvPr/>
        </p:nvSpPr>
        <p:spPr>
          <a:xfrm>
            <a:off x="9641140" y="2259174"/>
            <a:ext cx="1306260" cy="461665"/>
          </a:xfrm>
          <a:prstGeom prst="rect">
            <a:avLst/>
          </a:prstGeom>
          <a:noFill/>
        </p:spPr>
        <p:txBody>
          <a:bodyPr wrap="square" rtlCol="0">
            <a:spAutoFit/>
          </a:bodyPr>
          <a:lstStyle/>
          <a:p>
            <a:r>
              <a:rPr lang="ja-JP" altLang="en-US" sz="2400" dirty="0">
                <a:latin typeface="UD デジタル 教科書体 NK-R" panose="02020400000000000000" pitchFamily="18" charset="-128"/>
                <a:ea typeface="UD デジタル 教科書体 NK-R" panose="02020400000000000000" pitchFamily="18" charset="-128"/>
              </a:rPr>
              <a:t>デプロイ</a:t>
            </a:r>
            <a:endParaRPr kumimoji="1"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33" name="テキスト ボックス 32"/>
          <p:cNvSpPr txBox="1"/>
          <p:nvPr/>
        </p:nvSpPr>
        <p:spPr>
          <a:xfrm>
            <a:off x="10430450" y="3171049"/>
            <a:ext cx="1306260" cy="461665"/>
          </a:xfrm>
          <a:prstGeom prst="rect">
            <a:avLst/>
          </a:prstGeom>
          <a:noFill/>
        </p:spPr>
        <p:txBody>
          <a:bodyPr wrap="square" rtlCol="0">
            <a:spAutoFit/>
          </a:bodyPr>
          <a:lstStyle/>
          <a:p>
            <a:r>
              <a:rPr lang="ja-JP" altLang="en-US" sz="2400" dirty="0">
                <a:latin typeface="UD デジタル 教科書体 NK-R" panose="02020400000000000000" pitchFamily="18" charset="-128"/>
                <a:ea typeface="UD デジタル 教科書体 NK-R" panose="02020400000000000000" pitchFamily="18" charset="-128"/>
              </a:rPr>
              <a:t>メニュー</a:t>
            </a:r>
            <a:endParaRPr kumimoji="1"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25</a:t>
            </a:fld>
            <a:endParaRPr kumimoji="1" lang="ja-JP" altLang="en-US"/>
          </a:p>
        </p:txBody>
      </p:sp>
    </p:spTree>
    <p:extLst>
      <p:ext uri="{BB962C8B-B14F-4D97-AF65-F5344CB8AC3E}">
        <p14:creationId xmlns:p14="http://schemas.microsoft.com/office/powerpoint/2010/main" val="365194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28" grpId="0"/>
      <p:bldP spid="29" grpId="0"/>
      <p:bldP spid="30" grpId="0"/>
      <p:bldP spid="31" grpId="0"/>
      <p:bldP spid="32" grpId="0"/>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Node-RED</a:t>
            </a:r>
            <a:r>
              <a:rPr kumimoji="1" lang="ja-JP" altLang="en-US" dirty="0"/>
              <a:t>の起動</a:t>
            </a:r>
          </a:p>
        </p:txBody>
      </p:sp>
      <p:sp>
        <p:nvSpPr>
          <p:cNvPr id="3" name="コンテンツ プレースホルダー 2"/>
          <p:cNvSpPr>
            <a:spLocks noGrp="1"/>
          </p:cNvSpPr>
          <p:nvPr>
            <p:ph idx="1"/>
          </p:nvPr>
        </p:nvSpPr>
        <p:spPr>
          <a:xfrm>
            <a:off x="2144336" y="874914"/>
            <a:ext cx="8427029" cy="1525386"/>
          </a:xfrm>
        </p:spPr>
        <p:txBody>
          <a:bodyPr>
            <a:normAutofit/>
          </a:bodyPr>
          <a:lstStyle/>
          <a:p>
            <a:pPr marL="0" indent="0">
              <a:buNone/>
            </a:pPr>
            <a:r>
              <a:rPr kumimoji="1" lang="en-US" altLang="ja-JP" dirty="0"/>
              <a:t>Raspberry Pi</a:t>
            </a:r>
            <a:r>
              <a:rPr kumimoji="1" lang="ja-JP" altLang="en-US" dirty="0"/>
              <a:t>メニュー→プログラミング</a:t>
            </a:r>
            <a:r>
              <a:rPr kumimoji="1" lang="ja-JP" altLang="en-US" dirty="0" smtClean="0"/>
              <a:t>→</a:t>
            </a:r>
            <a:r>
              <a:rPr kumimoji="1" lang="en-US" altLang="ja-JP" dirty="0" smtClean="0"/>
              <a:t/>
            </a:r>
            <a:br>
              <a:rPr kumimoji="1" lang="en-US" altLang="ja-JP" dirty="0" smtClean="0"/>
            </a:br>
            <a:r>
              <a:rPr kumimoji="1" lang="en-US" altLang="ja-JP" dirty="0" smtClean="0"/>
              <a:t>Node-RED</a:t>
            </a:r>
            <a:r>
              <a:rPr kumimoji="1" lang="ja-JP" altLang="en-US" dirty="0" smtClean="0"/>
              <a:t>で</a:t>
            </a:r>
            <a:r>
              <a:rPr kumimoji="1" lang="en-US" altLang="ja-JP" dirty="0"/>
              <a:t>Node-RED</a:t>
            </a:r>
            <a:r>
              <a:rPr kumimoji="1" lang="ja-JP" altLang="en-US" dirty="0"/>
              <a:t>サービスを起動</a:t>
            </a:r>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l="37500" t="25926" r="11574" b="20741"/>
          <a:stretch/>
        </p:blipFill>
        <p:spPr>
          <a:xfrm>
            <a:off x="3060700" y="2247900"/>
            <a:ext cx="6596944" cy="4318000"/>
          </a:xfrm>
          <a:prstGeom prst="rect">
            <a:avLst/>
          </a:prstGeom>
        </p:spPr>
      </p:pic>
      <p:sp>
        <p:nvSpPr>
          <p:cNvPr id="6" name="スライド番号プレースホルダー 5"/>
          <p:cNvSpPr>
            <a:spLocks noGrp="1"/>
          </p:cNvSpPr>
          <p:nvPr>
            <p:ph type="sldNum" sz="quarter" idx="12"/>
          </p:nvPr>
        </p:nvSpPr>
        <p:spPr/>
        <p:txBody>
          <a:bodyPr/>
          <a:lstStyle/>
          <a:p>
            <a:fld id="{5A94AD81-C81A-455B-A87B-15031EE15849}" type="slidenum">
              <a:rPr kumimoji="1" lang="ja-JP" altLang="en-US" smtClean="0"/>
              <a:t>26</a:t>
            </a:fld>
            <a:endParaRPr kumimoji="1" lang="ja-JP" altLang="en-US"/>
          </a:p>
        </p:txBody>
      </p:sp>
    </p:spTree>
    <p:extLst>
      <p:ext uri="{BB962C8B-B14F-4D97-AF65-F5344CB8AC3E}">
        <p14:creationId xmlns:p14="http://schemas.microsoft.com/office/powerpoint/2010/main" val="4486069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Node-RED</a:t>
            </a:r>
            <a:r>
              <a:rPr lang="ja-JP" altLang="en-US" dirty="0" err="1"/>
              <a:t>への</a:t>
            </a:r>
            <a:r>
              <a:rPr lang="ja-JP" altLang="en-US" dirty="0"/>
              <a:t>アクセス</a:t>
            </a:r>
            <a:endParaRPr kumimoji="1" lang="ja-JP" altLang="en-US" dirty="0"/>
          </a:p>
        </p:txBody>
      </p:sp>
      <p:sp>
        <p:nvSpPr>
          <p:cNvPr id="3" name="コンテンツ プレースホルダー 2"/>
          <p:cNvSpPr>
            <a:spLocks noGrp="1"/>
          </p:cNvSpPr>
          <p:nvPr>
            <p:ph idx="1"/>
          </p:nvPr>
        </p:nvSpPr>
        <p:spPr>
          <a:xfrm>
            <a:off x="838200" y="1134737"/>
            <a:ext cx="10591800" cy="5563517"/>
          </a:xfrm>
        </p:spPr>
        <p:txBody>
          <a:bodyPr>
            <a:normAutofit/>
          </a:bodyPr>
          <a:lstStyle/>
          <a:p>
            <a:pPr marL="0" indent="0">
              <a:buNone/>
            </a:pPr>
            <a:r>
              <a:rPr kumimoji="1" lang="en-US" altLang="ja-JP" dirty="0"/>
              <a:t>Node-RED</a:t>
            </a:r>
            <a:r>
              <a:rPr kumimoji="1" lang="ja-JP" altLang="en-US" dirty="0"/>
              <a:t>を起動したことで</a:t>
            </a:r>
            <a:r>
              <a:rPr kumimoji="1" lang="en-US" altLang="ja-JP" dirty="0"/>
              <a:t/>
            </a:r>
            <a:br>
              <a:rPr kumimoji="1" lang="en-US" altLang="ja-JP" dirty="0"/>
            </a:br>
            <a:r>
              <a:rPr kumimoji="1" lang="en-US" altLang="ja-JP" dirty="0"/>
              <a:t>Raspberry Pi</a:t>
            </a:r>
            <a:r>
              <a:rPr kumimoji="1" lang="ja-JP" altLang="en-US" dirty="0"/>
              <a:t>は</a:t>
            </a:r>
            <a:r>
              <a:rPr kumimoji="1" lang="en-US" altLang="ja-JP" dirty="0"/>
              <a:t>Node-RED</a:t>
            </a:r>
            <a:r>
              <a:rPr kumimoji="1" lang="ja-JP" altLang="en-US" dirty="0"/>
              <a:t>サーバーとなる。</a:t>
            </a:r>
            <a:endParaRPr kumimoji="1" lang="en-US" altLang="ja-JP" dirty="0"/>
          </a:p>
          <a:p>
            <a:pPr marL="0" indent="0">
              <a:buNone/>
            </a:pPr>
            <a:endParaRPr lang="en-US" altLang="ja-JP" dirty="0"/>
          </a:p>
          <a:p>
            <a:pPr marL="0" indent="0">
              <a:buNone/>
            </a:pPr>
            <a:r>
              <a:rPr kumimoji="1" lang="ja-JP" altLang="en-US" dirty="0"/>
              <a:t>ブラウザを開き</a:t>
            </a:r>
            <a:endParaRPr kumimoji="1" lang="en-US" altLang="ja-JP" dirty="0"/>
          </a:p>
          <a:p>
            <a:pPr marL="0" indent="0">
              <a:buNone/>
            </a:pPr>
            <a:r>
              <a:rPr lang="en-US" altLang="ja-JP" dirty="0" smtClean="0">
                <a:hlinkClick r:id="rId3"/>
              </a:rPr>
              <a:t>http</a:t>
            </a:r>
            <a:r>
              <a:rPr lang="en-US" altLang="ja-JP" dirty="0">
                <a:hlinkClick r:id="rId3"/>
              </a:rPr>
              <a:t>://IP</a:t>
            </a:r>
            <a:r>
              <a:rPr lang="ja-JP" altLang="en-US" dirty="0">
                <a:hlinkClick r:id="rId3"/>
              </a:rPr>
              <a:t>アドレス</a:t>
            </a:r>
            <a:r>
              <a:rPr lang="en-US" altLang="ja-JP" dirty="0">
                <a:hlinkClick r:id="rId3"/>
              </a:rPr>
              <a:t>:1880</a:t>
            </a:r>
            <a:r>
              <a:rPr lang="en-US" altLang="ja-JP" dirty="0"/>
              <a:t> </a:t>
            </a:r>
            <a:r>
              <a:rPr lang="ja-JP" altLang="en-US" dirty="0" smtClean="0"/>
              <a:t>で</a:t>
            </a:r>
            <a:r>
              <a:rPr lang="ja-JP" altLang="en-US" dirty="0"/>
              <a:t>アクセスする</a:t>
            </a:r>
            <a:endParaRPr lang="en-US" altLang="ja-JP" dirty="0"/>
          </a:p>
          <a:p>
            <a:pPr marL="0" indent="0">
              <a:buNone/>
            </a:pPr>
            <a:endParaRPr lang="en-US" altLang="ja-JP" dirty="0"/>
          </a:p>
          <a:p>
            <a:pPr marL="0" indent="0">
              <a:buNone/>
            </a:pPr>
            <a:r>
              <a:rPr kumimoji="1" lang="ja-JP" altLang="en-US" dirty="0" smtClean="0"/>
              <a:t>ネットワークがつながっていれば、</a:t>
            </a:r>
            <a:r>
              <a:rPr kumimoji="1" lang="en-US" altLang="ja-JP" dirty="0" smtClean="0"/>
              <a:t/>
            </a:r>
            <a:br>
              <a:rPr kumimoji="1" lang="en-US" altLang="ja-JP" dirty="0" smtClean="0"/>
            </a:br>
            <a:r>
              <a:rPr kumimoji="1" lang="ja-JP" altLang="en-US" dirty="0" smtClean="0"/>
              <a:t>別端末からでもアクセスができる。</a:t>
            </a:r>
            <a:endParaRPr kumimoji="1" lang="ja-JP" altLang="en-US" dirty="0"/>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27</a:t>
            </a:fld>
            <a:endParaRPr kumimoji="1" lang="ja-JP" altLang="en-US"/>
          </a:p>
        </p:txBody>
      </p:sp>
    </p:spTree>
    <p:extLst>
      <p:ext uri="{BB962C8B-B14F-4D97-AF65-F5344CB8AC3E}">
        <p14:creationId xmlns:p14="http://schemas.microsoft.com/office/powerpoint/2010/main" val="1917822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TIPS:UI</a:t>
            </a:r>
            <a:r>
              <a:rPr kumimoji="1" lang="ja-JP" altLang="en-US" dirty="0"/>
              <a:t>の言語</a:t>
            </a:r>
          </a:p>
        </p:txBody>
      </p:sp>
      <p:sp>
        <p:nvSpPr>
          <p:cNvPr id="3" name="コンテンツ プレースホルダー 2"/>
          <p:cNvSpPr>
            <a:spLocks noGrp="1"/>
          </p:cNvSpPr>
          <p:nvPr>
            <p:ph idx="1"/>
          </p:nvPr>
        </p:nvSpPr>
        <p:spPr>
          <a:xfrm>
            <a:off x="711200" y="1200151"/>
            <a:ext cx="10718800" cy="4679442"/>
          </a:xfrm>
        </p:spPr>
        <p:txBody>
          <a:bodyPr/>
          <a:lstStyle/>
          <a:p>
            <a:pPr marL="0" indent="0">
              <a:buNone/>
            </a:pPr>
            <a:r>
              <a:rPr kumimoji="1" lang="ja-JP" altLang="en-US" dirty="0"/>
              <a:t>メニュー→ </a:t>
            </a:r>
            <a:r>
              <a:rPr kumimoji="1" lang="en-US" altLang="ja-JP" dirty="0"/>
              <a:t>Settings </a:t>
            </a:r>
            <a:r>
              <a:rPr kumimoji="1" lang="ja-JP" altLang="en-US" dirty="0"/>
              <a:t>→ </a:t>
            </a:r>
            <a:r>
              <a:rPr kumimoji="1" lang="en-US" altLang="ja-JP" dirty="0"/>
              <a:t>View </a:t>
            </a:r>
            <a:r>
              <a:rPr kumimoji="1" lang="ja-JP" altLang="en-US" dirty="0"/>
              <a:t>→　</a:t>
            </a:r>
            <a:r>
              <a:rPr kumimoji="1" lang="en-US" altLang="ja-JP" dirty="0" smtClean="0"/>
              <a:t>Language</a:t>
            </a:r>
            <a:r>
              <a:rPr kumimoji="1" lang="ja-JP" altLang="en-US" dirty="0" smtClean="0"/>
              <a:t>から</a:t>
            </a:r>
            <a:r>
              <a:rPr lang="ja-JP" altLang="en-US" dirty="0"/>
              <a:t>変更</a:t>
            </a:r>
            <a:endParaRPr lang="en-US" altLang="ja-JP" dirty="0"/>
          </a:p>
          <a:p>
            <a:pPr marL="0" indent="0">
              <a:buNone/>
            </a:pPr>
            <a:endParaRPr kumimoji="1" lang="en-US" altLang="ja-JP" dirty="0"/>
          </a:p>
          <a:p>
            <a:pPr marL="0" indent="0">
              <a:buNone/>
            </a:pPr>
            <a:r>
              <a:rPr lang="ja-JP" altLang="en-US" dirty="0"/>
              <a:t>変更後ブラウザの更新が必要</a:t>
            </a:r>
            <a:endParaRPr kumimoji="1" lang="en-US" altLang="ja-JP" dirty="0"/>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28</a:t>
            </a:fld>
            <a:endParaRPr kumimoji="1" lang="ja-JP" altLang="en-US"/>
          </a:p>
        </p:txBody>
      </p:sp>
    </p:spTree>
    <p:extLst>
      <p:ext uri="{BB962C8B-B14F-4D97-AF65-F5344CB8AC3E}">
        <p14:creationId xmlns:p14="http://schemas.microsoft.com/office/powerpoint/2010/main" val="38432554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試しにやってみる</a:t>
            </a:r>
            <a:r>
              <a:rPr lang="en-US" altLang="ja-JP" dirty="0"/>
              <a:t>:</a:t>
            </a:r>
            <a:r>
              <a:rPr lang="ja-JP" altLang="en-US" dirty="0"/>
              <a:t>使用するノード</a:t>
            </a:r>
            <a:endParaRPr kumimoji="1" lang="ja-JP" altLang="en-US" dirty="0"/>
          </a:p>
        </p:txBody>
      </p:sp>
      <p:sp>
        <p:nvSpPr>
          <p:cNvPr id="6" name="正方形/長方形 5"/>
          <p:cNvSpPr/>
          <p:nvPr/>
        </p:nvSpPr>
        <p:spPr>
          <a:xfrm>
            <a:off x="617048" y="1803400"/>
            <a:ext cx="3403600" cy="894534"/>
          </a:xfrm>
          <a:prstGeom prst="rect">
            <a:avLst/>
          </a:prstGeom>
          <a:blipFill dpi="0" rotWithShape="1">
            <a:blip r:embed="rId3"/>
            <a:srcRect/>
            <a:stretch>
              <a:fillRect l="-13805" t="-666897" r="-1311257" b="-22273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523702" y="4666640"/>
            <a:ext cx="3496946" cy="962926"/>
          </a:xfrm>
          <a:prstGeom prst="rect">
            <a:avLst/>
          </a:prstGeom>
          <a:blipFill dpi="0" rotWithShape="1">
            <a:blip r:embed="rId3"/>
            <a:srcRect/>
            <a:stretch>
              <a:fillRect l="-9934" t="-707663" r="-1278052" b="-197589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p:cNvSpPr txBox="1">
            <a:spLocks/>
          </p:cNvSpPr>
          <p:nvPr/>
        </p:nvSpPr>
        <p:spPr>
          <a:xfrm>
            <a:off x="6380135" y="1571078"/>
            <a:ext cx="5276122" cy="84543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フローの開始</a:t>
            </a:r>
            <a:endParaRPr lang="en-US" altLang="ja-JP" dirty="0"/>
          </a:p>
        </p:txBody>
      </p:sp>
      <p:sp>
        <p:nvSpPr>
          <p:cNvPr id="9" name="コンテンツ プレースホルダー 2"/>
          <p:cNvSpPr txBox="1">
            <a:spLocks/>
          </p:cNvSpPr>
          <p:nvPr/>
        </p:nvSpPr>
        <p:spPr>
          <a:xfrm>
            <a:off x="6380135" y="4340646"/>
            <a:ext cx="5276122" cy="193896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デバッグ</a:t>
            </a:r>
            <a:endParaRPr lang="en-US" altLang="ja-JP" dirty="0"/>
          </a:p>
          <a:p>
            <a:pPr marL="0" indent="0">
              <a:buFont typeface="Arial" panose="020B0604020202020204" pitchFamily="34" charset="0"/>
              <a:buNone/>
            </a:pPr>
            <a:r>
              <a:rPr lang="ja-JP" altLang="en-US" dirty="0"/>
              <a:t>受け取ったメッセージを</a:t>
            </a:r>
            <a:r>
              <a:rPr lang="en-US" altLang="ja-JP" dirty="0"/>
              <a:t/>
            </a:r>
            <a:br>
              <a:rPr lang="en-US" altLang="ja-JP" dirty="0"/>
            </a:br>
            <a:r>
              <a:rPr lang="ja-JP" altLang="en-US" dirty="0"/>
              <a:t>デバッグウィンドウに表示</a:t>
            </a:r>
            <a:endParaRPr lang="en-US" altLang="ja-JP" dirty="0"/>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29</a:t>
            </a:fld>
            <a:endParaRPr kumimoji="1" lang="ja-JP" altLang="en-US"/>
          </a:p>
        </p:txBody>
      </p:sp>
      <p:sp>
        <p:nvSpPr>
          <p:cNvPr id="10" name="コンテンツ プレースホルダー 2"/>
          <p:cNvSpPr txBox="1">
            <a:spLocks/>
          </p:cNvSpPr>
          <p:nvPr/>
        </p:nvSpPr>
        <p:spPr>
          <a:xfrm>
            <a:off x="6380135" y="2190074"/>
            <a:ext cx="5355708" cy="145440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任意のタイミングで</a:t>
            </a:r>
            <a:r>
              <a:rPr lang="en-US" altLang="ja-JP" dirty="0"/>
              <a:t/>
            </a:r>
            <a:br>
              <a:rPr lang="en-US" altLang="ja-JP" dirty="0"/>
            </a:br>
            <a:r>
              <a:rPr lang="ja-JP" altLang="en-US" dirty="0"/>
              <a:t>メッセージを送信する</a:t>
            </a:r>
          </a:p>
        </p:txBody>
      </p:sp>
    </p:spTree>
    <p:extLst>
      <p:ext uri="{BB962C8B-B14F-4D97-AF65-F5344CB8AC3E}">
        <p14:creationId xmlns:p14="http://schemas.microsoft.com/office/powerpoint/2010/main" val="42836749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概況</a:t>
            </a:r>
            <a:endParaRPr kumimoji="1" lang="ja-JP" altLang="en-US" dirty="0"/>
          </a:p>
        </p:txBody>
      </p:sp>
      <p:sp>
        <p:nvSpPr>
          <p:cNvPr id="3" name="コンテンツ プレースホルダー 2"/>
          <p:cNvSpPr>
            <a:spLocks noGrp="1"/>
          </p:cNvSpPr>
          <p:nvPr>
            <p:ph idx="1"/>
          </p:nvPr>
        </p:nvSpPr>
        <p:spPr>
          <a:xfrm>
            <a:off x="735724" y="932289"/>
            <a:ext cx="11161986" cy="1123117"/>
          </a:xfrm>
        </p:spPr>
        <p:txBody>
          <a:bodyPr>
            <a:normAutofit/>
          </a:bodyPr>
          <a:lstStyle/>
          <a:p>
            <a:pPr marL="0" indent="0">
              <a:buNone/>
            </a:pPr>
            <a:r>
              <a:rPr lang="ja-JP" altLang="en-US" sz="2800" dirty="0"/>
              <a:t>「第４次産業革命」が起きている昨今、</a:t>
            </a:r>
            <a:r>
              <a:rPr lang="ja-JP" altLang="en-US" sz="2800" dirty="0">
                <a:solidFill>
                  <a:srgbClr val="FF0000"/>
                </a:solidFill>
              </a:rPr>
              <a:t>技術者ではない人でも</a:t>
            </a:r>
            <a:r>
              <a:rPr lang="ja-JP" altLang="en-US" sz="2800" dirty="0"/>
              <a:t>、業務改善や</a:t>
            </a:r>
            <a:r>
              <a:rPr lang="en-US" altLang="ja-JP" sz="2800" dirty="0"/>
              <a:t/>
            </a:r>
            <a:br>
              <a:rPr lang="en-US" altLang="ja-JP" sz="2800" dirty="0"/>
            </a:br>
            <a:r>
              <a:rPr lang="ja-JP" altLang="en-US" sz="2800" dirty="0"/>
              <a:t>効率化のため、</a:t>
            </a:r>
            <a:r>
              <a:rPr lang="en-US" altLang="ja-JP" sz="2800" dirty="0" err="1"/>
              <a:t>IoT</a:t>
            </a:r>
            <a:r>
              <a:rPr lang="ja-JP" altLang="en-US" sz="2800" dirty="0"/>
              <a:t>技術に触れる機会が増えてきている。</a:t>
            </a:r>
          </a:p>
        </p:txBody>
      </p:sp>
      <p:sp>
        <p:nvSpPr>
          <p:cNvPr id="9" name="スライド番号プレースホルダー 8"/>
          <p:cNvSpPr>
            <a:spLocks noGrp="1"/>
          </p:cNvSpPr>
          <p:nvPr>
            <p:ph type="sldNum" sz="quarter" idx="12"/>
          </p:nvPr>
        </p:nvSpPr>
        <p:spPr/>
        <p:txBody>
          <a:bodyPr/>
          <a:lstStyle/>
          <a:p>
            <a:fld id="{5A94AD81-C81A-455B-A87B-15031EE15849}" type="slidenum">
              <a:rPr kumimoji="1" lang="ja-JP" altLang="en-US" smtClean="0"/>
              <a:t>3</a:t>
            </a:fld>
            <a:endParaRPr kumimoji="1" lang="ja-JP" altLang="en-US"/>
          </a:p>
        </p:txBody>
      </p:sp>
      <p:sp>
        <p:nvSpPr>
          <p:cNvPr id="22" name="コンテンツ プレースホルダー 2"/>
          <p:cNvSpPr txBox="1">
            <a:spLocks/>
          </p:cNvSpPr>
          <p:nvPr/>
        </p:nvSpPr>
        <p:spPr>
          <a:xfrm>
            <a:off x="735724" y="2944008"/>
            <a:ext cx="10743852" cy="1276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ts val="4200"/>
              </a:lnSpc>
              <a:buNone/>
            </a:pPr>
            <a:r>
              <a:rPr lang="ja-JP" altLang="en-US" sz="2800" dirty="0"/>
              <a:t>また、</a:t>
            </a:r>
            <a:r>
              <a:rPr lang="en-US" altLang="ja-JP" sz="2800" dirty="0" err="1"/>
              <a:t>IoT</a:t>
            </a:r>
            <a:r>
              <a:rPr lang="ja-JP" altLang="en-US" sz="2800" dirty="0"/>
              <a:t>は様々な技術要素をつなぎ合わせた技術であるため、</a:t>
            </a:r>
            <a:r>
              <a:rPr lang="en-US" altLang="ja-JP" sz="2800" dirty="0"/>
              <a:t/>
            </a:r>
            <a:br>
              <a:rPr lang="en-US" altLang="ja-JP" sz="2800" dirty="0"/>
            </a:br>
            <a:r>
              <a:rPr lang="ja-JP" altLang="en-US" sz="2800" dirty="0">
                <a:solidFill>
                  <a:srgbClr val="FF0000"/>
                </a:solidFill>
              </a:rPr>
              <a:t>初学者が習得するのは困難である。</a:t>
            </a:r>
            <a:endParaRPr lang="en-US" altLang="ja-JP" sz="2800" dirty="0">
              <a:solidFill>
                <a:srgbClr val="FF0000"/>
              </a:solidFill>
            </a:endParaRPr>
          </a:p>
        </p:txBody>
      </p:sp>
      <p:grpSp>
        <p:nvGrpSpPr>
          <p:cNvPr id="34" name="グループ化 33"/>
          <p:cNvGrpSpPr/>
          <p:nvPr/>
        </p:nvGrpSpPr>
        <p:grpSpPr>
          <a:xfrm>
            <a:off x="6910631" y="4133850"/>
            <a:ext cx="4850009" cy="2681651"/>
            <a:chOff x="7079374" y="4195916"/>
            <a:chExt cx="4850009" cy="2681651"/>
          </a:xfrm>
        </p:grpSpPr>
        <p:pic>
          <p:nvPicPr>
            <p:cNvPr id="1030" name="Picture 6" descr="携帯、スマホ"/>
            <p:cNvPicPr>
              <a:picLocks noChangeAspect="1" noChangeArrowheads="1"/>
            </p:cNvPicPr>
            <p:nvPr/>
          </p:nvPicPr>
          <p:blipFill rotWithShape="1">
            <a:blip r:embed="rId3">
              <a:extLst>
                <a:ext uri="{28A0092B-C50C-407E-A947-70E740481C1C}">
                  <a14:useLocalDpi xmlns:a14="http://schemas.microsoft.com/office/drawing/2010/main" val="0"/>
                </a:ext>
              </a:extLst>
            </a:blip>
            <a:srcRect l="27748" t="9937" r="27789" b="10028"/>
            <a:stretch/>
          </p:blipFill>
          <p:spPr bwMode="auto">
            <a:xfrm>
              <a:off x="7079374" y="4497923"/>
              <a:ext cx="1322025" cy="2379644"/>
            </a:xfrm>
            <a:prstGeom prst="rect">
              <a:avLst/>
            </a:prstGeom>
            <a:noFill/>
            <a:extLst>
              <a:ext uri="{909E8E84-426E-40DD-AFC4-6F175D3DCCD1}">
                <a14:hiddenFill xmlns:a14="http://schemas.microsoft.com/office/drawing/2010/main">
                  <a:solidFill>
                    <a:srgbClr val="FFFFFF"/>
                  </a:solidFill>
                </a14:hiddenFill>
              </a:ext>
            </a:extLst>
          </p:spPr>
        </p:pic>
        <p:pic>
          <p:nvPicPr>
            <p:cNvPr id="29" name="図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25130" y="4228048"/>
              <a:ext cx="1021815" cy="1021815"/>
            </a:xfrm>
            <a:prstGeom prst="rect">
              <a:avLst/>
            </a:prstGeom>
          </p:spPr>
        </p:pic>
        <p:pic>
          <p:nvPicPr>
            <p:cNvPr id="30" name="図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5436" y="4195916"/>
              <a:ext cx="1053947" cy="1053947"/>
            </a:xfrm>
            <a:prstGeom prst="rect">
              <a:avLst/>
            </a:prstGeom>
          </p:spPr>
        </p:pic>
        <p:pic>
          <p:nvPicPr>
            <p:cNvPr id="31" name="図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1625" y="5672769"/>
              <a:ext cx="1181100" cy="1181100"/>
            </a:xfrm>
            <a:prstGeom prst="rect">
              <a:avLst/>
            </a:prstGeom>
          </p:spPr>
        </p:pic>
        <p:pic>
          <p:nvPicPr>
            <p:cNvPr id="33" name="図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813820">
              <a:off x="8417130" y="4511126"/>
              <a:ext cx="620910" cy="620910"/>
            </a:xfrm>
            <a:prstGeom prst="rect">
              <a:avLst/>
            </a:prstGeom>
          </p:spPr>
        </p:pic>
        <p:pic>
          <p:nvPicPr>
            <p:cNvPr id="39" name="図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4591155">
              <a:off x="10345377" y="4488035"/>
              <a:ext cx="620910" cy="575582"/>
            </a:xfrm>
            <a:prstGeom prst="rect">
              <a:avLst/>
            </a:prstGeom>
          </p:spPr>
        </p:pic>
        <p:pic>
          <p:nvPicPr>
            <p:cNvPr id="40" name="図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888720">
              <a:off x="9413922" y="5890711"/>
              <a:ext cx="620910" cy="575582"/>
            </a:xfrm>
            <a:prstGeom prst="rect">
              <a:avLst/>
            </a:prstGeom>
          </p:spPr>
        </p:pic>
      </p:grpSp>
      <p:grpSp>
        <p:nvGrpSpPr>
          <p:cNvPr id="35" name="グループ化 34"/>
          <p:cNvGrpSpPr/>
          <p:nvPr/>
        </p:nvGrpSpPr>
        <p:grpSpPr>
          <a:xfrm>
            <a:off x="1179829" y="4133850"/>
            <a:ext cx="4554082" cy="2681651"/>
            <a:chOff x="1750615" y="4133850"/>
            <a:chExt cx="4554082" cy="2681651"/>
          </a:xfrm>
        </p:grpSpPr>
        <p:grpSp>
          <p:nvGrpSpPr>
            <p:cNvPr id="28" name="グループ化 27"/>
            <p:cNvGrpSpPr/>
            <p:nvPr/>
          </p:nvGrpSpPr>
          <p:grpSpPr>
            <a:xfrm>
              <a:off x="1750615" y="4133850"/>
              <a:ext cx="4554082" cy="2681651"/>
              <a:chOff x="2059087" y="4133850"/>
              <a:chExt cx="4554082" cy="2681651"/>
            </a:xfrm>
          </p:grpSpPr>
          <p:pic>
            <p:nvPicPr>
              <p:cNvPr id="1026" name="Picture 2" descr="https://pictogram2.com/p/p0309/1.png"/>
              <p:cNvPicPr>
                <a:picLocks noChangeAspect="1" noChangeArrowheads="1"/>
              </p:cNvPicPr>
              <p:nvPr/>
            </p:nvPicPr>
            <p:blipFill rotWithShape="1">
              <a:blip r:embed="rId9">
                <a:extLst>
                  <a:ext uri="{28A0092B-C50C-407E-A947-70E740481C1C}">
                    <a14:useLocalDpi xmlns:a14="http://schemas.microsoft.com/office/drawing/2010/main" val="0"/>
                  </a:ext>
                </a:extLst>
              </a:blip>
              <a:srcRect b="11834"/>
              <a:stretch/>
            </p:blipFill>
            <p:spPr bwMode="auto">
              <a:xfrm>
                <a:off x="3604582" y="4162961"/>
                <a:ext cx="3008587" cy="2652540"/>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グループ化 26"/>
              <p:cNvGrpSpPr/>
              <p:nvPr/>
            </p:nvGrpSpPr>
            <p:grpSpPr>
              <a:xfrm>
                <a:off x="2059087" y="4133850"/>
                <a:ext cx="1333500" cy="1416050"/>
                <a:chOff x="4127500" y="4222093"/>
                <a:chExt cx="1333500" cy="1416050"/>
              </a:xfrm>
            </p:grpSpPr>
            <p:pic>
              <p:nvPicPr>
                <p:cNvPr id="1028" name="Picture 4" descr="点灯、消灯"/>
                <p:cNvPicPr>
                  <a:picLocks noChangeAspect="1" noChangeArrowheads="1"/>
                </p:cNvPicPr>
                <p:nvPr/>
              </p:nvPicPr>
              <p:blipFill rotWithShape="1">
                <a:blip r:embed="rId10">
                  <a:extLst>
                    <a:ext uri="{28A0092B-C50C-407E-A947-70E740481C1C}">
                      <a14:useLocalDpi xmlns:a14="http://schemas.microsoft.com/office/drawing/2010/main" val="0"/>
                    </a:ext>
                  </a:extLst>
                </a:blip>
                <a:srcRect l="34734" r="37266" b="70267"/>
                <a:stretch/>
              </p:blipFill>
              <p:spPr bwMode="auto">
                <a:xfrm>
                  <a:off x="4127500" y="4222093"/>
                  <a:ext cx="1333500" cy="1416050"/>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4450556" y="5038069"/>
                  <a:ext cx="45719" cy="600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42" name="図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695581">
              <a:off x="3748524" y="4794362"/>
              <a:ext cx="620910" cy="620910"/>
            </a:xfrm>
            <a:prstGeom prst="rect">
              <a:avLst/>
            </a:prstGeom>
          </p:spPr>
        </p:pic>
      </p:grpSp>
      <p:sp>
        <p:nvSpPr>
          <p:cNvPr id="24" name="コンテンツ プレースホルダー 2"/>
          <p:cNvSpPr txBox="1">
            <a:spLocks/>
          </p:cNvSpPr>
          <p:nvPr/>
        </p:nvSpPr>
        <p:spPr>
          <a:xfrm>
            <a:off x="735724" y="1943594"/>
            <a:ext cx="11161986" cy="112311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a:t>しかし、初学者にとっては</a:t>
            </a:r>
            <a:r>
              <a:rPr lang="ja-JP" altLang="en-US" sz="2800" dirty="0">
                <a:solidFill>
                  <a:srgbClr val="FF0000"/>
                </a:solidFill>
              </a:rPr>
              <a:t>「具体的に何ができるのか」がイメージしづらく</a:t>
            </a:r>
            <a:r>
              <a:rPr lang="ja-JP" altLang="en-US" sz="2800" dirty="0"/>
              <a:t>、</a:t>
            </a:r>
            <a:r>
              <a:rPr lang="en-US" altLang="ja-JP" sz="2800" dirty="0"/>
              <a:t/>
            </a:r>
            <a:br>
              <a:rPr lang="en-US" altLang="ja-JP" sz="2800" dirty="0"/>
            </a:br>
            <a:r>
              <a:rPr lang="ja-JP" altLang="en-US" sz="2800" dirty="0"/>
              <a:t>とっつきづらい。</a:t>
            </a:r>
            <a:endParaRPr lang="en-US" altLang="ja-JP" sz="2800" dirty="0"/>
          </a:p>
        </p:txBody>
      </p:sp>
    </p:spTree>
    <p:extLst>
      <p:ext uri="{BB962C8B-B14F-4D97-AF65-F5344CB8AC3E}">
        <p14:creationId xmlns:p14="http://schemas.microsoft.com/office/powerpoint/2010/main" val="428839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xEl>
                                              <p:pRg st="0" end="0"/>
                                            </p:txEl>
                                          </p:spTgt>
                                        </p:tgtEl>
                                        <p:attrNameLst>
                                          <p:attrName>style.visibility</p:attrName>
                                        </p:attrNameLst>
                                      </p:cBhvr>
                                      <p:to>
                                        <p:strVal val="visible"/>
                                      </p:to>
                                    </p:set>
                                    <p:animEffect transition="in" filter="fade">
                                      <p:cBhvr>
                                        <p:cTn id="18" dur="500"/>
                                        <p:tgtEl>
                                          <p:spTgt spid="2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p:bldP spid="2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試しにやってみる</a:t>
            </a:r>
            <a:r>
              <a:rPr lang="en-US" altLang="ja-JP" dirty="0"/>
              <a:t>:</a:t>
            </a:r>
            <a:r>
              <a:rPr lang="ja-JP" altLang="en-US" dirty="0"/>
              <a:t>配置</a:t>
            </a:r>
            <a:endParaRPr kumimoji="1" lang="ja-JP" altLang="en-US" dirty="0"/>
          </a:p>
        </p:txBody>
      </p:sp>
      <p:pic>
        <p:nvPicPr>
          <p:cNvPr id="5" name="コンテンツ プレースホルダー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4340" t="24017" r="57717" b="68114"/>
          <a:stretch/>
        </p:blipFill>
        <p:spPr>
          <a:xfrm>
            <a:off x="1116336" y="1504950"/>
            <a:ext cx="9704064" cy="1708150"/>
          </a:xfrm>
        </p:spPr>
      </p:pic>
      <p:sp>
        <p:nvSpPr>
          <p:cNvPr id="7" name="コンテンツ プレースホルダー 2"/>
          <p:cNvSpPr txBox="1">
            <a:spLocks/>
          </p:cNvSpPr>
          <p:nvPr/>
        </p:nvSpPr>
        <p:spPr>
          <a:xfrm>
            <a:off x="1327878" y="3843135"/>
            <a:ext cx="10356122" cy="189726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①</a:t>
            </a:r>
            <a:r>
              <a:rPr lang="en-US" altLang="ja-JP" dirty="0"/>
              <a:t>inject </a:t>
            </a:r>
            <a:r>
              <a:rPr lang="ja-JP" altLang="en-US" dirty="0"/>
              <a:t>と </a:t>
            </a:r>
            <a:r>
              <a:rPr lang="en-US" altLang="ja-JP" dirty="0"/>
              <a:t>debug</a:t>
            </a:r>
            <a:r>
              <a:rPr lang="ja-JP" altLang="en-US" dirty="0"/>
              <a:t>をそれぞれ配置し、線でつなぐ。</a:t>
            </a:r>
            <a:endParaRPr lang="en-US" altLang="ja-JP" dirty="0"/>
          </a:p>
          <a:p>
            <a:pPr marL="0" indent="0">
              <a:buFont typeface="Arial" panose="020B0604020202020204" pitchFamily="34" charset="0"/>
              <a:buNone/>
            </a:pPr>
            <a:r>
              <a:rPr lang="en-US" altLang="ja-JP" dirty="0"/>
              <a:t>※</a:t>
            </a:r>
            <a:r>
              <a:rPr lang="ja-JP" altLang="en-US" dirty="0"/>
              <a:t>ノードは配置すると表示が変わるので注意</a:t>
            </a:r>
            <a:endParaRPr lang="en-US" altLang="ja-JP" dirty="0"/>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30</a:t>
            </a:fld>
            <a:endParaRPr kumimoji="1" lang="ja-JP" altLang="en-US"/>
          </a:p>
        </p:txBody>
      </p:sp>
    </p:spTree>
    <p:extLst>
      <p:ext uri="{BB962C8B-B14F-4D97-AF65-F5344CB8AC3E}">
        <p14:creationId xmlns:p14="http://schemas.microsoft.com/office/powerpoint/2010/main" val="27985585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試しにやってみる</a:t>
            </a:r>
            <a:r>
              <a:rPr lang="en-US" altLang="ja-JP" dirty="0"/>
              <a:t>:</a:t>
            </a:r>
            <a:r>
              <a:rPr lang="ja-JP" altLang="en-US" dirty="0"/>
              <a:t>設定</a:t>
            </a:r>
            <a:endParaRPr kumimoji="1" lang="ja-JP" altLang="en-US" dirty="0"/>
          </a:p>
        </p:txBody>
      </p:sp>
      <p:sp>
        <p:nvSpPr>
          <p:cNvPr id="7" name="コンテンツ プレースホルダー 2"/>
          <p:cNvSpPr txBox="1">
            <a:spLocks/>
          </p:cNvSpPr>
          <p:nvPr/>
        </p:nvSpPr>
        <p:spPr>
          <a:xfrm>
            <a:off x="523702" y="3683000"/>
            <a:ext cx="11461022" cy="308610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②</a:t>
            </a:r>
            <a:r>
              <a:rPr lang="en-US" altLang="ja-JP" dirty="0"/>
              <a:t>inject </a:t>
            </a:r>
            <a:r>
              <a:rPr lang="ja-JP" altLang="en-US" dirty="0"/>
              <a:t>ノードをダブルクリックして、設定を開く。</a:t>
            </a:r>
            <a:endParaRPr lang="en-US" altLang="ja-JP" dirty="0"/>
          </a:p>
          <a:p>
            <a:pPr marL="0" indent="0">
              <a:buFont typeface="Arial" panose="020B0604020202020204" pitchFamily="34" charset="0"/>
              <a:buNone/>
            </a:pPr>
            <a:r>
              <a:rPr lang="ja-JP" altLang="en-US" dirty="0"/>
              <a:t>③</a:t>
            </a:r>
            <a:r>
              <a:rPr lang="en-US" altLang="ja-JP" dirty="0"/>
              <a:t>【</a:t>
            </a:r>
            <a:r>
              <a:rPr lang="ja-JP" altLang="en-US" dirty="0"/>
              <a:t>名前</a:t>
            </a:r>
            <a:r>
              <a:rPr lang="en-US" altLang="ja-JP" dirty="0"/>
              <a:t>】</a:t>
            </a:r>
            <a:r>
              <a:rPr lang="ja-JP" altLang="en-US" dirty="0"/>
              <a:t>を</a:t>
            </a:r>
            <a:r>
              <a:rPr lang="en-US" altLang="ja-JP" dirty="0"/>
              <a:t>Hello</a:t>
            </a:r>
            <a:r>
              <a:rPr lang="ja-JP" altLang="en-US" dirty="0"/>
              <a:t>に変更</a:t>
            </a:r>
            <a:endParaRPr lang="en-US" altLang="ja-JP" dirty="0"/>
          </a:p>
          <a:p>
            <a:pPr marL="0" indent="0">
              <a:buFont typeface="Arial" panose="020B0604020202020204" pitchFamily="34" charset="0"/>
              <a:buNone/>
            </a:pPr>
            <a:r>
              <a:rPr lang="ja-JP" altLang="en-US" dirty="0"/>
              <a:t>④</a:t>
            </a:r>
            <a:r>
              <a:rPr lang="en-US" altLang="ja-JP" dirty="0"/>
              <a:t>【</a:t>
            </a:r>
            <a:r>
              <a:rPr lang="en-US" altLang="ja-JP" dirty="0" err="1"/>
              <a:t>msg.payload</a:t>
            </a:r>
            <a:r>
              <a:rPr lang="en-US" altLang="ja-JP" dirty="0"/>
              <a:t> =】 </a:t>
            </a:r>
            <a:r>
              <a:rPr lang="ja-JP" altLang="en-US" dirty="0"/>
              <a:t>を「日時」から「文字列」に変更</a:t>
            </a:r>
            <a:endParaRPr lang="en-US" altLang="ja-JP" dirty="0"/>
          </a:p>
          <a:p>
            <a:pPr marL="0" indent="0">
              <a:buFont typeface="Arial" panose="020B0604020202020204" pitchFamily="34" charset="0"/>
              <a:buNone/>
            </a:pPr>
            <a:r>
              <a:rPr lang="ja-JP" altLang="en-US" dirty="0"/>
              <a:t>⑤</a:t>
            </a:r>
            <a:r>
              <a:rPr lang="en-US" altLang="ja-JP" dirty="0"/>
              <a:t>Hello</a:t>
            </a:r>
            <a:r>
              <a:rPr lang="ja-JP" altLang="en-US" dirty="0"/>
              <a:t>　</a:t>
            </a:r>
            <a:r>
              <a:rPr lang="en-US" altLang="ja-JP" dirty="0"/>
              <a:t>Node</a:t>
            </a:r>
            <a:r>
              <a:rPr lang="ja-JP" altLang="en-US" dirty="0"/>
              <a:t>と入力し　完了</a:t>
            </a:r>
            <a:endParaRPr lang="en-US" altLang="ja-JP" dirty="0"/>
          </a:p>
        </p:txBody>
      </p:sp>
      <p:pic>
        <p:nvPicPr>
          <p:cNvPr id="6" name="図 5"/>
          <p:cNvPicPr>
            <a:picLocks noChangeAspect="1"/>
          </p:cNvPicPr>
          <p:nvPr/>
        </p:nvPicPr>
        <p:blipFill rotWithShape="1">
          <a:blip r:embed="rId2">
            <a:extLst>
              <a:ext uri="{28A0092B-C50C-407E-A947-70E740481C1C}">
                <a14:useLocalDpi xmlns:a14="http://schemas.microsoft.com/office/drawing/2010/main" val="0"/>
              </a:ext>
            </a:extLst>
          </a:blip>
          <a:srcRect l="53241" t="15557" r="16088" b="60830"/>
          <a:stretch/>
        </p:blipFill>
        <p:spPr>
          <a:xfrm>
            <a:off x="3600450" y="1078114"/>
            <a:ext cx="4991100" cy="2401686"/>
          </a:xfrm>
          <a:prstGeom prst="rect">
            <a:avLst/>
          </a:prstGeom>
        </p:spPr>
      </p:pic>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31</a:t>
            </a:fld>
            <a:endParaRPr kumimoji="1" lang="ja-JP" altLang="en-US"/>
          </a:p>
        </p:txBody>
      </p:sp>
    </p:spTree>
    <p:extLst>
      <p:ext uri="{BB962C8B-B14F-4D97-AF65-F5344CB8AC3E}">
        <p14:creationId xmlns:p14="http://schemas.microsoft.com/office/powerpoint/2010/main" val="26957487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試しにやってみる</a:t>
            </a:r>
            <a:r>
              <a:rPr kumimoji="1" lang="en-US" altLang="ja-JP" dirty="0"/>
              <a:t>:</a:t>
            </a:r>
            <a:r>
              <a:rPr kumimoji="1" lang="ja-JP" altLang="en-US" dirty="0"/>
              <a:t>実行</a:t>
            </a:r>
          </a:p>
        </p:txBody>
      </p:sp>
      <p:pic>
        <p:nvPicPr>
          <p:cNvPr id="5" name="コンテンツ プレースホルダー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88464" t="11647" r="3411" b="84939"/>
          <a:stretch/>
        </p:blipFill>
        <p:spPr>
          <a:xfrm>
            <a:off x="622146" y="2214537"/>
            <a:ext cx="1992925" cy="523434"/>
          </a:xfrm>
        </p:spPr>
      </p:pic>
      <p:sp>
        <p:nvSpPr>
          <p:cNvPr id="6" name="コンテンツ プレースホルダー 2"/>
          <p:cNvSpPr txBox="1">
            <a:spLocks/>
          </p:cNvSpPr>
          <p:nvPr/>
        </p:nvSpPr>
        <p:spPr>
          <a:xfrm>
            <a:off x="523702" y="4601028"/>
            <a:ext cx="9848775" cy="216807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⑥デプロイ</a:t>
            </a:r>
            <a:endParaRPr lang="en-US" altLang="ja-JP" dirty="0"/>
          </a:p>
          <a:p>
            <a:pPr marL="0" indent="0">
              <a:buFont typeface="Arial" panose="020B0604020202020204" pitchFamily="34" charset="0"/>
              <a:buNone/>
            </a:pPr>
            <a:r>
              <a:rPr lang="ja-JP" altLang="en-US" dirty="0"/>
              <a:t>⑦デバッグウィンドウの表示</a:t>
            </a:r>
            <a:endParaRPr lang="en-US" altLang="ja-JP" dirty="0"/>
          </a:p>
          <a:p>
            <a:pPr marL="0" indent="0">
              <a:buFont typeface="Arial" panose="020B0604020202020204" pitchFamily="34" charset="0"/>
              <a:buNone/>
            </a:pPr>
            <a:r>
              <a:rPr lang="ja-JP" altLang="en-US" dirty="0"/>
              <a:t>⑧</a:t>
            </a:r>
            <a:r>
              <a:rPr lang="en-US" altLang="ja-JP" dirty="0"/>
              <a:t>inject</a:t>
            </a:r>
            <a:r>
              <a:rPr lang="ja-JP" altLang="en-US" dirty="0"/>
              <a:t>の左部分をクリックしフロー開始</a:t>
            </a:r>
            <a:endParaRPr lang="en-US" altLang="ja-JP" dirty="0"/>
          </a:p>
        </p:txBody>
      </p:sp>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l="83333" t="15181" b="67408"/>
          <a:stretch/>
        </p:blipFill>
        <p:spPr>
          <a:xfrm>
            <a:off x="3135086" y="1197782"/>
            <a:ext cx="4718058" cy="3080379"/>
          </a:xfrm>
          <a:prstGeom prst="rect">
            <a:avLst/>
          </a:prstGeom>
        </p:spPr>
      </p:pic>
      <p:pic>
        <p:nvPicPr>
          <p:cNvPr id="8" name="図 7"/>
          <p:cNvPicPr>
            <a:picLocks noChangeAspect="1"/>
          </p:cNvPicPr>
          <p:nvPr/>
        </p:nvPicPr>
        <p:blipFill rotWithShape="1">
          <a:blip r:embed="rId4">
            <a:extLst>
              <a:ext uri="{28A0092B-C50C-407E-A947-70E740481C1C}">
                <a14:useLocalDpi xmlns:a14="http://schemas.microsoft.com/office/drawing/2010/main" val="0"/>
              </a:ext>
            </a:extLst>
          </a:blip>
          <a:srcRect l="15162" t="25609" r="76985" b="69312"/>
          <a:stretch/>
        </p:blipFill>
        <p:spPr>
          <a:xfrm>
            <a:off x="8893173" y="1989334"/>
            <a:ext cx="2477719" cy="1001516"/>
          </a:xfrm>
          <a:prstGeom prst="rect">
            <a:avLst/>
          </a:prstGeom>
        </p:spPr>
      </p:pic>
      <p:sp>
        <p:nvSpPr>
          <p:cNvPr id="11" name="右矢印 10"/>
          <p:cNvSpPr/>
          <p:nvPr/>
        </p:nvSpPr>
        <p:spPr>
          <a:xfrm rot="6828011">
            <a:off x="8972550" y="1539142"/>
            <a:ext cx="790575" cy="5262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32</a:t>
            </a:fld>
            <a:endParaRPr kumimoji="1" lang="ja-JP" altLang="en-US"/>
          </a:p>
        </p:txBody>
      </p:sp>
    </p:spTree>
    <p:extLst>
      <p:ext uri="{BB962C8B-B14F-4D97-AF65-F5344CB8AC3E}">
        <p14:creationId xmlns:p14="http://schemas.microsoft.com/office/powerpoint/2010/main" val="30219846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Node-RED</a:t>
            </a:r>
            <a:r>
              <a:rPr kumimoji="1" lang="ja-JP" altLang="en-US" dirty="0"/>
              <a:t>の</a:t>
            </a:r>
            <a:r>
              <a:rPr lang="ja-JP" altLang="en-US" dirty="0"/>
              <a:t>挙動</a:t>
            </a:r>
            <a:endParaRPr kumimoji="1" lang="ja-JP" altLang="en-US" dirty="0"/>
          </a:p>
        </p:txBody>
      </p:sp>
      <p:sp>
        <p:nvSpPr>
          <p:cNvPr id="3" name="コンテンツ プレースホルダー 2"/>
          <p:cNvSpPr>
            <a:spLocks noGrp="1"/>
          </p:cNvSpPr>
          <p:nvPr>
            <p:ph idx="1"/>
          </p:nvPr>
        </p:nvSpPr>
        <p:spPr>
          <a:xfrm>
            <a:off x="676405" y="1528176"/>
            <a:ext cx="11163169" cy="3256766"/>
          </a:xfrm>
        </p:spPr>
        <p:txBody>
          <a:bodyPr>
            <a:normAutofit/>
          </a:bodyPr>
          <a:lstStyle/>
          <a:p>
            <a:pPr marL="0" indent="0">
              <a:buNone/>
            </a:pPr>
            <a:r>
              <a:rPr kumimoji="1" lang="en-US" altLang="ja-JP" dirty="0"/>
              <a:t>Node-RED</a:t>
            </a:r>
            <a:r>
              <a:rPr kumimoji="1" lang="ja-JP" altLang="en-US" dirty="0"/>
              <a:t>では</a:t>
            </a:r>
            <a:r>
              <a:rPr lang="ja-JP" altLang="en-US" dirty="0"/>
              <a:t>ノード間で </a:t>
            </a:r>
            <a:r>
              <a:rPr lang="en-US" altLang="ja-JP" dirty="0" err="1">
                <a:solidFill>
                  <a:srgbClr val="FF0000"/>
                </a:solidFill>
              </a:rPr>
              <a:t>msg</a:t>
            </a:r>
            <a:r>
              <a:rPr lang="ja-JP" altLang="en-US" dirty="0">
                <a:solidFill>
                  <a:srgbClr val="FF0000"/>
                </a:solidFill>
              </a:rPr>
              <a:t>オブジェクト </a:t>
            </a:r>
            <a:r>
              <a:rPr lang="ja-JP" altLang="en-US" dirty="0"/>
              <a:t>を受け渡す。</a:t>
            </a:r>
            <a:endParaRPr lang="en-US" altLang="ja-JP" dirty="0"/>
          </a:p>
          <a:p>
            <a:pPr marL="0" indent="0">
              <a:buNone/>
            </a:pPr>
            <a:r>
              <a:rPr lang="ja-JP" altLang="en-US" dirty="0"/>
              <a:t>受け渡すデータは </a:t>
            </a:r>
            <a:r>
              <a:rPr lang="en-US" altLang="ja-JP" dirty="0" err="1"/>
              <a:t>msg.</a:t>
            </a:r>
            <a:r>
              <a:rPr lang="en-US" altLang="ja-JP" dirty="0" err="1">
                <a:solidFill>
                  <a:srgbClr val="FF0000"/>
                </a:solidFill>
              </a:rPr>
              <a:t>payload</a:t>
            </a:r>
            <a:r>
              <a:rPr lang="ja-JP" altLang="en-US" dirty="0">
                <a:solidFill>
                  <a:srgbClr val="FF0000"/>
                </a:solidFill>
              </a:rPr>
              <a:t>　</a:t>
            </a:r>
            <a:r>
              <a:rPr lang="ja-JP" altLang="en-US" dirty="0"/>
              <a:t>プロパティに格納する。</a:t>
            </a:r>
            <a:endParaRPr lang="en-US" altLang="ja-JP" dirty="0"/>
          </a:p>
          <a:p>
            <a:pPr marL="0" indent="0">
              <a:buNone/>
            </a:pPr>
            <a:r>
              <a:rPr lang="en-US" altLang="ja-JP" dirty="0"/>
              <a:t>Node-Red</a:t>
            </a:r>
            <a:r>
              <a:rPr lang="ja-JP" altLang="en-US" dirty="0"/>
              <a:t>はメッセージを次のノードに受け渡すことで</a:t>
            </a:r>
            <a:r>
              <a:rPr lang="en-US" altLang="ja-JP" dirty="0"/>
              <a:t/>
            </a:r>
            <a:br>
              <a:rPr lang="en-US" altLang="ja-JP" dirty="0"/>
            </a:br>
            <a:r>
              <a:rPr lang="ja-JP" altLang="en-US" dirty="0"/>
              <a:t>処理を進める。</a:t>
            </a:r>
            <a:endParaRPr lang="en-US" altLang="ja-JP" dirty="0"/>
          </a:p>
        </p:txBody>
      </p:sp>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13036" t="23916" r="56546" b="69131"/>
          <a:stretch/>
        </p:blipFill>
        <p:spPr>
          <a:xfrm>
            <a:off x="1484376" y="5699406"/>
            <a:ext cx="8610600" cy="1230161"/>
          </a:xfrm>
          <a:prstGeom prst="rect">
            <a:avLst/>
          </a:prstGeom>
        </p:spPr>
      </p:pic>
      <p:sp>
        <p:nvSpPr>
          <p:cNvPr id="7" name="右矢印 6"/>
          <p:cNvSpPr/>
          <p:nvPr/>
        </p:nvSpPr>
        <p:spPr>
          <a:xfrm>
            <a:off x="4024375" y="5261256"/>
            <a:ext cx="3695701" cy="87630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chemeClr val="tx1"/>
                </a:solidFill>
                <a:latin typeface="Tahoma" panose="020B0604030504040204" pitchFamily="34" charset="0"/>
                <a:ea typeface="Tahoma" panose="020B0604030504040204" pitchFamily="34" charset="0"/>
                <a:cs typeface="Tahoma" panose="020B0604030504040204" pitchFamily="34" charset="0"/>
              </a:rPr>
              <a:t>msg.payload</a:t>
            </a:r>
            <a:r>
              <a:rPr lang="en-US" altLang="ja-JP" dirty="0">
                <a:solidFill>
                  <a:schemeClr val="tx1"/>
                </a:solidFill>
                <a:latin typeface="Tahoma" panose="020B0604030504040204" pitchFamily="34" charset="0"/>
                <a:ea typeface="Tahoma" panose="020B0604030504040204" pitchFamily="34" charset="0"/>
                <a:cs typeface="Tahoma" panose="020B0604030504040204" pitchFamily="34" charset="0"/>
              </a:rPr>
              <a:t> (Hello Node)</a:t>
            </a:r>
            <a:endParaRPr kumimoji="1" lang="ja-JP" altLang="en-US" dirty="0">
              <a:solidFill>
                <a:schemeClr val="tx1"/>
              </a:solidFill>
              <a:latin typeface="Tahoma" panose="020B0604030504040204" pitchFamily="34" charset="0"/>
              <a:cs typeface="Tahoma" panose="020B0604030504040204" pitchFamily="34" charset="0"/>
            </a:endParaRPr>
          </a:p>
        </p:txBody>
      </p:sp>
      <p:pic>
        <p:nvPicPr>
          <p:cNvPr id="1026" name="Picture 2" descr="https://3.bp.blogspot.com/-FKXvovCjmvY/Vycei0kkSeI/AAAAAAAA6VE/iQJMhrASMjYO4bYnIyxOMiQBurk9MiACgCLcB/s800/tegami_yagi.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084826" y="3981818"/>
            <a:ext cx="1409700" cy="1588394"/>
          </a:xfrm>
          <a:prstGeom prst="rect">
            <a:avLst/>
          </a:prstGeom>
          <a:noFill/>
          <a:extLst>
            <a:ext uri="{909E8E84-426E-40DD-AFC4-6F175D3DCCD1}">
              <a14:hiddenFill xmlns:a14="http://schemas.microsoft.com/office/drawing/2010/main">
                <a:solidFill>
                  <a:srgbClr val="FFFFFF"/>
                </a:solidFill>
              </a14:hiddenFill>
            </a:ext>
          </a:extLst>
        </p:spPr>
      </p:pic>
      <p:sp>
        <p:nvSpPr>
          <p:cNvPr id="9" name="スライド番号プレースホルダー 8"/>
          <p:cNvSpPr>
            <a:spLocks noGrp="1"/>
          </p:cNvSpPr>
          <p:nvPr>
            <p:ph type="sldNum" sz="quarter" idx="12"/>
          </p:nvPr>
        </p:nvSpPr>
        <p:spPr/>
        <p:txBody>
          <a:bodyPr/>
          <a:lstStyle/>
          <a:p>
            <a:fld id="{5A94AD81-C81A-455B-A87B-15031EE15849}" type="slidenum">
              <a:rPr kumimoji="1" lang="ja-JP" altLang="en-US" smtClean="0"/>
              <a:t>33</a:t>
            </a:fld>
            <a:endParaRPr kumimoji="1" lang="ja-JP" altLang="en-US"/>
          </a:p>
        </p:txBody>
      </p:sp>
    </p:spTree>
    <p:extLst>
      <p:ext uri="{BB962C8B-B14F-4D97-AF65-F5344CB8AC3E}">
        <p14:creationId xmlns:p14="http://schemas.microsoft.com/office/powerpoint/2010/main" val="365546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1026"/>
                                        </p:tgtEl>
                                        <p:attrNameLst>
                                          <p:attrName>style.visibility</p:attrName>
                                        </p:attrNameLst>
                                      </p:cBhvr>
                                      <p:to>
                                        <p:strVal val="visible"/>
                                      </p:to>
                                    </p:set>
                                    <p:animEffect transition="in" filter="fade">
                                      <p:cBhvr>
                                        <p:cTn id="3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inject:</a:t>
            </a:r>
            <a:r>
              <a:rPr lang="ja-JP" altLang="en-US" dirty="0"/>
              <a:t>繰返し設定</a:t>
            </a:r>
            <a:endParaRPr kumimoji="1" lang="ja-JP" altLang="en-US" dirty="0"/>
          </a:p>
        </p:txBody>
      </p:sp>
      <p:sp>
        <p:nvSpPr>
          <p:cNvPr id="3" name="コンテンツ プレースホルダー 2"/>
          <p:cNvSpPr>
            <a:spLocks noGrp="1"/>
          </p:cNvSpPr>
          <p:nvPr>
            <p:ph idx="1"/>
          </p:nvPr>
        </p:nvSpPr>
        <p:spPr>
          <a:xfrm>
            <a:off x="984805" y="4461832"/>
            <a:ext cx="10891378" cy="2104222"/>
          </a:xfrm>
        </p:spPr>
        <p:txBody>
          <a:bodyPr/>
          <a:lstStyle/>
          <a:p>
            <a:pPr marL="0" indent="0">
              <a:buNone/>
            </a:pPr>
            <a:r>
              <a:rPr kumimoji="1" lang="en-US" altLang="ja-JP" dirty="0"/>
              <a:t>inject</a:t>
            </a:r>
            <a:r>
              <a:rPr kumimoji="1" lang="ja-JP" altLang="en-US" dirty="0"/>
              <a:t>ノードはクリックしなくても指定した時間間隔で</a:t>
            </a:r>
            <a:r>
              <a:rPr kumimoji="1" lang="en-US" altLang="ja-JP" dirty="0"/>
              <a:t/>
            </a:r>
            <a:br>
              <a:rPr kumimoji="1" lang="en-US" altLang="ja-JP" dirty="0"/>
            </a:br>
            <a:r>
              <a:rPr kumimoji="1" lang="ja-JP" altLang="en-US" dirty="0"/>
              <a:t>定期的に実行できる。</a:t>
            </a:r>
            <a:endParaRPr kumimoji="1" lang="en-US" altLang="ja-JP" dirty="0"/>
          </a:p>
          <a:p>
            <a:pPr marL="0" indent="0">
              <a:buNone/>
            </a:pPr>
            <a:r>
              <a:rPr kumimoji="1" lang="ja-JP" altLang="en-US" dirty="0"/>
              <a:t>繰返し設定は</a:t>
            </a:r>
            <a:r>
              <a:rPr kumimoji="1" lang="ja-JP" altLang="en-US" dirty="0">
                <a:solidFill>
                  <a:srgbClr val="FF0000"/>
                </a:solidFill>
              </a:rPr>
              <a:t>自動化</a:t>
            </a:r>
            <a:r>
              <a:rPr kumimoji="1" lang="ja-JP" altLang="en-US" dirty="0"/>
              <a:t>などに利用できる。</a:t>
            </a:r>
            <a:endParaRPr kumimoji="1"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34</a:t>
            </a:fld>
            <a:endParaRPr kumimoji="1" lang="ja-JP" altLang="en-US"/>
          </a:p>
        </p:txBody>
      </p:sp>
      <p:sp>
        <p:nvSpPr>
          <p:cNvPr id="5" name="正方形/長方形 4"/>
          <p:cNvSpPr/>
          <p:nvPr/>
        </p:nvSpPr>
        <p:spPr>
          <a:xfrm>
            <a:off x="384711" y="1935603"/>
            <a:ext cx="3403600" cy="894534"/>
          </a:xfrm>
          <a:prstGeom prst="rect">
            <a:avLst/>
          </a:prstGeom>
          <a:blipFill dpi="0" rotWithShape="1">
            <a:blip r:embed="rId2"/>
            <a:srcRect/>
            <a:stretch>
              <a:fillRect l="-13805" t="-666897" r="-1311257" b="-22273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792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74914"/>
          </a:xfrm>
        </p:spPr>
        <p:txBody>
          <a:bodyPr/>
          <a:lstStyle/>
          <a:p>
            <a:r>
              <a:rPr kumimoji="1" lang="ja-JP" altLang="en-US" dirty="0"/>
              <a:t>使ってみよう：</a:t>
            </a:r>
            <a:r>
              <a:rPr kumimoji="1" lang="en-US" altLang="ja-JP" dirty="0"/>
              <a:t>delay</a:t>
            </a:r>
            <a:r>
              <a:rPr kumimoji="1" lang="ja-JP" altLang="en-US" dirty="0"/>
              <a:t>ノード</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35</a:t>
            </a:fld>
            <a:endParaRPr kumimoji="1" lang="ja-JP" altLang="en-US"/>
          </a:p>
        </p:txBody>
      </p:sp>
      <p:sp>
        <p:nvSpPr>
          <p:cNvPr id="5" name="正方形/長方形 4">
            <a:extLst>
              <a:ext uri="{FF2B5EF4-FFF2-40B4-BE49-F238E27FC236}">
                <a16:creationId xmlns:a16="http://schemas.microsoft.com/office/drawing/2014/main" id="{6568372F-E169-2176-5EC1-E63C720CF100}"/>
              </a:ext>
            </a:extLst>
          </p:cNvPr>
          <p:cNvSpPr/>
          <p:nvPr/>
        </p:nvSpPr>
        <p:spPr>
          <a:xfrm>
            <a:off x="780395" y="2088926"/>
            <a:ext cx="3403600" cy="763159"/>
          </a:xfrm>
          <a:prstGeom prst="rect">
            <a:avLst/>
          </a:prstGeom>
          <a:blipFill dpi="0" rotWithShape="1">
            <a:blip r:embed="rId2"/>
            <a:srcRect/>
            <a:stretch>
              <a:fillRect l="-13805" t="-2618290" r="-1311257" b="-79148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C20C6E78-966B-0CC1-3A69-D7EA8DCAAF5D}"/>
              </a:ext>
            </a:extLst>
          </p:cNvPr>
          <p:cNvSpPr txBox="1">
            <a:spLocks/>
          </p:cNvSpPr>
          <p:nvPr/>
        </p:nvSpPr>
        <p:spPr>
          <a:xfrm>
            <a:off x="5148467" y="1203562"/>
            <a:ext cx="6357733" cy="25338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3200" dirty="0"/>
              <a:t>遅延</a:t>
            </a:r>
            <a:endParaRPr lang="en-US" altLang="ja-JP" sz="3200" dirty="0"/>
          </a:p>
          <a:p>
            <a:pPr marL="0" indent="0">
              <a:buFont typeface="Arial" panose="020B0604020202020204" pitchFamily="34" charset="0"/>
              <a:buNone/>
            </a:pPr>
            <a:r>
              <a:rPr lang="ja-JP" altLang="en-US" sz="3200" dirty="0"/>
              <a:t>メッセージを受け取った後</a:t>
            </a:r>
            <a:r>
              <a:rPr lang="en-US" altLang="ja-JP" sz="3200" dirty="0"/>
              <a:t/>
            </a:r>
            <a:br>
              <a:rPr lang="en-US" altLang="ja-JP" sz="3200" dirty="0"/>
            </a:br>
            <a:r>
              <a:rPr lang="ja-JP" altLang="en-US" sz="3200" dirty="0"/>
              <a:t>指定した時間待ってから</a:t>
            </a:r>
            <a:r>
              <a:rPr lang="en-US" altLang="ja-JP" sz="3200" dirty="0"/>
              <a:t/>
            </a:r>
            <a:br>
              <a:rPr lang="en-US" altLang="ja-JP" sz="3200" dirty="0"/>
            </a:br>
            <a:r>
              <a:rPr lang="ja-JP" altLang="en-US" sz="3200" dirty="0"/>
              <a:t>メッセージを送る</a:t>
            </a:r>
          </a:p>
        </p:txBody>
      </p:sp>
    </p:spTree>
    <p:extLst>
      <p:ext uri="{BB962C8B-B14F-4D97-AF65-F5344CB8AC3E}">
        <p14:creationId xmlns:p14="http://schemas.microsoft.com/office/powerpoint/2010/main" val="848445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delay</a:t>
            </a:r>
            <a:r>
              <a:rPr kumimoji="1" lang="ja-JP" altLang="en-US" dirty="0"/>
              <a:t>ノード：遅延設定</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36</a:t>
            </a:fld>
            <a:endParaRPr kumimoji="1" lang="ja-JP" altLang="en-US"/>
          </a:p>
        </p:txBody>
      </p:sp>
      <p:pic>
        <p:nvPicPr>
          <p:cNvPr id="7" name="コンテンツ プレースホルダー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1280" t="24332" r="46465" b="70094"/>
          <a:stretch/>
        </p:blipFill>
        <p:spPr>
          <a:xfrm>
            <a:off x="435484" y="1112704"/>
            <a:ext cx="9569668" cy="1002535"/>
          </a:xfrm>
        </p:spPr>
      </p:pic>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l="56882" t="12370" r="16823" b="58393"/>
          <a:stretch/>
        </p:blipFill>
        <p:spPr>
          <a:xfrm>
            <a:off x="523702" y="2622014"/>
            <a:ext cx="5687609" cy="3833871"/>
          </a:xfrm>
          <a:prstGeom prst="rect">
            <a:avLst/>
          </a:prstGeom>
        </p:spPr>
      </p:pic>
    </p:spTree>
    <p:extLst>
      <p:ext uri="{BB962C8B-B14F-4D97-AF65-F5344CB8AC3E}">
        <p14:creationId xmlns:p14="http://schemas.microsoft.com/office/powerpoint/2010/main" val="36245355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使ってみよう：</a:t>
            </a:r>
            <a:r>
              <a:rPr kumimoji="1" lang="en-US" altLang="ja-JP" dirty="0"/>
              <a:t>change</a:t>
            </a:r>
            <a:r>
              <a:rPr kumimoji="1" lang="ja-JP" altLang="en-US" dirty="0"/>
              <a:t>ノード</a:t>
            </a:r>
          </a:p>
        </p:txBody>
      </p:sp>
      <p:sp>
        <p:nvSpPr>
          <p:cNvPr id="3" name="コンテンツ プレースホルダー 2"/>
          <p:cNvSpPr>
            <a:spLocks noGrp="1"/>
          </p:cNvSpPr>
          <p:nvPr>
            <p:ph idx="1"/>
          </p:nvPr>
        </p:nvSpPr>
        <p:spPr>
          <a:xfrm>
            <a:off x="6118577" y="1422399"/>
            <a:ext cx="5678311" cy="2506133"/>
          </a:xfrm>
        </p:spPr>
        <p:txBody>
          <a:bodyPr/>
          <a:lstStyle/>
          <a:p>
            <a:pPr marL="0" indent="0">
              <a:buNone/>
            </a:pPr>
            <a:endParaRPr kumimoji="1" lang="en-US" altLang="ja-JP" dirty="0"/>
          </a:p>
          <a:p>
            <a:pPr marL="0" indent="0">
              <a:buNone/>
            </a:pPr>
            <a:r>
              <a:rPr kumimoji="1" lang="ja-JP" altLang="en-US" dirty="0"/>
              <a:t>受け取ったメッセージを変更して送る</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37</a:t>
            </a:fld>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781" t="63148" r="92013" b="33827"/>
          <a:stretch/>
        </p:blipFill>
        <p:spPr>
          <a:xfrm>
            <a:off x="1024569" y="2295316"/>
            <a:ext cx="3393195" cy="863506"/>
          </a:xfrm>
          <a:prstGeom prst="rect">
            <a:avLst/>
          </a:prstGeom>
        </p:spPr>
      </p:pic>
    </p:spTree>
    <p:extLst>
      <p:ext uri="{BB962C8B-B14F-4D97-AF65-F5344CB8AC3E}">
        <p14:creationId xmlns:p14="http://schemas.microsoft.com/office/powerpoint/2010/main" val="36994678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change</a:t>
            </a:r>
            <a:r>
              <a:rPr kumimoji="1" lang="ja-JP" altLang="en-US" dirty="0"/>
              <a:t>ノード：設定</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38</a:t>
            </a:fld>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56988" t="12209" r="16530" b="58876"/>
          <a:stretch/>
        </p:blipFill>
        <p:spPr>
          <a:xfrm>
            <a:off x="980501" y="2886044"/>
            <a:ext cx="5583533" cy="3696159"/>
          </a:xfrm>
          <a:prstGeom prst="rect">
            <a:avLst/>
          </a:prstGeom>
        </p:spPr>
      </p:pic>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15589" t="20884" r="53246" b="73012"/>
          <a:stretch/>
        </p:blipFill>
        <p:spPr>
          <a:xfrm>
            <a:off x="980501" y="1406941"/>
            <a:ext cx="9462914" cy="1123721"/>
          </a:xfrm>
          <a:prstGeom prst="rect">
            <a:avLst/>
          </a:prstGeom>
        </p:spPr>
      </p:pic>
    </p:spTree>
    <p:extLst>
      <p:ext uri="{BB962C8B-B14F-4D97-AF65-F5344CB8AC3E}">
        <p14:creationId xmlns:p14="http://schemas.microsoft.com/office/powerpoint/2010/main" val="23656023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使ってみよう：</a:t>
            </a:r>
            <a:r>
              <a:rPr kumimoji="1" lang="en-US" altLang="ja-JP" dirty="0"/>
              <a:t>complete</a:t>
            </a:r>
            <a:r>
              <a:rPr kumimoji="1" lang="ja-JP" altLang="en-US" dirty="0"/>
              <a:t>ノード</a:t>
            </a:r>
          </a:p>
        </p:txBody>
      </p:sp>
      <p:sp>
        <p:nvSpPr>
          <p:cNvPr id="3" name="コンテンツ プレースホルダー 2"/>
          <p:cNvSpPr>
            <a:spLocks noGrp="1"/>
          </p:cNvSpPr>
          <p:nvPr>
            <p:ph idx="1"/>
          </p:nvPr>
        </p:nvSpPr>
        <p:spPr>
          <a:xfrm>
            <a:off x="4306677" y="1277955"/>
            <a:ext cx="7481371" cy="2181341"/>
          </a:xfrm>
        </p:spPr>
        <p:txBody>
          <a:bodyPr/>
          <a:lstStyle/>
          <a:p>
            <a:pPr marL="0" indent="0">
              <a:buNone/>
            </a:pPr>
            <a:r>
              <a:rPr kumimoji="1" lang="ja-JP" altLang="en-US" dirty="0"/>
              <a:t>指定したノードのいずれかが</a:t>
            </a:r>
            <a:r>
              <a:rPr kumimoji="1" lang="en-US" altLang="ja-JP" dirty="0"/>
              <a:t/>
            </a:r>
            <a:br>
              <a:rPr kumimoji="1" lang="en-US" altLang="ja-JP" dirty="0"/>
            </a:br>
            <a:r>
              <a:rPr lang="ja-JP" altLang="en-US" dirty="0"/>
              <a:t>メッセージを送信</a:t>
            </a:r>
            <a:r>
              <a:rPr kumimoji="1" lang="ja-JP" altLang="en-US" dirty="0"/>
              <a:t>したとき、</a:t>
            </a:r>
            <a:r>
              <a:rPr kumimoji="1" lang="en-US" altLang="ja-JP" dirty="0"/>
              <a:t/>
            </a:r>
            <a:br>
              <a:rPr kumimoji="1" lang="en-US" altLang="ja-JP" dirty="0"/>
            </a:br>
            <a:r>
              <a:rPr kumimoji="1" lang="ja-JP" altLang="en-US" dirty="0"/>
              <a:t>同じ内容のメッセージを送信する。</a:t>
            </a:r>
            <a:endParaRPr kumimoji="1" lang="en-US" altLang="ja-JP"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39</a:t>
            </a:fld>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980" t="26506" r="92007" b="70120"/>
          <a:stretch/>
        </p:blipFill>
        <p:spPr>
          <a:xfrm>
            <a:off x="793214" y="1850832"/>
            <a:ext cx="2757368" cy="804231"/>
          </a:xfrm>
          <a:prstGeom prst="rect">
            <a:avLst/>
          </a:prstGeom>
        </p:spPr>
      </p:pic>
    </p:spTree>
    <p:extLst>
      <p:ext uri="{BB962C8B-B14F-4D97-AF65-F5344CB8AC3E}">
        <p14:creationId xmlns:p14="http://schemas.microsoft.com/office/powerpoint/2010/main" val="2663950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本セミナーの目的</a:t>
            </a:r>
          </a:p>
        </p:txBody>
      </p:sp>
      <p:sp>
        <p:nvSpPr>
          <p:cNvPr id="3" name="コンテンツ プレースホルダー 2"/>
          <p:cNvSpPr>
            <a:spLocks noGrp="1"/>
          </p:cNvSpPr>
          <p:nvPr>
            <p:ph idx="1"/>
          </p:nvPr>
        </p:nvSpPr>
        <p:spPr>
          <a:xfrm>
            <a:off x="378372" y="948654"/>
            <a:ext cx="11435256" cy="2741050"/>
          </a:xfrm>
        </p:spPr>
        <p:txBody>
          <a:bodyPr>
            <a:normAutofit/>
          </a:bodyPr>
          <a:lstStyle/>
          <a:p>
            <a:pPr marL="0" indent="0">
              <a:buNone/>
            </a:pPr>
            <a:r>
              <a:rPr lang="ja-JP" altLang="en-US" dirty="0"/>
              <a:t>プログラムを極力記述しない「</a:t>
            </a:r>
            <a:r>
              <a:rPr lang="ja-JP" altLang="en-US" dirty="0">
                <a:solidFill>
                  <a:srgbClr val="FF0000"/>
                </a:solidFill>
              </a:rPr>
              <a:t>ローコード開発</a:t>
            </a:r>
            <a:r>
              <a:rPr lang="ja-JP" altLang="en-US" dirty="0"/>
              <a:t>」により</a:t>
            </a:r>
            <a:r>
              <a:rPr lang="en-US" altLang="ja-JP" dirty="0"/>
              <a:t/>
            </a:r>
            <a:br>
              <a:rPr lang="en-US" altLang="ja-JP" dirty="0"/>
            </a:br>
            <a:r>
              <a:rPr lang="ja-JP" altLang="en-US" dirty="0"/>
              <a:t>簡易的な</a:t>
            </a:r>
            <a:r>
              <a:rPr lang="en-US" altLang="ja-JP" dirty="0" err="1"/>
              <a:t>IoT</a:t>
            </a:r>
            <a:r>
              <a:rPr lang="ja-JP" altLang="en-US" dirty="0"/>
              <a:t>システム開発を体験することで、</a:t>
            </a:r>
            <a:r>
              <a:rPr lang="en-US" altLang="ja-JP" dirty="0"/>
              <a:t/>
            </a:r>
            <a:br>
              <a:rPr lang="en-US" altLang="ja-JP" dirty="0"/>
            </a:br>
            <a:r>
              <a:rPr lang="en-US" altLang="ja-JP" dirty="0" err="1">
                <a:solidFill>
                  <a:srgbClr val="FF0000"/>
                </a:solidFill>
              </a:rPr>
              <a:t>IoT</a:t>
            </a:r>
            <a:r>
              <a:rPr lang="ja-JP" altLang="en-US" dirty="0">
                <a:solidFill>
                  <a:srgbClr val="FF0000"/>
                </a:solidFill>
              </a:rPr>
              <a:t>技術によって何ができるのかを実感し</a:t>
            </a:r>
            <a:r>
              <a:rPr lang="ja-JP" altLang="en-US" dirty="0"/>
              <a:t>、</a:t>
            </a:r>
            <a:r>
              <a:rPr lang="en-US" altLang="ja-JP" dirty="0"/>
              <a:t/>
            </a:r>
            <a:br>
              <a:rPr lang="en-US" altLang="ja-JP" dirty="0"/>
            </a:br>
            <a:r>
              <a:rPr lang="ja-JP" altLang="en-US" dirty="0"/>
              <a:t>今後の業務改善などのアイデアを獲得する。</a:t>
            </a:r>
            <a:endParaRPr lang="en-US" altLang="ja-JP" dirty="0"/>
          </a:p>
          <a:p>
            <a:pPr marL="0" indent="0">
              <a:buNone/>
            </a:pPr>
            <a:endParaRPr kumimoji="1" lang="ja-JP" altLang="en-US" dirty="0"/>
          </a:p>
        </p:txBody>
      </p:sp>
      <p:pic>
        <p:nvPicPr>
          <p:cNvPr id="2050" name="Picture 2" descr="ひらめく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1223" y="3601460"/>
            <a:ext cx="3213738" cy="3213737"/>
          </a:xfrm>
          <a:prstGeom prst="rect">
            <a:avLst/>
          </a:prstGeom>
          <a:noFill/>
          <a:extLst>
            <a:ext uri="{909E8E84-426E-40DD-AFC4-6F175D3DCCD1}">
              <a14:hiddenFill xmlns:a14="http://schemas.microsoft.com/office/drawing/2010/main">
                <a:solidFill>
                  <a:srgbClr val="FFFFFF"/>
                </a:solidFill>
              </a14:hiddenFill>
            </a:ext>
          </a:extLst>
        </p:spPr>
      </p:pic>
      <p:sp>
        <p:nvSpPr>
          <p:cNvPr id="5" name="雲形吹き出し 4"/>
          <p:cNvSpPr/>
          <p:nvPr/>
        </p:nvSpPr>
        <p:spPr>
          <a:xfrm>
            <a:off x="7246805" y="3514373"/>
            <a:ext cx="2695481" cy="1333398"/>
          </a:xfrm>
          <a:prstGeom prst="cloudCallout">
            <a:avLst>
              <a:gd name="adj1" fmla="val -76034"/>
              <a:gd name="adj2" fmla="val 3229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遠隔操作</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p:txBody>
      </p:sp>
      <p:sp>
        <p:nvSpPr>
          <p:cNvPr id="6" name="雲形吹き出し 5"/>
          <p:cNvSpPr/>
          <p:nvPr/>
        </p:nvSpPr>
        <p:spPr>
          <a:xfrm>
            <a:off x="7301891" y="5165311"/>
            <a:ext cx="3169813" cy="1090112"/>
          </a:xfrm>
          <a:prstGeom prst="cloudCallout">
            <a:avLst>
              <a:gd name="adj1" fmla="val -73263"/>
              <a:gd name="adj2" fmla="val -7137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データ収集</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p:txBody>
      </p:sp>
      <p:sp>
        <p:nvSpPr>
          <p:cNvPr id="7" name="雲形吹き出し 6"/>
          <p:cNvSpPr/>
          <p:nvPr/>
        </p:nvSpPr>
        <p:spPr>
          <a:xfrm>
            <a:off x="2886090" y="3875313"/>
            <a:ext cx="2193909" cy="1289998"/>
          </a:xfrm>
          <a:prstGeom prst="cloudCallout">
            <a:avLst>
              <a:gd name="adj1" fmla="val 74354"/>
              <a:gd name="adj2" fmla="val 42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異常検知</a:t>
            </a:r>
            <a:endPar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endParaRPr>
          </a:p>
        </p:txBody>
      </p:sp>
    </p:spTree>
    <p:extLst>
      <p:ext uri="{BB962C8B-B14F-4D97-AF65-F5344CB8AC3E}">
        <p14:creationId xmlns:p14="http://schemas.microsoft.com/office/powerpoint/2010/main" val="14364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complete</a:t>
            </a:r>
            <a:r>
              <a:rPr lang="ja-JP" altLang="en-US" dirty="0"/>
              <a:t>ノード：設定</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40</a:t>
            </a:fld>
            <a:endParaRPr kumimoji="1" lang="ja-JP" altLang="en-US"/>
          </a:p>
        </p:txBody>
      </p:sp>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l="13836" t="21205" r="64446" b="66907"/>
          <a:stretch/>
        </p:blipFill>
        <p:spPr>
          <a:xfrm>
            <a:off x="3583237" y="985083"/>
            <a:ext cx="5905041" cy="1959523"/>
          </a:xfrm>
          <a:prstGeom prst="rect">
            <a:avLst/>
          </a:prstGeom>
        </p:spPr>
      </p:pic>
      <p:grpSp>
        <p:nvGrpSpPr>
          <p:cNvPr id="8" name="グループ化 7"/>
          <p:cNvGrpSpPr/>
          <p:nvPr/>
        </p:nvGrpSpPr>
        <p:grpSpPr>
          <a:xfrm>
            <a:off x="972241" y="3054775"/>
            <a:ext cx="3591198" cy="3687548"/>
            <a:chOff x="1112705" y="705080"/>
            <a:chExt cx="2996588" cy="2852621"/>
          </a:xfrm>
        </p:grpSpPr>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l="56591" t="12209" r="16919" b="61859"/>
            <a:stretch/>
          </p:blipFill>
          <p:spPr>
            <a:xfrm>
              <a:off x="1112705" y="705080"/>
              <a:ext cx="2996588" cy="1778476"/>
            </a:xfrm>
            <a:prstGeom prst="rect">
              <a:avLst/>
            </a:prstGeom>
          </p:spPr>
        </p:pic>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56591" t="84337" r="16919"/>
            <a:stretch/>
          </p:blipFill>
          <p:spPr>
            <a:xfrm>
              <a:off x="1112705" y="2483556"/>
              <a:ext cx="2996588" cy="1074145"/>
            </a:xfrm>
            <a:prstGeom prst="rect">
              <a:avLst/>
            </a:prstGeom>
          </p:spPr>
        </p:pic>
      </p:grpSp>
    </p:spTree>
    <p:extLst>
      <p:ext uri="{BB962C8B-B14F-4D97-AF65-F5344CB8AC3E}">
        <p14:creationId xmlns:p14="http://schemas.microsoft.com/office/powerpoint/2010/main" val="18051601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課題</a:t>
            </a:r>
            <a:endParaRPr kumimoji="1" lang="ja-JP" altLang="en-US" dirty="0"/>
          </a:p>
        </p:txBody>
      </p:sp>
      <p:sp>
        <p:nvSpPr>
          <p:cNvPr id="3" name="コンテンツ プレースホルダー 2"/>
          <p:cNvSpPr>
            <a:spLocks noGrp="1"/>
          </p:cNvSpPr>
          <p:nvPr>
            <p:ph idx="1"/>
          </p:nvPr>
        </p:nvSpPr>
        <p:spPr>
          <a:xfrm>
            <a:off x="683046" y="1498295"/>
            <a:ext cx="10917715" cy="1630495"/>
          </a:xfrm>
        </p:spPr>
        <p:txBody>
          <a:bodyPr/>
          <a:lstStyle/>
          <a:p>
            <a:pPr marL="742950" indent="-742950">
              <a:buFont typeface="+mj-lt"/>
              <a:buAutoNum type="arabicPeriod"/>
            </a:pPr>
            <a:r>
              <a:rPr lang="ja-JP" altLang="en-US" dirty="0"/>
              <a:t>開始すると「</a:t>
            </a:r>
            <a:r>
              <a:rPr lang="en-US" altLang="ja-JP" dirty="0"/>
              <a:t>Hello</a:t>
            </a:r>
            <a:r>
              <a:rPr lang="ja-JP" altLang="en-US" dirty="0"/>
              <a:t>」と表示され、</a:t>
            </a:r>
            <a:r>
              <a:rPr lang="en-US" altLang="ja-JP" dirty="0"/>
              <a:t/>
            </a:r>
            <a:br>
              <a:rPr lang="en-US" altLang="ja-JP" dirty="0"/>
            </a:br>
            <a:r>
              <a:rPr lang="ja-JP" altLang="en-US" dirty="0"/>
              <a:t>その</a:t>
            </a:r>
            <a:r>
              <a:rPr lang="en-US" altLang="ja-JP" dirty="0"/>
              <a:t>5</a:t>
            </a:r>
            <a:r>
              <a:rPr lang="ja-JP" altLang="en-US" dirty="0"/>
              <a:t>秒後に「</a:t>
            </a:r>
            <a:r>
              <a:rPr lang="en-US" altLang="ja-JP" dirty="0"/>
              <a:t>Bye</a:t>
            </a:r>
            <a:r>
              <a:rPr lang="ja-JP" altLang="en-US" dirty="0"/>
              <a:t>」と表示するフローを作成する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41</a:t>
            </a:fld>
            <a:endParaRPr kumimoji="1" lang="ja-JP" altLang="en-US"/>
          </a:p>
        </p:txBody>
      </p:sp>
    </p:spTree>
    <p:extLst>
      <p:ext uri="{BB962C8B-B14F-4D97-AF65-F5344CB8AC3E}">
        <p14:creationId xmlns:p14="http://schemas.microsoft.com/office/powerpoint/2010/main" val="35223218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7200" dirty="0"/>
              <a:t>デジタル入出力</a:t>
            </a:r>
          </a:p>
        </p:txBody>
      </p:sp>
      <p:sp>
        <p:nvSpPr>
          <p:cNvPr id="3" name="テキスト プレースホルダー 2"/>
          <p:cNvSpPr>
            <a:spLocks noGrp="1"/>
          </p:cNvSpPr>
          <p:nvPr>
            <p:ph type="body" idx="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42</a:t>
            </a:fld>
            <a:endParaRPr kumimoji="1" lang="ja-JP" altLang="en-US" dirty="0"/>
          </a:p>
        </p:txBody>
      </p:sp>
    </p:spTree>
    <p:extLst>
      <p:ext uri="{BB962C8B-B14F-4D97-AF65-F5344CB8AC3E}">
        <p14:creationId xmlns:p14="http://schemas.microsoft.com/office/powerpoint/2010/main" val="5416075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コンピュータが理解できること</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43</a:t>
            </a:fld>
            <a:endParaRPr kumimoji="1" lang="ja-JP" altLang="en-US"/>
          </a:p>
        </p:txBody>
      </p:sp>
      <p:sp>
        <p:nvSpPr>
          <p:cNvPr id="5" name="コンテンツ プレースホルダー 2"/>
          <p:cNvSpPr>
            <a:spLocks noGrp="1"/>
          </p:cNvSpPr>
          <p:nvPr>
            <p:ph idx="1"/>
          </p:nvPr>
        </p:nvSpPr>
        <p:spPr>
          <a:xfrm>
            <a:off x="696191" y="1267690"/>
            <a:ext cx="11080840" cy="5299365"/>
          </a:xfrm>
        </p:spPr>
        <p:txBody>
          <a:bodyPr>
            <a:normAutofit/>
          </a:bodyPr>
          <a:lstStyle/>
          <a:p>
            <a:pPr marL="0" indent="0">
              <a:buNone/>
            </a:pPr>
            <a:r>
              <a:rPr lang="ja-JP" altLang="en-US" dirty="0"/>
              <a:t>コンピュータは様々な計算を行うが、</a:t>
            </a:r>
            <a:r>
              <a:rPr lang="en-US" altLang="ja-JP" dirty="0"/>
              <a:t/>
            </a:r>
            <a:br>
              <a:rPr lang="en-US" altLang="ja-JP" dirty="0"/>
            </a:br>
            <a:r>
              <a:rPr lang="ja-JP" altLang="en-US" dirty="0"/>
              <a:t>コンピュータ内部では</a:t>
            </a:r>
            <a:r>
              <a:rPr lang="en-US" altLang="ja-JP" dirty="0">
                <a:solidFill>
                  <a:srgbClr val="FF0000"/>
                </a:solidFill>
              </a:rPr>
              <a:t>"0"</a:t>
            </a:r>
            <a:r>
              <a:rPr lang="ja-JP" altLang="en-US" dirty="0">
                <a:solidFill>
                  <a:srgbClr val="FF0000"/>
                </a:solidFill>
              </a:rPr>
              <a:t>か</a:t>
            </a:r>
            <a:r>
              <a:rPr lang="en-US" altLang="ja-JP" dirty="0">
                <a:solidFill>
                  <a:srgbClr val="FF0000"/>
                </a:solidFill>
              </a:rPr>
              <a:t>"1"</a:t>
            </a:r>
            <a:r>
              <a:rPr lang="ja-JP" altLang="en-US" dirty="0">
                <a:solidFill>
                  <a:srgbClr val="FF0000"/>
                </a:solidFill>
              </a:rPr>
              <a:t>というデータしか扱えない。</a:t>
            </a:r>
            <a:endParaRPr lang="en-US" altLang="ja-JP" dirty="0">
              <a:solidFill>
                <a:srgbClr val="FF0000"/>
              </a:solidFill>
            </a:endParaRPr>
          </a:p>
          <a:p>
            <a:pPr marL="0" indent="0">
              <a:buNone/>
            </a:pPr>
            <a:r>
              <a:rPr lang="ja-JP" altLang="en-US" dirty="0"/>
              <a:t>→</a:t>
            </a:r>
            <a:r>
              <a:rPr lang="en-US" altLang="ja-JP" dirty="0">
                <a:solidFill>
                  <a:srgbClr val="FF0000"/>
                </a:solidFill>
              </a:rPr>
              <a:t>0</a:t>
            </a:r>
            <a:r>
              <a:rPr lang="ja-JP" altLang="en-US" dirty="0">
                <a:solidFill>
                  <a:srgbClr val="FF0000"/>
                </a:solidFill>
              </a:rPr>
              <a:t>と</a:t>
            </a:r>
            <a:r>
              <a:rPr lang="en-US" altLang="ja-JP" dirty="0">
                <a:solidFill>
                  <a:srgbClr val="FF0000"/>
                </a:solidFill>
              </a:rPr>
              <a:t>1</a:t>
            </a:r>
            <a:r>
              <a:rPr lang="ja-JP" altLang="en-US" dirty="0">
                <a:solidFill>
                  <a:srgbClr val="FF0000"/>
                </a:solidFill>
              </a:rPr>
              <a:t>の並び順によって</a:t>
            </a:r>
            <a:r>
              <a:rPr lang="ja-JP" altLang="en-US" dirty="0"/>
              <a:t>計算などの命令を判断する</a:t>
            </a:r>
            <a:r>
              <a:rPr lang="ja-JP" altLang="en-US" dirty="0" smtClean="0"/>
              <a:t>。</a:t>
            </a:r>
            <a:endParaRPr lang="en-US" altLang="ja-JP" dirty="0" smtClean="0"/>
          </a:p>
          <a:p>
            <a:pPr marL="0" indent="0">
              <a:buNone/>
            </a:pPr>
            <a:endParaRPr lang="en-US" altLang="ja-JP" dirty="0"/>
          </a:p>
          <a:p>
            <a:pPr marL="0" indent="0">
              <a:buNone/>
            </a:pPr>
            <a:r>
              <a:rPr lang="ja-JP" altLang="en-US" dirty="0"/>
              <a:t>例</a:t>
            </a:r>
            <a:endParaRPr lang="en-US" altLang="ja-JP" dirty="0"/>
          </a:p>
          <a:p>
            <a:pPr marL="914400" lvl="2" indent="0">
              <a:buNone/>
            </a:pPr>
            <a:r>
              <a:rPr lang="en-US" altLang="ja-JP" sz="3200" dirty="0"/>
              <a:t>0100 1000 0101 0001 0101</a:t>
            </a:r>
            <a:r>
              <a:rPr lang="ja-JP" altLang="en-US" sz="3200" dirty="0"/>
              <a:t> の並びで</a:t>
            </a:r>
            <a:endParaRPr lang="en-US" altLang="ja-JP" sz="3200" dirty="0"/>
          </a:p>
          <a:p>
            <a:pPr marL="914400" lvl="2" indent="0">
              <a:buNone/>
            </a:pPr>
            <a:r>
              <a:rPr lang="en-US" altLang="ja-JP" sz="3200" dirty="0"/>
              <a:t>0</a:t>
            </a:r>
            <a:r>
              <a:rPr lang="ja-JP" altLang="en-US" sz="3200" dirty="0"/>
              <a:t>と</a:t>
            </a:r>
            <a:r>
              <a:rPr lang="en-US" altLang="ja-JP" sz="3200" dirty="0"/>
              <a:t>1</a:t>
            </a:r>
            <a:r>
              <a:rPr lang="ja-JP" altLang="en-US" sz="3200" dirty="0"/>
              <a:t>が送られてきた→　</a:t>
            </a:r>
            <a:r>
              <a:rPr lang="en-US" altLang="ja-JP" sz="3200" dirty="0"/>
              <a:t>8+5</a:t>
            </a:r>
            <a:r>
              <a:rPr lang="ja-JP" altLang="en-US" sz="3200" dirty="0"/>
              <a:t>の計算を行う・・・</a:t>
            </a:r>
            <a:r>
              <a:rPr lang="ja-JP" altLang="en-US" sz="3200" dirty="0" smtClean="0"/>
              <a:t>等</a:t>
            </a:r>
            <a:endParaRPr lang="en-US" altLang="ja-JP" sz="3200" dirty="0"/>
          </a:p>
        </p:txBody>
      </p:sp>
    </p:spTree>
    <p:extLst>
      <p:ext uri="{BB962C8B-B14F-4D97-AF65-F5344CB8AC3E}">
        <p14:creationId xmlns:p14="http://schemas.microsoft.com/office/powerpoint/2010/main" val="366611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p:cNvSpPr txBox="1">
            <a:spLocks/>
          </p:cNvSpPr>
          <p:nvPr/>
        </p:nvSpPr>
        <p:spPr>
          <a:xfrm>
            <a:off x="858982" y="2119745"/>
            <a:ext cx="11236036" cy="448887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smtClean="0"/>
              <a:t>例</a:t>
            </a:r>
            <a:endParaRPr lang="en-US" altLang="ja-JP" dirty="0" smtClean="0"/>
          </a:p>
          <a:p>
            <a:pPr marL="457200" lvl="1" indent="0">
              <a:buFont typeface="Arial" panose="020B0604020202020204" pitchFamily="34" charset="0"/>
              <a:buNone/>
            </a:pPr>
            <a:r>
              <a:rPr lang="ja-JP" altLang="en-US" dirty="0" smtClean="0"/>
              <a:t>・コンピュータで扱われるデータ</a:t>
            </a:r>
            <a:endParaRPr lang="en-US" altLang="ja-JP" dirty="0" smtClean="0"/>
          </a:p>
          <a:p>
            <a:pPr marL="457200" lvl="1" indent="0">
              <a:buNone/>
            </a:pPr>
            <a:r>
              <a:rPr lang="en-US" altLang="ja-JP" dirty="0" smtClean="0"/>
              <a:t>	</a:t>
            </a:r>
            <a:r>
              <a:rPr lang="en-US" altLang="ja-JP" dirty="0">
                <a:solidFill>
                  <a:srgbClr val="FF0000"/>
                </a:solidFill>
              </a:rPr>
              <a:t>"0"</a:t>
            </a:r>
            <a:r>
              <a:rPr lang="ja-JP" altLang="en-US" dirty="0"/>
              <a:t>か</a:t>
            </a:r>
            <a:r>
              <a:rPr lang="en-US" altLang="ja-JP" dirty="0">
                <a:solidFill>
                  <a:srgbClr val="FF0000"/>
                </a:solidFill>
              </a:rPr>
              <a:t>"1</a:t>
            </a:r>
            <a:r>
              <a:rPr lang="en-US" altLang="ja-JP" dirty="0" smtClean="0">
                <a:solidFill>
                  <a:srgbClr val="FF0000"/>
                </a:solidFill>
              </a:rPr>
              <a:t>"</a:t>
            </a:r>
          </a:p>
          <a:p>
            <a:pPr marL="457200" lvl="1" indent="0">
              <a:buNone/>
            </a:pPr>
            <a:endParaRPr lang="en-US" altLang="ja-JP" dirty="0" smtClean="0"/>
          </a:p>
          <a:p>
            <a:pPr marL="457200" lvl="1" indent="0">
              <a:buFont typeface="Arial" panose="020B0604020202020204" pitchFamily="34" charset="0"/>
              <a:buNone/>
            </a:pPr>
            <a:r>
              <a:rPr lang="ja-JP" altLang="en-US" dirty="0" smtClean="0"/>
              <a:t>・</a:t>
            </a:r>
            <a:r>
              <a:rPr lang="en-US" altLang="ja-JP" dirty="0" smtClean="0"/>
              <a:t>4</a:t>
            </a:r>
            <a:r>
              <a:rPr lang="ja-JP" altLang="en-US" dirty="0" smtClean="0"/>
              <a:t>桁表示のデジタル時計</a:t>
            </a:r>
            <a:r>
              <a:rPr lang="en-US" altLang="ja-JP" dirty="0" smtClean="0"/>
              <a:t/>
            </a:r>
            <a:br>
              <a:rPr lang="en-US" altLang="ja-JP" dirty="0" smtClean="0"/>
            </a:br>
            <a:r>
              <a:rPr lang="en-US" altLang="ja-JP" dirty="0" smtClean="0"/>
              <a:t>	</a:t>
            </a:r>
            <a:r>
              <a:rPr lang="en-US" altLang="ja-JP" dirty="0" smtClean="0">
                <a:solidFill>
                  <a:srgbClr val="FF0000"/>
                </a:solidFill>
              </a:rPr>
              <a:t>"00</a:t>
            </a:r>
            <a:r>
              <a:rPr lang="ja-JP" altLang="en-US" dirty="0" smtClean="0">
                <a:solidFill>
                  <a:srgbClr val="FF0000"/>
                </a:solidFill>
              </a:rPr>
              <a:t>：</a:t>
            </a:r>
            <a:r>
              <a:rPr lang="en-US" altLang="ja-JP" dirty="0" smtClean="0">
                <a:solidFill>
                  <a:srgbClr val="FF0000"/>
                </a:solidFill>
              </a:rPr>
              <a:t>00</a:t>
            </a:r>
            <a:r>
              <a:rPr lang="en-US" altLang="ja-JP" dirty="0">
                <a:solidFill>
                  <a:srgbClr val="FF0000"/>
                </a:solidFill>
              </a:rPr>
              <a:t>" </a:t>
            </a:r>
            <a:r>
              <a:rPr lang="en-US" altLang="ja-JP" dirty="0" smtClean="0"/>
              <a:t>,</a:t>
            </a:r>
            <a:r>
              <a:rPr lang="en-US" altLang="ja-JP" dirty="0" smtClean="0">
                <a:solidFill>
                  <a:srgbClr val="FF0000"/>
                </a:solidFill>
              </a:rPr>
              <a:t>"</a:t>
            </a:r>
            <a:r>
              <a:rPr lang="en-US" altLang="ja-JP" dirty="0">
                <a:solidFill>
                  <a:srgbClr val="FF0000"/>
                </a:solidFill>
              </a:rPr>
              <a:t>00</a:t>
            </a:r>
            <a:r>
              <a:rPr lang="ja-JP" altLang="en-US" dirty="0">
                <a:solidFill>
                  <a:srgbClr val="FF0000"/>
                </a:solidFill>
              </a:rPr>
              <a:t>：</a:t>
            </a:r>
            <a:r>
              <a:rPr lang="en-US" altLang="ja-JP" dirty="0" smtClean="0">
                <a:solidFill>
                  <a:srgbClr val="FF0000"/>
                </a:solidFill>
              </a:rPr>
              <a:t>01"</a:t>
            </a:r>
            <a:r>
              <a:rPr lang="ja-JP" altLang="en-US" dirty="0" smtClean="0"/>
              <a:t>・・・</a:t>
            </a:r>
            <a:r>
              <a:rPr lang="en-US" altLang="ja-JP" dirty="0" smtClean="0">
                <a:solidFill>
                  <a:srgbClr val="FF0000"/>
                </a:solidFill>
              </a:rPr>
              <a:t> </a:t>
            </a:r>
            <a:r>
              <a:rPr lang="en-US" altLang="ja-JP" dirty="0">
                <a:solidFill>
                  <a:srgbClr val="FF0000"/>
                </a:solidFill>
              </a:rPr>
              <a:t>"</a:t>
            </a:r>
            <a:r>
              <a:rPr lang="en-US" altLang="ja-JP" dirty="0" smtClean="0">
                <a:solidFill>
                  <a:srgbClr val="FF0000"/>
                </a:solidFill>
              </a:rPr>
              <a:t>23</a:t>
            </a:r>
            <a:r>
              <a:rPr lang="ja-JP" altLang="en-US" dirty="0" smtClean="0">
                <a:solidFill>
                  <a:srgbClr val="FF0000"/>
                </a:solidFill>
              </a:rPr>
              <a:t>：</a:t>
            </a:r>
            <a:r>
              <a:rPr lang="en-US" altLang="ja-JP" dirty="0" smtClean="0">
                <a:solidFill>
                  <a:srgbClr val="FF0000"/>
                </a:solidFill>
              </a:rPr>
              <a:t>59"</a:t>
            </a:r>
            <a:br>
              <a:rPr lang="en-US" altLang="ja-JP" dirty="0" smtClean="0">
                <a:solidFill>
                  <a:srgbClr val="FF0000"/>
                </a:solidFill>
              </a:rPr>
            </a:br>
            <a:r>
              <a:rPr lang="en-US" altLang="ja-JP" dirty="0" smtClean="0"/>
              <a:t>	</a:t>
            </a:r>
            <a:r>
              <a:rPr lang="ja-JP" altLang="en-US" dirty="0" smtClean="0"/>
              <a:t>のパターンのいずれか</a:t>
            </a:r>
            <a:endParaRPr lang="en-US" altLang="ja-JP" dirty="0" smtClean="0"/>
          </a:p>
        </p:txBody>
      </p:sp>
      <p:sp>
        <p:nvSpPr>
          <p:cNvPr id="2" name="タイトル 1"/>
          <p:cNvSpPr>
            <a:spLocks noGrp="1"/>
          </p:cNvSpPr>
          <p:nvPr>
            <p:ph type="title"/>
          </p:nvPr>
        </p:nvSpPr>
        <p:spPr/>
        <p:txBody>
          <a:bodyPr/>
          <a:lstStyle/>
          <a:p>
            <a:r>
              <a:rPr kumimoji="1" lang="ja-JP" altLang="en-US" dirty="0" smtClean="0"/>
              <a:t>デジタル値</a:t>
            </a:r>
            <a:endParaRPr kumimoji="1" lang="ja-JP" altLang="en-US" dirty="0"/>
          </a:p>
        </p:txBody>
      </p:sp>
      <p:sp>
        <p:nvSpPr>
          <p:cNvPr id="3" name="コンテンツ プレースホルダー 2"/>
          <p:cNvSpPr>
            <a:spLocks noGrp="1"/>
          </p:cNvSpPr>
          <p:nvPr>
            <p:ph idx="1"/>
          </p:nvPr>
        </p:nvSpPr>
        <p:spPr>
          <a:xfrm>
            <a:off x="1251678" y="1200151"/>
            <a:ext cx="10843340" cy="722167"/>
          </a:xfrm>
        </p:spPr>
        <p:txBody>
          <a:bodyPr/>
          <a:lstStyle/>
          <a:p>
            <a:pPr marL="0" indent="0">
              <a:buNone/>
            </a:pPr>
            <a:r>
              <a:rPr kumimoji="1" lang="ja-JP" altLang="en-US" dirty="0" smtClean="0"/>
              <a:t>数値が特定の</a:t>
            </a:r>
            <a:r>
              <a:rPr kumimoji="1" lang="ja-JP" altLang="en-US" dirty="0" smtClean="0">
                <a:solidFill>
                  <a:srgbClr val="FF0000"/>
                </a:solidFill>
              </a:rPr>
              <a:t>離散的</a:t>
            </a:r>
            <a:r>
              <a:rPr kumimoji="1" lang="ja-JP" altLang="en-US" dirty="0" smtClean="0"/>
              <a:t>な数値セットから選ばれる数のこと</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44</a:t>
            </a:fld>
            <a:endParaRPr kumimoji="1" lang="ja-JP" altLang="en-US"/>
          </a:p>
        </p:txBody>
      </p:sp>
      <p:grpSp>
        <p:nvGrpSpPr>
          <p:cNvPr id="5" name="グループ化 4"/>
          <p:cNvGrpSpPr/>
          <p:nvPr/>
        </p:nvGrpSpPr>
        <p:grpSpPr>
          <a:xfrm>
            <a:off x="7271280" y="2865830"/>
            <a:ext cx="1537599" cy="1363269"/>
            <a:chOff x="7212012" y="4291366"/>
            <a:chExt cx="2397125" cy="2125343"/>
          </a:xfrm>
        </p:grpSpPr>
        <p:pic>
          <p:nvPicPr>
            <p:cNvPr id="6" name="Picture 6" descr="https://1.bp.blogspot.com/-QU1PrEXerMg/XWS5ZxD-tsI/AAAAAAABUR4/1EuTP776BowewKdMAgnAUpUB5m3O7ve-ACLcBGAs/s1600/computer_screen_programm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2012" y="4291366"/>
              <a:ext cx="2397125" cy="21253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3.bp.blogspot.com/-YtrWSqttYsQ/WM9XglY6dtI/AAAAAAABCrE/FKxvLU_Dllkg7PN1RV8xSys-7M86MS1vwCLcB/s800/bg_digital_pattern_green.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983" r="73171" b="73171"/>
            <a:stretch/>
          </p:blipFill>
          <p:spPr bwMode="auto">
            <a:xfrm>
              <a:off x="7539752" y="4492311"/>
              <a:ext cx="1745673" cy="13269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グループ化 52"/>
          <p:cNvGrpSpPr/>
          <p:nvPr/>
        </p:nvGrpSpPr>
        <p:grpSpPr>
          <a:xfrm>
            <a:off x="7271280" y="4794703"/>
            <a:ext cx="3498850" cy="844097"/>
            <a:chOff x="7321550" y="4670878"/>
            <a:chExt cx="3498850" cy="844097"/>
          </a:xfrm>
        </p:grpSpPr>
        <p:sp>
          <p:nvSpPr>
            <p:cNvPr id="12" name="角丸四角形 11"/>
            <p:cNvSpPr/>
            <p:nvPr/>
          </p:nvSpPr>
          <p:spPr>
            <a:xfrm>
              <a:off x="7321550" y="4670878"/>
              <a:ext cx="3498850" cy="844097"/>
            </a:xfrm>
            <a:prstGeom prst="roundRect">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flipV="1">
              <a:off x="7891631" y="4806757"/>
              <a:ext cx="0" cy="2847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891631" y="5130940"/>
              <a:ext cx="0" cy="2649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8994619" y="5216589"/>
              <a:ext cx="0" cy="13230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8192643" y="4812902"/>
              <a:ext cx="34703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8192643" y="5316054"/>
              <a:ext cx="34703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8192000" y="5064478"/>
              <a:ext cx="34703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8651046" y="4812902"/>
              <a:ext cx="0" cy="2847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8651046" y="5130940"/>
              <a:ext cx="0" cy="2649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V="1">
              <a:off x="8994619" y="4869676"/>
              <a:ext cx="0" cy="13230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9237567" y="4808370"/>
              <a:ext cx="34703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9237567" y="5311522"/>
              <a:ext cx="34703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9236924" y="5059946"/>
              <a:ext cx="34703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9695970" y="4808370"/>
              <a:ext cx="0" cy="2847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V="1">
              <a:off x="9695970" y="5126408"/>
              <a:ext cx="0" cy="2649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9935890" y="4808370"/>
              <a:ext cx="34703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9935890" y="5311522"/>
              <a:ext cx="34703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0394293" y="4808370"/>
              <a:ext cx="0" cy="2847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10394293" y="5126408"/>
              <a:ext cx="0" cy="2649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9897147" y="4808370"/>
              <a:ext cx="0" cy="2847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V="1">
              <a:off x="9897147" y="5126408"/>
              <a:ext cx="0" cy="2649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390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C1D89D9-A6C4-40F2-A829-7A92A856E02D}"/>
              </a:ext>
            </a:extLst>
          </p:cNvPr>
          <p:cNvSpPr>
            <a:spLocks noGrp="1"/>
          </p:cNvSpPr>
          <p:nvPr>
            <p:ph idx="1"/>
          </p:nvPr>
        </p:nvSpPr>
        <p:spPr>
          <a:xfrm>
            <a:off x="1228298" y="1292267"/>
            <a:ext cx="10963702" cy="2506559"/>
          </a:xfrm>
        </p:spPr>
        <p:txBody>
          <a:bodyPr numCol="1">
            <a:normAutofit/>
          </a:bodyPr>
          <a:lstStyle/>
          <a:p>
            <a:pPr marL="0" indent="0">
              <a:buNone/>
            </a:pPr>
            <a:r>
              <a:rPr lang="en-US" altLang="ja-JP" dirty="0" smtClean="0"/>
              <a:t>"0"</a:t>
            </a:r>
            <a:r>
              <a:rPr lang="ja-JP" altLang="en-US" dirty="0" smtClean="0"/>
              <a:t>か</a:t>
            </a:r>
            <a:r>
              <a:rPr lang="en-US" altLang="ja-JP" dirty="0" smtClean="0"/>
              <a:t>"1</a:t>
            </a:r>
            <a:r>
              <a:rPr lang="en-US" altLang="ja-JP" dirty="0"/>
              <a:t>"</a:t>
            </a:r>
            <a:r>
              <a:rPr lang="ja-JP" altLang="en-US" dirty="0" smtClean="0"/>
              <a:t>の</a:t>
            </a:r>
            <a:r>
              <a:rPr lang="en-US" altLang="ja-JP" dirty="0">
                <a:solidFill>
                  <a:srgbClr val="FF0000"/>
                </a:solidFill>
              </a:rPr>
              <a:t>2</a:t>
            </a:r>
            <a:r>
              <a:rPr lang="ja-JP" altLang="en-US" dirty="0">
                <a:solidFill>
                  <a:srgbClr val="FF0000"/>
                </a:solidFill>
              </a:rPr>
              <a:t>個の</a:t>
            </a:r>
            <a:r>
              <a:rPr lang="ja-JP" altLang="en-US" dirty="0" smtClean="0">
                <a:solidFill>
                  <a:srgbClr val="FF0000"/>
                </a:solidFill>
              </a:rPr>
              <a:t>数字のみ</a:t>
            </a:r>
            <a:r>
              <a:rPr lang="ja-JP" altLang="en-US" dirty="0" smtClean="0"/>
              <a:t>を</a:t>
            </a:r>
            <a:r>
              <a:rPr lang="ja-JP" altLang="en-US" dirty="0"/>
              <a:t>使用する数値の表現方法</a:t>
            </a:r>
            <a:r>
              <a:rPr lang="ja-JP" altLang="en-US" dirty="0" smtClean="0"/>
              <a:t>。</a:t>
            </a:r>
            <a:r>
              <a:rPr lang="en-US" altLang="ja-JP" dirty="0"/>
              <a:t/>
            </a:r>
            <a:br>
              <a:rPr lang="en-US" altLang="ja-JP" dirty="0"/>
            </a:br>
            <a:r>
              <a:rPr lang="ja-JP" altLang="en-US" dirty="0" smtClean="0"/>
              <a:t>それぞれ</a:t>
            </a:r>
            <a:r>
              <a:rPr lang="ja-JP" altLang="en-US" dirty="0"/>
              <a:t>の</a:t>
            </a:r>
            <a:r>
              <a:rPr lang="ja-JP" altLang="en-US" dirty="0">
                <a:solidFill>
                  <a:srgbClr val="FF0000"/>
                </a:solidFill>
              </a:rPr>
              <a:t>桁が</a:t>
            </a:r>
            <a:r>
              <a:rPr lang="en-US" altLang="ja-JP" dirty="0">
                <a:solidFill>
                  <a:srgbClr val="FF0000"/>
                </a:solidFill>
              </a:rPr>
              <a:t>2</a:t>
            </a:r>
            <a:r>
              <a:rPr lang="ja-JP" altLang="en-US" dirty="0">
                <a:solidFill>
                  <a:srgbClr val="FF0000"/>
                </a:solidFill>
              </a:rPr>
              <a:t>の</a:t>
            </a:r>
            <a:r>
              <a:rPr lang="en-US" altLang="ja-JP" dirty="0">
                <a:solidFill>
                  <a:srgbClr val="FF0000"/>
                </a:solidFill>
              </a:rPr>
              <a:t>n</a:t>
            </a:r>
            <a:r>
              <a:rPr lang="ja-JP" altLang="en-US" dirty="0">
                <a:solidFill>
                  <a:srgbClr val="FF0000"/>
                </a:solidFill>
              </a:rPr>
              <a:t>乗に対応</a:t>
            </a:r>
            <a:r>
              <a:rPr lang="ja-JP" altLang="en-US" dirty="0"/>
              <a:t>する。</a:t>
            </a:r>
            <a:endParaRPr lang="en-US" altLang="ja-JP" dirty="0"/>
          </a:p>
          <a:p>
            <a:pPr marL="0" indent="0">
              <a:buNone/>
            </a:pPr>
            <a:r>
              <a:rPr lang="ja-JP" altLang="en-US" dirty="0"/>
              <a:t>一般的に</a:t>
            </a:r>
            <a:r>
              <a:rPr lang="ja-JP" altLang="en-US" dirty="0">
                <a:solidFill>
                  <a:srgbClr val="FF0000"/>
                </a:solidFill>
              </a:rPr>
              <a:t>桁を表す単位として</a:t>
            </a:r>
            <a:r>
              <a:rPr lang="en-US" altLang="ja-JP" dirty="0">
                <a:solidFill>
                  <a:srgbClr val="FF0000"/>
                </a:solidFill>
              </a:rPr>
              <a:t>bit</a:t>
            </a:r>
            <a:r>
              <a:rPr lang="ja-JP" altLang="en-US" dirty="0"/>
              <a:t>が用いられる。</a:t>
            </a:r>
            <a:endParaRPr lang="en-US" altLang="ja-JP" dirty="0"/>
          </a:p>
        </p:txBody>
      </p:sp>
      <p:sp>
        <p:nvSpPr>
          <p:cNvPr id="4" name="コンテンツ プレースホルダー 2">
            <a:extLst>
              <a:ext uri="{FF2B5EF4-FFF2-40B4-BE49-F238E27FC236}">
                <a16:creationId xmlns:a16="http://schemas.microsoft.com/office/drawing/2014/main" id="{AC1BD418-45AD-4D35-9795-00720E8F1614}"/>
              </a:ext>
            </a:extLst>
          </p:cNvPr>
          <p:cNvSpPr txBox="1">
            <a:spLocks/>
          </p:cNvSpPr>
          <p:nvPr/>
        </p:nvSpPr>
        <p:spPr>
          <a:xfrm>
            <a:off x="1228298" y="4172331"/>
            <a:ext cx="8577275" cy="704589"/>
          </a:xfrm>
          <a:prstGeom prst="rect">
            <a:avLst/>
          </a:prstGeom>
        </p:spPr>
        <p:txBody>
          <a:bodyPr vert="horz" lIns="91440" tIns="45720" rIns="91440" bIns="45720" numCol="1" rtlCol="0">
            <a:norm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None/>
            </a:pPr>
            <a:r>
              <a:rPr lang="ja-JP" altLang="en-US" sz="2800" dirty="0" smtClean="0">
                <a:solidFill>
                  <a:schemeClr val="tx1"/>
                </a:solidFill>
                <a:latin typeface="UD デジタル 教科書体 NK-R" panose="02020400000000000000" pitchFamily="18" charset="-128"/>
                <a:ea typeface="UD デジタル 教科書体 NK-R" panose="02020400000000000000" pitchFamily="18" charset="-128"/>
                <a:cs typeface="Tahoma" panose="020B0604030504040204" pitchFamily="34" charset="0"/>
              </a:rPr>
              <a:t>例</a:t>
            </a:r>
            <a:r>
              <a:rPr lang="en-US" altLang="ja-JP"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altLang="ja-JP" sz="2800" dirty="0">
                <a:solidFill>
                  <a:schemeClr val="tx1"/>
                </a:solidFill>
                <a:latin typeface="Tahoma" panose="020B0604030504040204" pitchFamily="34" charset="0"/>
                <a:ea typeface="Tahoma" panose="020B0604030504040204" pitchFamily="34" charset="0"/>
                <a:cs typeface="Tahoma" panose="020B0604030504040204" pitchFamily="34" charset="0"/>
              </a:rPr>
              <a:t>0b1101</a:t>
            </a:r>
            <a:r>
              <a:rPr lang="ja-JP" altLang="en-US" sz="28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と</a:t>
            </a:r>
            <a:r>
              <a:rPr lang="ja-JP" altLang="en-US" sz="2800" dirty="0" smtClean="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いう二進数を</a:t>
            </a:r>
            <a:r>
              <a:rPr lang="ja-JP" altLang="en-US" sz="28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分解すると・・・</a:t>
            </a:r>
            <a:endParaRPr lang="en-US" altLang="ja-JP"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5" name="コンテンツ プレースホルダー 2">
            <a:extLst>
              <a:ext uri="{FF2B5EF4-FFF2-40B4-BE49-F238E27FC236}">
                <a16:creationId xmlns:a16="http://schemas.microsoft.com/office/drawing/2014/main" id="{65A466DE-9447-437C-A46C-C8455E113978}"/>
              </a:ext>
            </a:extLst>
          </p:cNvPr>
          <p:cNvSpPr txBox="1">
            <a:spLocks/>
          </p:cNvSpPr>
          <p:nvPr/>
        </p:nvSpPr>
        <p:spPr>
          <a:xfrm>
            <a:off x="2463421" y="4898131"/>
            <a:ext cx="7792872" cy="704589"/>
          </a:xfrm>
          <a:prstGeom prst="rect">
            <a:avLst/>
          </a:prstGeom>
        </p:spPr>
        <p:txBody>
          <a:bodyPr vert="horz" lIns="91440" tIns="45720" rIns="91440" bIns="45720" numCol="1" rtlCol="0">
            <a:norm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None/>
            </a:pPr>
            <a:r>
              <a:rPr lang="en-US" altLang="ja-JP" sz="3600" dirty="0">
                <a:solidFill>
                  <a:schemeClr val="tx1"/>
                </a:solidFill>
                <a:latin typeface="Tahoma" panose="020B0604030504040204" pitchFamily="34" charset="0"/>
                <a:ea typeface="Tahoma" panose="020B0604030504040204" pitchFamily="34" charset="0"/>
                <a:cs typeface="Tahoma" panose="020B0604030504040204" pitchFamily="34" charset="0"/>
              </a:rPr>
              <a:t>1</a:t>
            </a:r>
            <a:r>
              <a:rPr lang="ja-JP" altLang="en-US" sz="3600" dirty="0">
                <a:solidFill>
                  <a:schemeClr val="tx1"/>
                </a:solidFill>
                <a:latin typeface="Tahoma" panose="020B0604030504040204" pitchFamily="34" charset="0"/>
                <a:cs typeface="Tahoma" panose="020B0604030504040204" pitchFamily="34" charset="0"/>
              </a:rPr>
              <a:t>　</a:t>
            </a:r>
            <a:r>
              <a:rPr lang="en-US" altLang="ja-JP" sz="36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ja-JP" altLang="en-US" sz="3600" dirty="0">
                <a:solidFill>
                  <a:schemeClr val="tx1"/>
                </a:solidFill>
                <a:latin typeface="Tahoma" panose="020B0604030504040204" pitchFamily="34" charset="0"/>
                <a:cs typeface="Tahoma" panose="020B0604030504040204" pitchFamily="34" charset="0"/>
              </a:rPr>
              <a:t>　</a:t>
            </a:r>
            <a:r>
              <a:rPr lang="en-US" altLang="ja-JP" sz="3600" dirty="0">
                <a:solidFill>
                  <a:schemeClr val="tx1"/>
                </a:solidFill>
                <a:latin typeface="Tahoma" panose="020B0604030504040204" pitchFamily="34" charset="0"/>
                <a:ea typeface="Tahoma" panose="020B0604030504040204" pitchFamily="34" charset="0"/>
                <a:cs typeface="Tahoma" panose="020B0604030504040204" pitchFamily="34" charset="0"/>
              </a:rPr>
              <a:t>	1</a:t>
            </a:r>
            <a:r>
              <a:rPr lang="ja-JP" altLang="en-US" sz="3600" dirty="0">
                <a:solidFill>
                  <a:schemeClr val="tx1"/>
                </a:solidFill>
                <a:latin typeface="Tahoma" panose="020B0604030504040204" pitchFamily="34" charset="0"/>
                <a:cs typeface="Tahoma" panose="020B0604030504040204" pitchFamily="34" charset="0"/>
              </a:rPr>
              <a:t>　　</a:t>
            </a:r>
            <a:r>
              <a:rPr lang="en-US" altLang="ja-JP" sz="3600" dirty="0">
                <a:solidFill>
                  <a:schemeClr val="tx1"/>
                </a:solidFill>
                <a:latin typeface="Tahoma" panose="020B0604030504040204" pitchFamily="34" charset="0"/>
                <a:ea typeface="Tahoma" panose="020B0604030504040204" pitchFamily="34" charset="0"/>
                <a:cs typeface="Tahoma" panose="020B0604030504040204" pitchFamily="34" charset="0"/>
              </a:rPr>
              <a:t>		0</a:t>
            </a:r>
            <a:r>
              <a:rPr lang="ja-JP" altLang="en-US" sz="3600" dirty="0">
                <a:solidFill>
                  <a:schemeClr val="tx1"/>
                </a:solidFill>
                <a:latin typeface="Tahoma" panose="020B0604030504040204" pitchFamily="34" charset="0"/>
                <a:cs typeface="Tahoma" panose="020B0604030504040204" pitchFamily="34" charset="0"/>
              </a:rPr>
              <a:t>　　</a:t>
            </a:r>
            <a:r>
              <a:rPr lang="en-US" altLang="ja-JP" sz="3600" dirty="0">
                <a:solidFill>
                  <a:schemeClr val="tx1"/>
                </a:solidFill>
                <a:latin typeface="Tahoma" panose="020B0604030504040204" pitchFamily="34" charset="0"/>
                <a:ea typeface="Tahoma" panose="020B0604030504040204" pitchFamily="34" charset="0"/>
                <a:cs typeface="Tahoma" panose="020B0604030504040204" pitchFamily="34" charset="0"/>
              </a:rPr>
              <a:t>		1</a:t>
            </a:r>
          </a:p>
        </p:txBody>
      </p:sp>
      <mc:AlternateContent xmlns:mc="http://schemas.openxmlformats.org/markup-compatibility/2006" xmlns:a14="http://schemas.microsoft.com/office/drawing/2010/main">
        <mc:Choice Requires="a14">
          <p:sp>
            <p:nvSpPr>
              <p:cNvPr id="6" name="コンテンツ プレースホルダー 2">
                <a:extLst>
                  <a:ext uri="{FF2B5EF4-FFF2-40B4-BE49-F238E27FC236}">
                    <a16:creationId xmlns:a16="http://schemas.microsoft.com/office/drawing/2014/main" id="{AC1BD418-45AD-4D35-9795-00720E8F1614}"/>
                  </a:ext>
                </a:extLst>
              </p:cNvPr>
              <p:cNvSpPr txBox="1">
                <a:spLocks/>
              </p:cNvSpPr>
              <p:nvPr/>
            </p:nvSpPr>
            <p:spPr>
              <a:xfrm>
                <a:off x="2058535" y="5483784"/>
                <a:ext cx="1405719" cy="685005"/>
              </a:xfrm>
              <a:prstGeom prst="rect">
                <a:avLst/>
              </a:prstGeom>
            </p:spPr>
            <p:txBody>
              <a:bodyPr vert="horz" lIns="91440" tIns="45720" rIns="91440" bIns="45720" numCol="1" rtlCol="0">
                <a:norm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2800" b="0" i="1" smtClean="0">
                          <a:solidFill>
                            <a:schemeClr val="tx1"/>
                          </a:solidFill>
                          <a:latin typeface="Cambria Math" panose="02040503050406030204" pitchFamily="18" charset="0"/>
                        </a:rPr>
                        <m:t>1</m:t>
                      </m:r>
                      <m:r>
                        <a:rPr lang="en-US" altLang="ja-JP" sz="2800" b="0" i="1" smtClean="0">
                          <a:solidFill>
                            <a:schemeClr val="tx1"/>
                          </a:solidFill>
                          <a:latin typeface="Cambria Math" panose="02040503050406030204" pitchFamily="18" charset="0"/>
                          <a:ea typeface="Cambria Math" panose="02040503050406030204" pitchFamily="18" charset="0"/>
                        </a:rPr>
                        <m:t>×</m:t>
                      </m:r>
                      <m:sSup>
                        <m:sSupPr>
                          <m:ctrlPr>
                            <a:rPr lang="en-US" altLang="ja-JP" sz="2800" b="0" i="1" smtClean="0">
                              <a:solidFill>
                                <a:schemeClr val="tx1"/>
                              </a:solidFill>
                              <a:latin typeface="Cambria Math" panose="02040503050406030204" pitchFamily="18" charset="0"/>
                              <a:ea typeface="Cambria Math" panose="02040503050406030204" pitchFamily="18" charset="0"/>
                            </a:rPr>
                          </m:ctrlPr>
                        </m:sSupPr>
                        <m:e>
                          <m:r>
                            <a:rPr lang="en-US" altLang="ja-JP" sz="2800" b="0" i="1" smtClean="0">
                              <a:solidFill>
                                <a:schemeClr val="tx1"/>
                              </a:solidFill>
                              <a:latin typeface="Cambria Math" panose="02040503050406030204" pitchFamily="18" charset="0"/>
                              <a:ea typeface="Cambria Math" panose="02040503050406030204" pitchFamily="18" charset="0"/>
                            </a:rPr>
                            <m:t>2</m:t>
                          </m:r>
                        </m:e>
                        <m:sup>
                          <m:r>
                            <a:rPr lang="en-US" altLang="ja-JP" sz="2800" b="0" i="1" smtClean="0">
                              <a:solidFill>
                                <a:schemeClr val="tx1"/>
                              </a:solidFill>
                              <a:latin typeface="Cambria Math" panose="02040503050406030204" pitchFamily="18" charset="0"/>
                              <a:ea typeface="Cambria Math" panose="02040503050406030204" pitchFamily="18" charset="0"/>
                            </a:rPr>
                            <m:t>3</m:t>
                          </m:r>
                        </m:sup>
                      </m:sSup>
                    </m:oMath>
                  </m:oMathPara>
                </a14:m>
                <a:endParaRPr lang="en-US" altLang="ja-JP" sz="2800" dirty="0">
                  <a:solidFill>
                    <a:schemeClr val="tx1"/>
                  </a:solidFill>
                </a:endParaRPr>
              </a:p>
            </p:txBody>
          </p:sp>
        </mc:Choice>
        <mc:Fallback xmlns="">
          <p:sp>
            <p:nvSpPr>
              <p:cNvPr id="6" name="コンテンツ プレースホルダー 2">
                <a:extLst>
                  <a:ext uri="{FF2B5EF4-FFF2-40B4-BE49-F238E27FC236}">
                    <a16:creationId xmlns:a16="http://schemas.microsoft.com/office/drawing/2014/main" id="{AC1BD418-45AD-4D35-9795-00720E8F1614}"/>
                  </a:ext>
                </a:extLst>
              </p:cNvPr>
              <p:cNvSpPr txBox="1">
                <a:spLocks noRot="1" noChangeAspect="1" noMove="1" noResize="1" noEditPoints="1" noAdjustHandles="1" noChangeArrowheads="1" noChangeShapeType="1" noTextEdit="1"/>
              </p:cNvSpPr>
              <p:nvPr/>
            </p:nvSpPr>
            <p:spPr>
              <a:xfrm>
                <a:off x="2058535" y="5483784"/>
                <a:ext cx="1405719" cy="68500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コンテンツ プレースホルダー 2">
                <a:extLst>
                  <a:ext uri="{FF2B5EF4-FFF2-40B4-BE49-F238E27FC236}">
                    <a16:creationId xmlns:a16="http://schemas.microsoft.com/office/drawing/2014/main" id="{AC1BD418-45AD-4D35-9795-00720E8F1614}"/>
                  </a:ext>
                </a:extLst>
              </p:cNvPr>
              <p:cNvSpPr txBox="1">
                <a:spLocks/>
              </p:cNvSpPr>
              <p:nvPr/>
            </p:nvSpPr>
            <p:spPr>
              <a:xfrm>
                <a:off x="4162565" y="5483783"/>
                <a:ext cx="1405719" cy="685005"/>
              </a:xfrm>
              <a:prstGeom prst="rect">
                <a:avLst/>
              </a:prstGeom>
            </p:spPr>
            <p:txBody>
              <a:bodyPr vert="horz" lIns="91440" tIns="45720" rIns="91440" bIns="45720" numCol="1" rtlCol="0">
                <a:norm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2800" b="0" i="1" smtClean="0">
                          <a:solidFill>
                            <a:schemeClr val="tx1"/>
                          </a:solidFill>
                          <a:latin typeface="Cambria Math" panose="02040503050406030204" pitchFamily="18" charset="0"/>
                          <a:ea typeface="Cambria Math" panose="02040503050406030204" pitchFamily="18" charset="0"/>
                        </a:rPr>
                        <m:t>1×</m:t>
                      </m:r>
                      <m:sSup>
                        <m:sSupPr>
                          <m:ctrlPr>
                            <a:rPr lang="en-US" altLang="ja-JP" sz="2800" b="0" i="1" smtClean="0">
                              <a:solidFill>
                                <a:schemeClr val="tx1"/>
                              </a:solidFill>
                              <a:latin typeface="Cambria Math" panose="02040503050406030204" pitchFamily="18" charset="0"/>
                              <a:ea typeface="Cambria Math" panose="02040503050406030204" pitchFamily="18" charset="0"/>
                            </a:rPr>
                          </m:ctrlPr>
                        </m:sSupPr>
                        <m:e>
                          <m:r>
                            <a:rPr lang="en-US" altLang="ja-JP" sz="2800" b="0" i="1" smtClean="0">
                              <a:solidFill>
                                <a:schemeClr val="tx1"/>
                              </a:solidFill>
                              <a:latin typeface="Cambria Math" panose="02040503050406030204" pitchFamily="18" charset="0"/>
                              <a:ea typeface="Cambria Math" panose="02040503050406030204" pitchFamily="18" charset="0"/>
                            </a:rPr>
                            <m:t>2</m:t>
                          </m:r>
                        </m:e>
                        <m:sup>
                          <m:r>
                            <a:rPr lang="en-US" altLang="ja-JP" sz="2800" b="0" i="1" smtClean="0">
                              <a:solidFill>
                                <a:schemeClr val="tx1"/>
                              </a:solidFill>
                              <a:latin typeface="Cambria Math" panose="02040503050406030204" pitchFamily="18" charset="0"/>
                              <a:ea typeface="Cambria Math" panose="02040503050406030204" pitchFamily="18" charset="0"/>
                            </a:rPr>
                            <m:t>2</m:t>
                          </m:r>
                        </m:sup>
                      </m:sSup>
                    </m:oMath>
                  </m:oMathPara>
                </a14:m>
                <a:endParaRPr lang="en-US" altLang="ja-JP" sz="2800" dirty="0">
                  <a:solidFill>
                    <a:schemeClr val="tx1"/>
                  </a:solidFill>
                </a:endParaRPr>
              </a:p>
            </p:txBody>
          </p:sp>
        </mc:Choice>
        <mc:Fallback xmlns="">
          <p:sp>
            <p:nvSpPr>
              <p:cNvPr id="7" name="コンテンツ プレースホルダー 2">
                <a:extLst>
                  <a:ext uri="{FF2B5EF4-FFF2-40B4-BE49-F238E27FC236}">
                    <a16:creationId xmlns:a16="http://schemas.microsoft.com/office/drawing/2014/main" id="{AC1BD418-45AD-4D35-9795-00720E8F1614}"/>
                  </a:ext>
                </a:extLst>
              </p:cNvPr>
              <p:cNvSpPr txBox="1">
                <a:spLocks noRot="1" noChangeAspect="1" noMove="1" noResize="1" noEditPoints="1" noAdjustHandles="1" noChangeArrowheads="1" noChangeShapeType="1" noTextEdit="1"/>
              </p:cNvSpPr>
              <p:nvPr/>
            </p:nvSpPr>
            <p:spPr>
              <a:xfrm>
                <a:off x="4162565" y="5483783"/>
                <a:ext cx="1405719" cy="68500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a:extLst>
                  <a:ext uri="{FF2B5EF4-FFF2-40B4-BE49-F238E27FC236}">
                    <a16:creationId xmlns:a16="http://schemas.microsoft.com/office/drawing/2014/main" id="{AC1BD418-45AD-4D35-9795-00720E8F1614}"/>
                  </a:ext>
                </a:extLst>
              </p:cNvPr>
              <p:cNvSpPr txBox="1">
                <a:spLocks/>
              </p:cNvSpPr>
              <p:nvPr/>
            </p:nvSpPr>
            <p:spPr>
              <a:xfrm>
                <a:off x="6266595" y="5483783"/>
                <a:ext cx="1405719" cy="685005"/>
              </a:xfrm>
              <a:prstGeom prst="rect">
                <a:avLst/>
              </a:prstGeom>
            </p:spPr>
            <p:txBody>
              <a:bodyPr vert="horz" lIns="91440" tIns="45720" rIns="91440" bIns="45720" numCol="1" rtlCol="0">
                <a:norm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2800" i="1">
                          <a:solidFill>
                            <a:schemeClr val="tx1"/>
                          </a:solidFill>
                          <a:latin typeface="Cambria Math" panose="02040503050406030204" pitchFamily="18" charset="0"/>
                        </a:rPr>
                        <m:t>0</m:t>
                      </m:r>
                      <m:r>
                        <a:rPr lang="en-US" altLang="ja-JP" sz="2800" b="0" i="1" smtClean="0">
                          <a:solidFill>
                            <a:schemeClr val="tx1"/>
                          </a:solidFill>
                          <a:latin typeface="Cambria Math" panose="02040503050406030204" pitchFamily="18" charset="0"/>
                          <a:ea typeface="Cambria Math" panose="02040503050406030204" pitchFamily="18" charset="0"/>
                        </a:rPr>
                        <m:t>×</m:t>
                      </m:r>
                      <m:sSup>
                        <m:sSupPr>
                          <m:ctrlPr>
                            <a:rPr lang="en-US" altLang="ja-JP" sz="2800" b="0" i="1" smtClean="0">
                              <a:solidFill>
                                <a:schemeClr val="tx1"/>
                              </a:solidFill>
                              <a:latin typeface="Cambria Math" panose="02040503050406030204" pitchFamily="18" charset="0"/>
                              <a:ea typeface="Cambria Math" panose="02040503050406030204" pitchFamily="18" charset="0"/>
                            </a:rPr>
                          </m:ctrlPr>
                        </m:sSupPr>
                        <m:e>
                          <m:r>
                            <a:rPr lang="en-US" altLang="ja-JP" sz="2800" b="0" i="1" smtClean="0">
                              <a:solidFill>
                                <a:schemeClr val="tx1"/>
                              </a:solidFill>
                              <a:latin typeface="Cambria Math" panose="02040503050406030204" pitchFamily="18" charset="0"/>
                              <a:ea typeface="Cambria Math" panose="02040503050406030204" pitchFamily="18" charset="0"/>
                            </a:rPr>
                            <m:t>2</m:t>
                          </m:r>
                        </m:e>
                        <m:sup>
                          <m:r>
                            <a:rPr lang="en-US" altLang="ja-JP" sz="2800" b="0" i="1" smtClean="0">
                              <a:solidFill>
                                <a:schemeClr val="tx1"/>
                              </a:solidFill>
                              <a:latin typeface="Cambria Math" panose="02040503050406030204" pitchFamily="18" charset="0"/>
                              <a:ea typeface="Cambria Math" panose="02040503050406030204" pitchFamily="18" charset="0"/>
                            </a:rPr>
                            <m:t>1</m:t>
                          </m:r>
                        </m:sup>
                      </m:sSup>
                    </m:oMath>
                  </m:oMathPara>
                </a14:m>
                <a:endParaRPr lang="en-US" altLang="ja-JP" sz="2800" dirty="0">
                  <a:solidFill>
                    <a:schemeClr val="tx1"/>
                  </a:solidFill>
                </a:endParaRPr>
              </a:p>
            </p:txBody>
          </p:sp>
        </mc:Choice>
        <mc:Fallback xmlns="">
          <p:sp>
            <p:nvSpPr>
              <p:cNvPr id="8" name="コンテンツ プレースホルダー 2">
                <a:extLst>
                  <a:ext uri="{FF2B5EF4-FFF2-40B4-BE49-F238E27FC236}">
                    <a16:creationId xmlns:a16="http://schemas.microsoft.com/office/drawing/2014/main" id="{AC1BD418-45AD-4D35-9795-00720E8F1614}"/>
                  </a:ext>
                </a:extLst>
              </p:cNvPr>
              <p:cNvSpPr txBox="1">
                <a:spLocks noRot="1" noChangeAspect="1" noMove="1" noResize="1" noEditPoints="1" noAdjustHandles="1" noChangeArrowheads="1" noChangeShapeType="1" noTextEdit="1"/>
              </p:cNvSpPr>
              <p:nvPr/>
            </p:nvSpPr>
            <p:spPr>
              <a:xfrm>
                <a:off x="6266595" y="5483783"/>
                <a:ext cx="1405719" cy="68500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コンテンツ プレースホルダー 2">
                <a:extLst>
                  <a:ext uri="{FF2B5EF4-FFF2-40B4-BE49-F238E27FC236}">
                    <a16:creationId xmlns:a16="http://schemas.microsoft.com/office/drawing/2014/main" id="{AC1BD418-45AD-4D35-9795-00720E8F1614}"/>
                  </a:ext>
                </a:extLst>
              </p:cNvPr>
              <p:cNvSpPr txBox="1">
                <a:spLocks/>
              </p:cNvSpPr>
              <p:nvPr/>
            </p:nvSpPr>
            <p:spPr>
              <a:xfrm>
                <a:off x="8347881" y="5483783"/>
                <a:ext cx="1405719" cy="685005"/>
              </a:xfrm>
              <a:prstGeom prst="rect">
                <a:avLst/>
              </a:prstGeom>
            </p:spPr>
            <p:txBody>
              <a:bodyPr vert="horz" lIns="91440" tIns="45720" rIns="91440" bIns="45720" numCol="1" rtlCol="0">
                <a:norm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2800" i="1" smtClean="0">
                          <a:solidFill>
                            <a:schemeClr val="tx1"/>
                          </a:solidFill>
                          <a:latin typeface="Cambria Math" panose="02040503050406030204" pitchFamily="18" charset="0"/>
                        </a:rPr>
                        <m:t>1</m:t>
                      </m:r>
                      <m:r>
                        <a:rPr lang="en-US" altLang="ja-JP" sz="2800" b="0" i="1" smtClean="0">
                          <a:solidFill>
                            <a:schemeClr val="tx1"/>
                          </a:solidFill>
                          <a:latin typeface="Cambria Math" panose="02040503050406030204" pitchFamily="18" charset="0"/>
                          <a:ea typeface="Cambria Math" panose="02040503050406030204" pitchFamily="18" charset="0"/>
                        </a:rPr>
                        <m:t>×</m:t>
                      </m:r>
                      <m:sSup>
                        <m:sSupPr>
                          <m:ctrlPr>
                            <a:rPr lang="en-US" altLang="ja-JP" sz="2800" b="0" i="1" smtClean="0">
                              <a:solidFill>
                                <a:schemeClr val="tx1"/>
                              </a:solidFill>
                              <a:latin typeface="Cambria Math" panose="02040503050406030204" pitchFamily="18" charset="0"/>
                              <a:ea typeface="Cambria Math" panose="02040503050406030204" pitchFamily="18" charset="0"/>
                            </a:rPr>
                          </m:ctrlPr>
                        </m:sSupPr>
                        <m:e>
                          <m:r>
                            <a:rPr lang="en-US" altLang="ja-JP" sz="2800" b="0" i="1" smtClean="0">
                              <a:solidFill>
                                <a:schemeClr val="tx1"/>
                              </a:solidFill>
                              <a:latin typeface="Cambria Math" panose="02040503050406030204" pitchFamily="18" charset="0"/>
                              <a:ea typeface="Cambria Math" panose="02040503050406030204" pitchFamily="18" charset="0"/>
                            </a:rPr>
                            <m:t>2</m:t>
                          </m:r>
                        </m:e>
                        <m:sup>
                          <m:r>
                            <a:rPr lang="en-US" altLang="ja-JP" sz="2800" b="0" i="1" smtClean="0">
                              <a:solidFill>
                                <a:schemeClr val="tx1"/>
                              </a:solidFill>
                              <a:latin typeface="Cambria Math" panose="02040503050406030204" pitchFamily="18" charset="0"/>
                              <a:ea typeface="Cambria Math" panose="02040503050406030204" pitchFamily="18" charset="0"/>
                            </a:rPr>
                            <m:t>0</m:t>
                          </m:r>
                        </m:sup>
                      </m:sSup>
                    </m:oMath>
                  </m:oMathPara>
                </a14:m>
                <a:endParaRPr lang="en-US" altLang="ja-JP" sz="2800" dirty="0">
                  <a:solidFill>
                    <a:schemeClr val="tx1"/>
                  </a:solidFill>
                </a:endParaRPr>
              </a:p>
            </p:txBody>
          </p:sp>
        </mc:Choice>
        <mc:Fallback xmlns="">
          <p:sp>
            <p:nvSpPr>
              <p:cNvPr id="9" name="コンテンツ プレースホルダー 2">
                <a:extLst>
                  <a:ext uri="{FF2B5EF4-FFF2-40B4-BE49-F238E27FC236}">
                    <a16:creationId xmlns:a16="http://schemas.microsoft.com/office/drawing/2014/main" id="{AC1BD418-45AD-4D35-9795-00720E8F1614}"/>
                  </a:ext>
                </a:extLst>
              </p:cNvPr>
              <p:cNvSpPr txBox="1">
                <a:spLocks noRot="1" noChangeAspect="1" noMove="1" noResize="1" noEditPoints="1" noAdjustHandles="1" noChangeArrowheads="1" noChangeShapeType="1" noTextEdit="1"/>
              </p:cNvSpPr>
              <p:nvPr/>
            </p:nvSpPr>
            <p:spPr>
              <a:xfrm>
                <a:off x="8347881" y="5483783"/>
                <a:ext cx="1405719" cy="68500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3376682" y="5483782"/>
                <a:ext cx="85071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i="1" smtClean="0">
                          <a:latin typeface="Cambria Math" panose="02040503050406030204" pitchFamily="18" charset="0"/>
                          <a:ea typeface="Cambria Math" panose="02040503050406030204" pitchFamily="18" charset="0"/>
                        </a:rPr>
                        <m:t>+</m:t>
                      </m:r>
                    </m:oMath>
                  </m:oMathPara>
                </a14:m>
                <a:endParaRPr kumimoji="1" lang="ja-JP" altLang="en-US" sz="32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3376682" y="5483782"/>
                <a:ext cx="850712"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5465928" y="5483782"/>
                <a:ext cx="85071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i="1" smtClean="0">
                          <a:latin typeface="Cambria Math" panose="02040503050406030204" pitchFamily="18" charset="0"/>
                          <a:ea typeface="Cambria Math" panose="02040503050406030204" pitchFamily="18" charset="0"/>
                        </a:rPr>
                        <m:t>+</m:t>
                      </m:r>
                    </m:oMath>
                  </m:oMathPara>
                </a14:m>
                <a:endParaRPr kumimoji="1" lang="ja-JP" altLang="en-US" sz="32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5465928" y="5483782"/>
                <a:ext cx="850712" cy="49244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7555174" y="5483781"/>
                <a:ext cx="85071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i="1" smtClean="0">
                          <a:latin typeface="Cambria Math" panose="02040503050406030204" pitchFamily="18" charset="0"/>
                          <a:ea typeface="Cambria Math" panose="02040503050406030204" pitchFamily="18" charset="0"/>
                        </a:rPr>
                        <m:t>+</m:t>
                      </m:r>
                    </m:oMath>
                  </m:oMathPara>
                </a14:m>
                <a:endParaRPr kumimoji="1" lang="ja-JP" altLang="en-US" sz="32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555174" y="5483781"/>
                <a:ext cx="850712" cy="4924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a:extLst>
                  <a:ext uri="{FF2B5EF4-FFF2-40B4-BE49-F238E27FC236}">
                    <a16:creationId xmlns:a16="http://schemas.microsoft.com/office/drawing/2014/main" id="{AC1BD418-45AD-4D35-9795-00720E8F1614}"/>
                  </a:ext>
                </a:extLst>
              </p:cNvPr>
              <p:cNvSpPr txBox="1">
                <a:spLocks/>
              </p:cNvSpPr>
              <p:nvPr/>
            </p:nvSpPr>
            <p:spPr>
              <a:xfrm>
                <a:off x="2058535" y="6069436"/>
                <a:ext cx="1405719" cy="685005"/>
              </a:xfrm>
              <a:prstGeom prst="rect">
                <a:avLst/>
              </a:prstGeom>
            </p:spPr>
            <p:txBody>
              <a:bodyPr vert="horz" lIns="91440" tIns="45720" rIns="91440" bIns="45720" numCol="1" rtlCol="0">
                <a:norm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2800" b="0" i="1" smtClean="0">
                          <a:solidFill>
                            <a:schemeClr val="tx1"/>
                          </a:solidFill>
                          <a:latin typeface="Cambria Math" panose="02040503050406030204" pitchFamily="18" charset="0"/>
                        </a:rPr>
                        <m:t>8</m:t>
                      </m:r>
                    </m:oMath>
                  </m:oMathPara>
                </a14:m>
                <a:endParaRPr lang="en-US" altLang="ja-JP" sz="2800" dirty="0">
                  <a:solidFill>
                    <a:schemeClr val="tx1"/>
                  </a:solidFill>
                </a:endParaRPr>
              </a:p>
            </p:txBody>
          </p:sp>
        </mc:Choice>
        <mc:Fallback xmlns="">
          <p:sp>
            <p:nvSpPr>
              <p:cNvPr id="13" name="コンテンツ プレースホルダー 2">
                <a:extLst>
                  <a:ext uri="{FF2B5EF4-FFF2-40B4-BE49-F238E27FC236}">
                    <a16:creationId xmlns:a16="http://schemas.microsoft.com/office/drawing/2014/main" id="{AC1BD418-45AD-4D35-9795-00720E8F1614}"/>
                  </a:ext>
                </a:extLst>
              </p:cNvPr>
              <p:cNvSpPr txBox="1">
                <a:spLocks noRot="1" noChangeAspect="1" noMove="1" noResize="1" noEditPoints="1" noAdjustHandles="1" noChangeArrowheads="1" noChangeShapeType="1" noTextEdit="1"/>
              </p:cNvSpPr>
              <p:nvPr/>
            </p:nvSpPr>
            <p:spPr>
              <a:xfrm>
                <a:off x="2058535" y="6069436"/>
                <a:ext cx="1405719" cy="685005"/>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コンテンツ プレースホルダー 2">
                <a:extLst>
                  <a:ext uri="{FF2B5EF4-FFF2-40B4-BE49-F238E27FC236}">
                    <a16:creationId xmlns:a16="http://schemas.microsoft.com/office/drawing/2014/main" id="{AC1BD418-45AD-4D35-9795-00720E8F1614}"/>
                  </a:ext>
                </a:extLst>
              </p:cNvPr>
              <p:cNvSpPr txBox="1">
                <a:spLocks/>
              </p:cNvSpPr>
              <p:nvPr/>
            </p:nvSpPr>
            <p:spPr>
              <a:xfrm>
                <a:off x="4162565" y="6069435"/>
                <a:ext cx="1405719" cy="685005"/>
              </a:xfrm>
              <a:prstGeom prst="rect">
                <a:avLst/>
              </a:prstGeom>
            </p:spPr>
            <p:txBody>
              <a:bodyPr vert="horz" lIns="91440" tIns="45720" rIns="91440" bIns="45720" numCol="1" rtlCol="0">
                <a:norm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2800" b="0" i="1" smtClean="0">
                          <a:solidFill>
                            <a:schemeClr val="tx1"/>
                          </a:solidFill>
                          <a:latin typeface="Cambria Math" panose="02040503050406030204" pitchFamily="18" charset="0"/>
                          <a:ea typeface="Cambria Math" panose="02040503050406030204" pitchFamily="18" charset="0"/>
                        </a:rPr>
                        <m:t>4</m:t>
                      </m:r>
                    </m:oMath>
                  </m:oMathPara>
                </a14:m>
                <a:endParaRPr lang="en-US" altLang="ja-JP" sz="2800" dirty="0">
                  <a:solidFill>
                    <a:schemeClr val="tx1"/>
                  </a:solidFill>
                </a:endParaRPr>
              </a:p>
            </p:txBody>
          </p:sp>
        </mc:Choice>
        <mc:Fallback xmlns="">
          <p:sp>
            <p:nvSpPr>
              <p:cNvPr id="14" name="コンテンツ プレースホルダー 2">
                <a:extLst>
                  <a:ext uri="{FF2B5EF4-FFF2-40B4-BE49-F238E27FC236}">
                    <a16:creationId xmlns:a16="http://schemas.microsoft.com/office/drawing/2014/main" id="{AC1BD418-45AD-4D35-9795-00720E8F1614}"/>
                  </a:ext>
                </a:extLst>
              </p:cNvPr>
              <p:cNvSpPr txBox="1">
                <a:spLocks noRot="1" noChangeAspect="1" noMove="1" noResize="1" noEditPoints="1" noAdjustHandles="1" noChangeArrowheads="1" noChangeShapeType="1" noTextEdit="1"/>
              </p:cNvSpPr>
              <p:nvPr/>
            </p:nvSpPr>
            <p:spPr>
              <a:xfrm>
                <a:off x="4162565" y="6069435"/>
                <a:ext cx="1405719" cy="68500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コンテンツ プレースホルダー 2">
                <a:extLst>
                  <a:ext uri="{FF2B5EF4-FFF2-40B4-BE49-F238E27FC236}">
                    <a16:creationId xmlns:a16="http://schemas.microsoft.com/office/drawing/2014/main" id="{AC1BD418-45AD-4D35-9795-00720E8F1614}"/>
                  </a:ext>
                </a:extLst>
              </p:cNvPr>
              <p:cNvSpPr txBox="1">
                <a:spLocks/>
              </p:cNvSpPr>
              <p:nvPr/>
            </p:nvSpPr>
            <p:spPr>
              <a:xfrm>
                <a:off x="6266595" y="6069435"/>
                <a:ext cx="1405719" cy="685005"/>
              </a:xfrm>
              <a:prstGeom prst="rect">
                <a:avLst/>
              </a:prstGeom>
            </p:spPr>
            <p:txBody>
              <a:bodyPr vert="horz" lIns="91440" tIns="45720" rIns="91440" bIns="45720" numCol="1" rtlCol="0">
                <a:norm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2800" i="1" smtClean="0">
                          <a:solidFill>
                            <a:schemeClr val="tx1"/>
                          </a:solidFill>
                          <a:latin typeface="Cambria Math" panose="02040503050406030204" pitchFamily="18" charset="0"/>
                        </a:rPr>
                        <m:t>0</m:t>
                      </m:r>
                    </m:oMath>
                  </m:oMathPara>
                </a14:m>
                <a:endParaRPr lang="en-US" altLang="ja-JP" sz="2800" dirty="0">
                  <a:solidFill>
                    <a:schemeClr val="tx1"/>
                  </a:solidFill>
                </a:endParaRPr>
              </a:p>
            </p:txBody>
          </p:sp>
        </mc:Choice>
        <mc:Fallback xmlns="">
          <p:sp>
            <p:nvSpPr>
              <p:cNvPr id="15" name="コンテンツ プレースホルダー 2">
                <a:extLst>
                  <a:ext uri="{FF2B5EF4-FFF2-40B4-BE49-F238E27FC236}">
                    <a16:creationId xmlns:a16="http://schemas.microsoft.com/office/drawing/2014/main" id="{AC1BD418-45AD-4D35-9795-00720E8F1614}"/>
                  </a:ext>
                </a:extLst>
              </p:cNvPr>
              <p:cNvSpPr txBox="1">
                <a:spLocks noRot="1" noChangeAspect="1" noMove="1" noResize="1" noEditPoints="1" noAdjustHandles="1" noChangeArrowheads="1" noChangeShapeType="1" noTextEdit="1"/>
              </p:cNvSpPr>
              <p:nvPr/>
            </p:nvSpPr>
            <p:spPr>
              <a:xfrm>
                <a:off x="6266595" y="6069435"/>
                <a:ext cx="1405719" cy="685005"/>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コンテンツ プレースホルダー 2">
                <a:extLst>
                  <a:ext uri="{FF2B5EF4-FFF2-40B4-BE49-F238E27FC236}">
                    <a16:creationId xmlns:a16="http://schemas.microsoft.com/office/drawing/2014/main" id="{AC1BD418-45AD-4D35-9795-00720E8F1614}"/>
                  </a:ext>
                </a:extLst>
              </p:cNvPr>
              <p:cNvSpPr txBox="1">
                <a:spLocks/>
              </p:cNvSpPr>
              <p:nvPr/>
            </p:nvSpPr>
            <p:spPr>
              <a:xfrm>
                <a:off x="8347881" y="6069435"/>
                <a:ext cx="1405719" cy="685005"/>
              </a:xfrm>
              <a:prstGeom prst="rect">
                <a:avLst/>
              </a:prstGeom>
            </p:spPr>
            <p:txBody>
              <a:bodyPr vert="horz" lIns="91440" tIns="45720" rIns="91440" bIns="45720" numCol="1" rtlCol="0">
                <a:norm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2800" i="1" smtClean="0">
                          <a:solidFill>
                            <a:schemeClr val="tx1"/>
                          </a:solidFill>
                          <a:latin typeface="Cambria Math" panose="02040503050406030204" pitchFamily="18" charset="0"/>
                        </a:rPr>
                        <m:t>1</m:t>
                      </m:r>
                    </m:oMath>
                  </m:oMathPara>
                </a14:m>
                <a:endParaRPr lang="en-US" altLang="ja-JP" sz="2800" dirty="0">
                  <a:solidFill>
                    <a:schemeClr val="tx1"/>
                  </a:solidFill>
                </a:endParaRPr>
              </a:p>
            </p:txBody>
          </p:sp>
        </mc:Choice>
        <mc:Fallback xmlns="">
          <p:sp>
            <p:nvSpPr>
              <p:cNvPr id="16" name="コンテンツ プレースホルダー 2">
                <a:extLst>
                  <a:ext uri="{FF2B5EF4-FFF2-40B4-BE49-F238E27FC236}">
                    <a16:creationId xmlns:a16="http://schemas.microsoft.com/office/drawing/2014/main" id="{AC1BD418-45AD-4D35-9795-00720E8F1614}"/>
                  </a:ext>
                </a:extLst>
              </p:cNvPr>
              <p:cNvSpPr txBox="1">
                <a:spLocks noRot="1" noChangeAspect="1" noMove="1" noResize="1" noEditPoints="1" noAdjustHandles="1" noChangeArrowheads="1" noChangeShapeType="1" noTextEdit="1"/>
              </p:cNvSpPr>
              <p:nvPr/>
            </p:nvSpPr>
            <p:spPr>
              <a:xfrm>
                <a:off x="8347881" y="6069435"/>
                <a:ext cx="1405719" cy="685005"/>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p:cNvSpPr txBox="1"/>
              <p:nvPr/>
            </p:nvSpPr>
            <p:spPr>
              <a:xfrm>
                <a:off x="3376682" y="6069434"/>
                <a:ext cx="85071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i="1" smtClean="0">
                          <a:latin typeface="Cambria Math" panose="02040503050406030204" pitchFamily="18" charset="0"/>
                          <a:ea typeface="Cambria Math" panose="02040503050406030204" pitchFamily="18" charset="0"/>
                        </a:rPr>
                        <m:t>+</m:t>
                      </m:r>
                    </m:oMath>
                  </m:oMathPara>
                </a14:m>
                <a:endParaRPr kumimoji="1" lang="ja-JP" altLang="en-US" sz="3200" dirty="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376682" y="6069434"/>
                <a:ext cx="850712" cy="492443"/>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5465928" y="6069434"/>
                <a:ext cx="85071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i="1" smtClean="0">
                          <a:latin typeface="Cambria Math" panose="02040503050406030204" pitchFamily="18" charset="0"/>
                          <a:ea typeface="Cambria Math" panose="02040503050406030204" pitchFamily="18" charset="0"/>
                        </a:rPr>
                        <m:t>+</m:t>
                      </m:r>
                    </m:oMath>
                  </m:oMathPara>
                </a14:m>
                <a:endParaRPr kumimoji="1" lang="ja-JP" altLang="en-US" sz="3200" dirty="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5465928" y="6069434"/>
                <a:ext cx="850712" cy="492443"/>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7555174" y="6069433"/>
                <a:ext cx="85071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i="1" smtClean="0">
                          <a:latin typeface="Cambria Math" panose="02040503050406030204" pitchFamily="18" charset="0"/>
                          <a:ea typeface="Cambria Math" panose="02040503050406030204" pitchFamily="18" charset="0"/>
                        </a:rPr>
                        <m:t>+</m:t>
                      </m:r>
                    </m:oMath>
                  </m:oMathPara>
                </a14:m>
                <a:endParaRPr kumimoji="1" lang="ja-JP" altLang="en-US" sz="32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7555174" y="6069433"/>
                <a:ext cx="850712" cy="492443"/>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コンテンツ プレースホルダー 2">
                <a:extLst>
                  <a:ext uri="{FF2B5EF4-FFF2-40B4-BE49-F238E27FC236}">
                    <a16:creationId xmlns:a16="http://schemas.microsoft.com/office/drawing/2014/main" id="{AC1BD418-45AD-4D35-9795-00720E8F1614}"/>
                  </a:ext>
                </a:extLst>
              </p:cNvPr>
              <p:cNvSpPr txBox="1">
                <a:spLocks/>
              </p:cNvSpPr>
              <p:nvPr/>
            </p:nvSpPr>
            <p:spPr>
              <a:xfrm>
                <a:off x="9753600" y="6069433"/>
                <a:ext cx="1405719" cy="685005"/>
              </a:xfrm>
              <a:prstGeom prst="rect">
                <a:avLst/>
              </a:prstGeom>
            </p:spPr>
            <p:txBody>
              <a:bodyPr vert="horz" lIns="91440" tIns="45720" rIns="91440" bIns="45720" numCol="1" rtlCol="0">
                <a:norm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2800" b="0" i="1" smtClean="0">
                          <a:solidFill>
                            <a:schemeClr val="tx1"/>
                          </a:solidFill>
                          <a:latin typeface="Cambria Math" panose="02040503050406030204" pitchFamily="18" charset="0"/>
                          <a:ea typeface="Cambria Math" panose="02040503050406030204" pitchFamily="18" charset="0"/>
                        </a:rPr>
                        <m:t>=13</m:t>
                      </m:r>
                    </m:oMath>
                  </m:oMathPara>
                </a14:m>
                <a:endParaRPr lang="en-US" altLang="ja-JP" sz="2800" dirty="0">
                  <a:solidFill>
                    <a:schemeClr val="tx1"/>
                  </a:solidFill>
                </a:endParaRPr>
              </a:p>
            </p:txBody>
          </p:sp>
        </mc:Choice>
        <mc:Fallback xmlns="">
          <p:sp>
            <p:nvSpPr>
              <p:cNvPr id="20" name="コンテンツ プレースホルダー 2">
                <a:extLst>
                  <a:ext uri="{FF2B5EF4-FFF2-40B4-BE49-F238E27FC236}">
                    <a16:creationId xmlns:a16="http://schemas.microsoft.com/office/drawing/2014/main" id="{AC1BD418-45AD-4D35-9795-00720E8F1614}"/>
                  </a:ext>
                </a:extLst>
              </p:cNvPr>
              <p:cNvSpPr txBox="1">
                <a:spLocks noRot="1" noChangeAspect="1" noMove="1" noResize="1" noEditPoints="1" noAdjustHandles="1" noChangeArrowheads="1" noChangeShapeType="1" noTextEdit="1"/>
              </p:cNvSpPr>
              <p:nvPr/>
            </p:nvSpPr>
            <p:spPr>
              <a:xfrm>
                <a:off x="9753600" y="6069433"/>
                <a:ext cx="1405719" cy="685005"/>
              </a:xfrm>
              <a:prstGeom prst="rect">
                <a:avLst/>
              </a:prstGeom>
              <a:blipFill>
                <a:blip r:embed="rId17"/>
                <a:stretch>
                  <a:fillRect/>
                </a:stretch>
              </a:blipFill>
            </p:spPr>
            <p:txBody>
              <a:bodyPr/>
              <a:lstStyle/>
              <a:p>
                <a:r>
                  <a:rPr lang="ja-JP" altLang="en-US">
                    <a:noFill/>
                  </a:rPr>
                  <a:t> </a:t>
                </a:r>
              </a:p>
            </p:txBody>
          </p:sp>
        </mc:Fallback>
      </mc:AlternateContent>
      <p:sp>
        <p:nvSpPr>
          <p:cNvPr id="23" name="スライド番号プレースホルダー 22">
            <a:extLst>
              <a:ext uri="{FF2B5EF4-FFF2-40B4-BE49-F238E27FC236}">
                <a16:creationId xmlns:a16="http://schemas.microsoft.com/office/drawing/2014/main" id="{68E34F88-5E6F-4CB9-96FD-3E43AC517103}"/>
              </a:ext>
            </a:extLst>
          </p:cNvPr>
          <p:cNvSpPr>
            <a:spLocks noGrp="1"/>
          </p:cNvSpPr>
          <p:nvPr>
            <p:ph type="sldNum" sz="quarter" idx="12"/>
          </p:nvPr>
        </p:nvSpPr>
        <p:spPr/>
        <p:txBody>
          <a:bodyPr/>
          <a:lstStyle/>
          <a:p>
            <a:fld id="{BF11082F-279D-4FAE-8B23-54567AEEDC09}" type="slidenum">
              <a:rPr kumimoji="1" lang="ja-JP" altLang="en-US" smtClean="0"/>
              <a:t>45</a:t>
            </a:fld>
            <a:endParaRPr kumimoji="1" lang="ja-JP" altLang="en-US" dirty="0"/>
          </a:p>
        </p:txBody>
      </p:sp>
      <p:sp>
        <p:nvSpPr>
          <p:cNvPr id="24" name="タイトル 23"/>
          <p:cNvSpPr>
            <a:spLocks noGrp="1"/>
          </p:cNvSpPr>
          <p:nvPr>
            <p:ph type="title"/>
          </p:nvPr>
        </p:nvSpPr>
        <p:spPr/>
        <p:txBody>
          <a:bodyPr/>
          <a:lstStyle/>
          <a:p>
            <a:r>
              <a:rPr lang="en-US" altLang="ja-JP" dirty="0"/>
              <a:t>TIPS</a:t>
            </a:r>
            <a:r>
              <a:rPr lang="ja-JP" altLang="en-US" dirty="0"/>
              <a:t>：</a:t>
            </a:r>
            <a:r>
              <a:rPr lang="ja-JP" altLang="en-US" dirty="0" smtClean="0"/>
              <a:t>二進法</a:t>
            </a:r>
            <a:r>
              <a:rPr lang="ja-JP" altLang="en-US" dirty="0"/>
              <a:t>・</a:t>
            </a:r>
            <a:r>
              <a:rPr lang="ja-JP" altLang="en-US" dirty="0" smtClean="0"/>
              <a:t>二進数</a:t>
            </a:r>
            <a:endParaRPr kumimoji="1" lang="ja-JP" altLang="en-US" dirty="0"/>
          </a:p>
        </p:txBody>
      </p:sp>
    </p:spTree>
    <p:extLst>
      <p:ext uri="{BB962C8B-B14F-4D97-AF65-F5344CB8AC3E}">
        <p14:creationId xmlns:p14="http://schemas.microsoft.com/office/powerpoint/2010/main" val="12887983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身の周りのデジタル値</a:t>
            </a:r>
          </a:p>
        </p:txBody>
      </p:sp>
      <p:sp>
        <p:nvSpPr>
          <p:cNvPr id="3" name="コンテンツ プレースホルダー 2"/>
          <p:cNvSpPr>
            <a:spLocks noGrp="1"/>
          </p:cNvSpPr>
          <p:nvPr>
            <p:ph idx="1"/>
          </p:nvPr>
        </p:nvSpPr>
        <p:spPr>
          <a:xfrm>
            <a:off x="684385" y="4052455"/>
            <a:ext cx="10890173" cy="2686452"/>
          </a:xfrm>
        </p:spPr>
        <p:txBody>
          <a:bodyPr/>
          <a:lstStyle/>
          <a:p>
            <a:pPr marL="0" indent="0">
              <a:buNone/>
            </a:pPr>
            <a:r>
              <a:rPr kumimoji="1" lang="ja-JP" altLang="en-US" dirty="0"/>
              <a:t>身の周りの様々なものは</a:t>
            </a:r>
            <a:r>
              <a:rPr lang="ja-JP" altLang="en-US" dirty="0"/>
              <a:t>「○○していない」</a:t>
            </a:r>
            <a:r>
              <a:rPr kumimoji="1" lang="ja-JP" altLang="en-US" dirty="0"/>
              <a:t>と</a:t>
            </a:r>
            <a:r>
              <a:rPr lang="en-US" altLang="ja-JP" dirty="0"/>
              <a:t/>
            </a:r>
            <a:br>
              <a:rPr lang="en-US" altLang="ja-JP" dirty="0"/>
            </a:br>
            <a:r>
              <a:rPr lang="ja-JP" altLang="en-US" dirty="0"/>
              <a:t>「○○している」</a:t>
            </a:r>
            <a:r>
              <a:rPr kumimoji="1" lang="ja-JP" altLang="en-US" dirty="0"/>
              <a:t>の状態に分けられる。</a:t>
            </a:r>
            <a:endParaRPr kumimoji="1" lang="en-US" altLang="ja-JP" dirty="0"/>
          </a:p>
          <a:p>
            <a:pPr marL="0" indent="0">
              <a:buNone/>
            </a:pPr>
            <a:r>
              <a:rPr lang="ja-JP" altLang="en-US" dirty="0">
                <a:solidFill>
                  <a:srgbClr val="FF0000"/>
                </a:solidFill>
              </a:rPr>
              <a:t>→</a:t>
            </a:r>
            <a:r>
              <a:rPr lang="en-US" altLang="ja-JP" dirty="0">
                <a:solidFill>
                  <a:srgbClr val="FF0000"/>
                </a:solidFill>
              </a:rPr>
              <a:t>0 </a:t>
            </a:r>
            <a:r>
              <a:rPr lang="ja-JP" altLang="en-US" dirty="0">
                <a:solidFill>
                  <a:srgbClr val="FF0000"/>
                </a:solidFill>
              </a:rPr>
              <a:t>と </a:t>
            </a:r>
            <a:r>
              <a:rPr lang="en-US" altLang="ja-JP" dirty="0">
                <a:solidFill>
                  <a:srgbClr val="FF0000"/>
                </a:solidFill>
              </a:rPr>
              <a:t>1</a:t>
            </a:r>
            <a:r>
              <a:rPr lang="ja-JP" altLang="en-US" dirty="0">
                <a:solidFill>
                  <a:srgbClr val="FF0000"/>
                </a:solidFill>
              </a:rPr>
              <a:t>　デジタル値で表現</a:t>
            </a:r>
            <a:r>
              <a:rPr lang="ja-JP" altLang="en-US" dirty="0" smtClean="0">
                <a:solidFill>
                  <a:srgbClr val="FF0000"/>
                </a:solidFill>
              </a:rPr>
              <a:t>できる</a:t>
            </a:r>
            <a:endParaRPr kumimoji="1" lang="en-US" altLang="ja-JP" dirty="0">
              <a:solidFill>
                <a:srgbClr val="FF0000"/>
              </a:solidFill>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46</a:t>
            </a:fld>
            <a:endParaRPr kumimoji="1" lang="ja-JP" altLang="en-US"/>
          </a:p>
        </p:txBody>
      </p:sp>
      <p:pic>
        <p:nvPicPr>
          <p:cNvPr id="1026" name="Picture 2" descr="https://4.bp.blogspot.com/-jdNdKvcbyMA/UV1JM2hJW3I/AAAAAAAAPVY/etO6TE15EFI/s1600/light_hakunetsu.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4686" y="1140825"/>
            <a:ext cx="2075386" cy="19322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4.bp.blogspot.com/-jdNdKvcbyMA/UV1JM2hJW3I/AAAAAAAAPVY/etO6TE15EFI/s1600/light_hakunetsu.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6974"/>
          <a:stretch/>
        </p:blipFill>
        <p:spPr bwMode="auto">
          <a:xfrm>
            <a:off x="684385" y="1176165"/>
            <a:ext cx="2057852" cy="15907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4.bp.blogspot.com/-HP2xMvZI9gc/V2ubhMWexoI/AAAAAAAA7pU/DYF9XhceGi4N0JLn8KGkiCfnxITQjiHdACLcB/s800/door_clos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2256" y="955691"/>
            <a:ext cx="1500176" cy="23025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2.bp.blogspot.com/-6noe-4G5FNU/V2ubhr0UDKI/AAAAAAAA7pY/nHp2zGXHshkiwzUxYa5RQVf-pcwn31GSACLcB/s800/door_half_ope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49411" y="955691"/>
            <a:ext cx="1496027" cy="2613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19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14D3BA-0A0F-2D43-61CD-66CAB3AE070D}"/>
              </a:ext>
            </a:extLst>
          </p:cNvPr>
          <p:cNvSpPr>
            <a:spLocks noGrp="1"/>
          </p:cNvSpPr>
          <p:nvPr>
            <p:ph type="title"/>
          </p:nvPr>
        </p:nvSpPr>
        <p:spPr/>
        <p:txBody>
          <a:bodyPr/>
          <a:lstStyle/>
          <a:p>
            <a:r>
              <a:rPr kumimoji="1" lang="en-US" altLang="ja-JP" dirty="0"/>
              <a:t>GPIO</a:t>
            </a:r>
            <a:r>
              <a:rPr kumimoji="1" lang="ja-JP" altLang="en-US" dirty="0"/>
              <a:t>ピン</a:t>
            </a:r>
          </a:p>
        </p:txBody>
      </p:sp>
      <p:sp>
        <p:nvSpPr>
          <p:cNvPr id="3" name="コンテンツ プレースホルダー 2">
            <a:extLst>
              <a:ext uri="{FF2B5EF4-FFF2-40B4-BE49-F238E27FC236}">
                <a16:creationId xmlns:a16="http://schemas.microsoft.com/office/drawing/2014/main" id="{80196DD3-502D-59E4-03CB-8997F82A4642}"/>
              </a:ext>
            </a:extLst>
          </p:cNvPr>
          <p:cNvSpPr>
            <a:spLocks noGrp="1"/>
          </p:cNvSpPr>
          <p:nvPr>
            <p:ph idx="1"/>
          </p:nvPr>
        </p:nvSpPr>
        <p:spPr>
          <a:xfrm>
            <a:off x="5112635" y="4063524"/>
            <a:ext cx="7433734" cy="2523544"/>
          </a:xfrm>
        </p:spPr>
        <p:txBody>
          <a:bodyPr>
            <a:normAutofit lnSpcReduction="10000"/>
          </a:bodyPr>
          <a:lstStyle/>
          <a:p>
            <a:pPr marL="0" indent="0">
              <a:buNone/>
            </a:pPr>
            <a:r>
              <a:rPr lang="en-US" altLang="ja-JP" dirty="0"/>
              <a:t>RPi</a:t>
            </a:r>
            <a:r>
              <a:rPr lang="ja-JP" altLang="en-US" dirty="0"/>
              <a:t>でハードウェアを</a:t>
            </a:r>
            <a:r>
              <a:rPr lang="en-US" altLang="ja-JP" dirty="0"/>
              <a:t/>
            </a:r>
            <a:br>
              <a:rPr lang="en-US" altLang="ja-JP" dirty="0"/>
            </a:br>
            <a:r>
              <a:rPr lang="ja-JP" altLang="en-US" dirty="0"/>
              <a:t>制御するための端子</a:t>
            </a:r>
            <a:endParaRPr lang="en-US" altLang="ja-JP" dirty="0"/>
          </a:p>
          <a:p>
            <a:pPr marL="0" indent="0">
              <a:buNone/>
            </a:pPr>
            <a:r>
              <a:rPr kumimoji="1" lang="ja-JP" altLang="en-US" dirty="0"/>
              <a:t>それぞれのピンがデジタル値の</a:t>
            </a:r>
            <a:r>
              <a:rPr kumimoji="1" lang="en-US" altLang="ja-JP" dirty="0"/>
              <a:t/>
            </a:r>
            <a:br>
              <a:rPr kumimoji="1" lang="en-US" altLang="ja-JP" dirty="0"/>
            </a:br>
            <a:r>
              <a:rPr kumimoji="1" lang="ja-JP" altLang="en-US" dirty="0"/>
              <a:t>入出力や特殊な役割を持つ</a:t>
            </a:r>
          </a:p>
        </p:txBody>
      </p:sp>
      <p:pic>
        <p:nvPicPr>
          <p:cNvPr id="6" name="図 5">
            <a:extLst>
              <a:ext uri="{FF2B5EF4-FFF2-40B4-BE49-F238E27FC236}">
                <a16:creationId xmlns:a16="http://schemas.microsoft.com/office/drawing/2014/main" id="{AB5E79EC-5317-413C-3B89-A49C26B1DFBD}"/>
              </a:ext>
            </a:extLst>
          </p:cNvPr>
          <p:cNvPicPr>
            <a:picLocks noChangeAspect="1"/>
          </p:cNvPicPr>
          <p:nvPr/>
        </p:nvPicPr>
        <p:blipFill rotWithShape="1">
          <a:blip r:embed="rId3">
            <a:extLst>
              <a:ext uri="{28A0092B-C50C-407E-A947-70E740481C1C}">
                <a14:useLocalDpi xmlns:a14="http://schemas.microsoft.com/office/drawing/2010/main" val="0"/>
              </a:ext>
            </a:extLst>
          </a:blip>
          <a:srcRect l="59167" t="28396" r="22222" b="27160"/>
          <a:stretch/>
        </p:blipFill>
        <p:spPr>
          <a:xfrm>
            <a:off x="523702" y="874915"/>
            <a:ext cx="4454074" cy="5983085"/>
          </a:xfrm>
          <a:prstGeom prst="rect">
            <a:avLst/>
          </a:prstGeom>
        </p:spPr>
      </p:pic>
      <p:pic>
        <p:nvPicPr>
          <p:cNvPr id="7" name="図 6">
            <a:extLst>
              <a:ext uri="{FF2B5EF4-FFF2-40B4-BE49-F238E27FC236}">
                <a16:creationId xmlns:a16="http://schemas.microsoft.com/office/drawing/2014/main" id="{FDBA45AA-0D27-E665-AD75-27924880AE53}"/>
              </a:ext>
            </a:extLst>
          </p:cNvPr>
          <p:cNvPicPr>
            <a:picLocks noChangeAspect="1"/>
          </p:cNvPicPr>
          <p:nvPr/>
        </p:nvPicPr>
        <p:blipFill rotWithShape="1">
          <a:blip r:embed="rId4">
            <a:extLst>
              <a:ext uri="{28A0092B-C50C-407E-A947-70E740481C1C}">
                <a14:useLocalDpi xmlns:a14="http://schemas.microsoft.com/office/drawing/2010/main" val="0"/>
              </a:ext>
            </a:extLst>
          </a:blip>
          <a:srcRect l="13643" t="16492" r="11502" b="18476"/>
          <a:stretch/>
        </p:blipFill>
        <p:spPr>
          <a:xfrm>
            <a:off x="5385420" y="1071982"/>
            <a:ext cx="4281293" cy="2794476"/>
          </a:xfrm>
          <a:prstGeom prst="rect">
            <a:avLst/>
          </a:prstGeom>
        </p:spPr>
      </p:pic>
      <p:sp>
        <p:nvSpPr>
          <p:cNvPr id="9" name="スライド番号プレースホルダー 8"/>
          <p:cNvSpPr>
            <a:spLocks noGrp="1"/>
          </p:cNvSpPr>
          <p:nvPr>
            <p:ph type="sldNum" sz="quarter" idx="12"/>
          </p:nvPr>
        </p:nvSpPr>
        <p:spPr/>
        <p:txBody>
          <a:bodyPr/>
          <a:lstStyle/>
          <a:p>
            <a:fld id="{5A94AD81-C81A-455B-A87B-15031EE15849}" type="slidenum">
              <a:rPr kumimoji="1" lang="ja-JP" altLang="en-US" smtClean="0"/>
              <a:t>47</a:t>
            </a:fld>
            <a:endParaRPr kumimoji="1" lang="ja-JP" altLang="en-US"/>
          </a:p>
        </p:txBody>
      </p:sp>
    </p:spTree>
    <p:extLst>
      <p:ext uri="{BB962C8B-B14F-4D97-AF65-F5344CB8AC3E}">
        <p14:creationId xmlns:p14="http://schemas.microsoft.com/office/powerpoint/2010/main" val="29921305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F80EB0-9063-FF3E-558F-72FA0A0A8513}"/>
              </a:ext>
            </a:extLst>
          </p:cNvPr>
          <p:cNvSpPr>
            <a:spLocks noGrp="1"/>
          </p:cNvSpPr>
          <p:nvPr>
            <p:ph type="title"/>
          </p:nvPr>
        </p:nvSpPr>
        <p:spPr/>
        <p:txBody>
          <a:bodyPr/>
          <a:lstStyle/>
          <a:p>
            <a:r>
              <a:rPr kumimoji="1" lang="ja-JP" altLang="en-US" dirty="0"/>
              <a:t>デジタル出力</a:t>
            </a:r>
          </a:p>
        </p:txBody>
      </p:sp>
      <p:sp>
        <p:nvSpPr>
          <p:cNvPr id="3" name="コンテンツ プレースホルダー 2">
            <a:extLst>
              <a:ext uri="{FF2B5EF4-FFF2-40B4-BE49-F238E27FC236}">
                <a16:creationId xmlns:a16="http://schemas.microsoft.com/office/drawing/2014/main" id="{D5DAFE00-2157-D078-5E87-B87667A209D3}"/>
              </a:ext>
            </a:extLst>
          </p:cNvPr>
          <p:cNvSpPr>
            <a:spLocks noGrp="1"/>
          </p:cNvSpPr>
          <p:nvPr>
            <p:ph idx="1"/>
          </p:nvPr>
        </p:nvSpPr>
        <p:spPr>
          <a:xfrm>
            <a:off x="524933" y="1148197"/>
            <a:ext cx="11057467" cy="4043878"/>
          </a:xfrm>
        </p:spPr>
        <p:txBody>
          <a:bodyPr>
            <a:normAutofit/>
          </a:bodyPr>
          <a:lstStyle/>
          <a:p>
            <a:pPr marL="0" indent="0">
              <a:buNone/>
            </a:pPr>
            <a:r>
              <a:rPr kumimoji="1" lang="en-US" altLang="ja-JP" dirty="0"/>
              <a:t>GPIO</a:t>
            </a:r>
            <a:r>
              <a:rPr kumimoji="1" lang="ja-JP" altLang="en-US" dirty="0"/>
              <a:t>ピンからは</a:t>
            </a:r>
            <a:r>
              <a:rPr kumimoji="1" lang="en-US" altLang="ja-JP" dirty="0"/>
              <a:t>High</a:t>
            </a:r>
            <a:r>
              <a:rPr kumimoji="1" lang="ja-JP" altLang="en-US" dirty="0"/>
              <a:t>か</a:t>
            </a:r>
            <a:r>
              <a:rPr kumimoji="1" lang="en-US" altLang="ja-JP" dirty="0"/>
              <a:t>Low</a:t>
            </a:r>
            <a:r>
              <a:rPr kumimoji="1" lang="ja-JP" altLang="en-US" dirty="0"/>
              <a:t>のデジタル値が</a:t>
            </a:r>
            <a:r>
              <a:rPr kumimoji="1" lang="en-US" altLang="ja-JP" dirty="0"/>
              <a:t/>
            </a:r>
            <a:br>
              <a:rPr kumimoji="1" lang="en-US" altLang="ja-JP" dirty="0"/>
            </a:br>
            <a:r>
              <a:rPr kumimoji="1" lang="ja-JP" altLang="en-US" dirty="0">
                <a:solidFill>
                  <a:srgbClr val="FF0000"/>
                </a:solidFill>
              </a:rPr>
              <a:t>電圧として出力</a:t>
            </a:r>
            <a:r>
              <a:rPr kumimoji="1" lang="ja-JP" altLang="en-US" dirty="0"/>
              <a:t>される。</a:t>
            </a:r>
            <a:endParaRPr kumimoji="1" lang="en-US" altLang="ja-JP" dirty="0"/>
          </a:p>
          <a:p>
            <a:pPr marL="0" indent="0">
              <a:buNone/>
            </a:pPr>
            <a:endParaRPr kumimoji="1" lang="en-US" altLang="ja-JP" dirty="0">
              <a:solidFill>
                <a:srgbClr val="FF0000"/>
              </a:solidFill>
            </a:endParaRPr>
          </a:p>
          <a:p>
            <a:pPr marL="0" indent="0">
              <a:buNone/>
            </a:pPr>
            <a:r>
              <a:rPr lang="en-US" altLang="ja-JP" dirty="0"/>
              <a:t>Grove</a:t>
            </a:r>
            <a:r>
              <a:rPr lang="ja-JP" altLang="en-US" dirty="0"/>
              <a:t>の場合、基本的に</a:t>
            </a:r>
            <a:r>
              <a:rPr lang="en-US" altLang="ja-JP" dirty="0"/>
              <a:t>	1 </a:t>
            </a:r>
            <a:r>
              <a:rPr lang="ja-JP" altLang="en-US" dirty="0"/>
              <a:t>を</a:t>
            </a:r>
            <a:r>
              <a:rPr lang="en-US" altLang="ja-JP" dirty="0">
                <a:solidFill>
                  <a:srgbClr val="FF0000"/>
                </a:solidFill>
              </a:rPr>
              <a:t>High(3.3V)</a:t>
            </a:r>
          </a:p>
          <a:p>
            <a:pPr marL="0" indent="0">
              <a:buNone/>
            </a:pPr>
            <a:r>
              <a:rPr kumimoji="1" lang="en-US" altLang="ja-JP" dirty="0">
                <a:solidFill>
                  <a:srgbClr val="FF0000"/>
                </a:solidFill>
              </a:rPr>
              <a:t>					</a:t>
            </a:r>
            <a:r>
              <a:rPr kumimoji="1" lang="en-US" altLang="ja-JP" dirty="0"/>
              <a:t>0 </a:t>
            </a:r>
            <a:r>
              <a:rPr lang="ja-JP" altLang="en-US" dirty="0"/>
              <a:t>を</a:t>
            </a:r>
            <a:r>
              <a:rPr kumimoji="1" lang="en-US" altLang="ja-JP" dirty="0">
                <a:solidFill>
                  <a:srgbClr val="FF0000"/>
                </a:solidFill>
              </a:rPr>
              <a:t>Low(0V)</a:t>
            </a:r>
            <a:br>
              <a:rPr kumimoji="1" lang="en-US" altLang="ja-JP" dirty="0">
                <a:solidFill>
                  <a:srgbClr val="FF0000"/>
                </a:solidFill>
              </a:rPr>
            </a:br>
            <a:r>
              <a:rPr kumimoji="1" lang="en-US" altLang="ja-JP" dirty="0">
                <a:solidFill>
                  <a:srgbClr val="FF0000"/>
                </a:solidFill>
              </a:rPr>
              <a:t>									</a:t>
            </a:r>
            <a:r>
              <a:rPr kumimoji="1" lang="ja-JP" altLang="en-US" dirty="0"/>
              <a:t>として扱う</a:t>
            </a:r>
          </a:p>
        </p:txBody>
      </p:sp>
      <p:sp>
        <p:nvSpPr>
          <p:cNvPr id="7" name="スライド番号プレースホルダー 6"/>
          <p:cNvSpPr>
            <a:spLocks noGrp="1"/>
          </p:cNvSpPr>
          <p:nvPr>
            <p:ph type="sldNum" sz="quarter" idx="12"/>
          </p:nvPr>
        </p:nvSpPr>
        <p:spPr/>
        <p:txBody>
          <a:bodyPr/>
          <a:lstStyle/>
          <a:p>
            <a:fld id="{5A94AD81-C81A-455B-A87B-15031EE15849}" type="slidenum">
              <a:rPr kumimoji="1" lang="ja-JP" altLang="en-US" smtClean="0"/>
              <a:t>48</a:t>
            </a:fld>
            <a:endParaRPr kumimoji="1" lang="ja-JP" altLang="en-US"/>
          </a:p>
        </p:txBody>
      </p:sp>
      <p:sp>
        <p:nvSpPr>
          <p:cNvPr id="6" name="コンテンツ プレースホルダー 2">
            <a:extLst>
              <a:ext uri="{FF2B5EF4-FFF2-40B4-BE49-F238E27FC236}">
                <a16:creationId xmlns:a16="http://schemas.microsoft.com/office/drawing/2014/main" id="{D5DAFE00-2157-D078-5E87-B87667A209D3}"/>
              </a:ext>
            </a:extLst>
          </p:cNvPr>
          <p:cNvSpPr txBox="1">
            <a:spLocks/>
          </p:cNvSpPr>
          <p:nvPr/>
        </p:nvSpPr>
        <p:spPr>
          <a:xfrm>
            <a:off x="523702" y="5680323"/>
            <a:ext cx="11057467" cy="79321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※V</a:t>
            </a:r>
            <a:r>
              <a:rPr lang="ja-JP" altLang="en-US" dirty="0"/>
              <a:t>（ボルト）　電圧の単位</a:t>
            </a:r>
            <a:r>
              <a:rPr lang="ja-JP" altLang="en-US" dirty="0" smtClean="0"/>
              <a:t>。電気を流そうとする力のこと。</a:t>
            </a:r>
            <a:endParaRPr lang="en-US" altLang="ja-JP" dirty="0"/>
          </a:p>
        </p:txBody>
      </p:sp>
    </p:spTree>
    <p:extLst>
      <p:ext uri="{BB962C8B-B14F-4D97-AF65-F5344CB8AC3E}">
        <p14:creationId xmlns:p14="http://schemas.microsoft.com/office/powerpoint/2010/main" val="72934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試しにやってみよう　</a:t>
            </a:r>
            <a:r>
              <a:rPr kumimoji="1" lang="en-US" altLang="ja-JP" dirty="0"/>
              <a:t>LED</a:t>
            </a:r>
            <a:r>
              <a:rPr kumimoji="1" lang="ja-JP" altLang="en-US" dirty="0"/>
              <a:t>制御</a:t>
            </a:r>
          </a:p>
        </p:txBody>
      </p:sp>
      <p:sp>
        <p:nvSpPr>
          <p:cNvPr id="3" name="コンテンツ プレースホルダー 2"/>
          <p:cNvSpPr>
            <a:spLocks noGrp="1"/>
          </p:cNvSpPr>
          <p:nvPr>
            <p:ph idx="1"/>
          </p:nvPr>
        </p:nvSpPr>
        <p:spPr>
          <a:xfrm>
            <a:off x="939800" y="1200151"/>
            <a:ext cx="7264400" cy="726819"/>
          </a:xfrm>
        </p:spPr>
        <p:txBody>
          <a:bodyPr/>
          <a:lstStyle/>
          <a:p>
            <a:pPr marL="0" indent="0">
              <a:buNone/>
            </a:pPr>
            <a:r>
              <a:rPr kumimoji="1" lang="en-US" altLang="ja-JP" dirty="0"/>
              <a:t>Grove Kit</a:t>
            </a:r>
            <a:r>
              <a:rPr kumimoji="1" lang="ja-JP" altLang="en-US" dirty="0"/>
              <a:t>を使って</a:t>
            </a:r>
            <a:r>
              <a:rPr kumimoji="1" lang="en-US" altLang="ja-JP" dirty="0"/>
              <a:t>LED</a:t>
            </a:r>
            <a:r>
              <a:rPr kumimoji="1" lang="ja-JP" altLang="en-US" dirty="0"/>
              <a:t>の接続を行う　　　　　　　　　　</a:t>
            </a:r>
          </a:p>
        </p:txBody>
      </p: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l="3251" t="12778" r="13128" b="13334"/>
          <a:stretch/>
        </p:blipFill>
        <p:spPr>
          <a:xfrm rot="16200000">
            <a:off x="1949450" y="1006222"/>
            <a:ext cx="3225800" cy="5067299"/>
          </a:xfrm>
          <a:prstGeom prst="rect">
            <a:avLst/>
          </a:prstGeom>
        </p:spPr>
      </p:pic>
      <p:sp>
        <p:nvSpPr>
          <p:cNvPr id="6" name="楕円 5"/>
          <p:cNvSpPr/>
          <p:nvPr/>
        </p:nvSpPr>
        <p:spPr>
          <a:xfrm>
            <a:off x="1828800" y="2235200"/>
            <a:ext cx="698500" cy="1143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l="25000" t="27222" r="25000" b="22037"/>
          <a:stretch/>
        </p:blipFill>
        <p:spPr>
          <a:xfrm>
            <a:off x="8364084" y="2806700"/>
            <a:ext cx="2669781" cy="1524000"/>
          </a:xfrm>
          <a:prstGeom prst="rect">
            <a:avLst/>
          </a:prstGeom>
        </p:spPr>
      </p:pic>
      <p:sp>
        <p:nvSpPr>
          <p:cNvPr id="8" name="コンテンツ プレースホルダー 2"/>
          <p:cNvSpPr txBox="1">
            <a:spLocks/>
          </p:cNvSpPr>
          <p:nvPr/>
        </p:nvSpPr>
        <p:spPr>
          <a:xfrm>
            <a:off x="1028700" y="5676648"/>
            <a:ext cx="9283700" cy="72681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D5</a:t>
            </a:r>
            <a:r>
              <a:rPr lang="ja-JP" altLang="en-US" dirty="0"/>
              <a:t>の差込口と</a:t>
            </a:r>
            <a:r>
              <a:rPr lang="en-US" altLang="ja-JP" dirty="0"/>
              <a:t>LED</a:t>
            </a:r>
            <a:r>
              <a:rPr lang="ja-JP" altLang="en-US" dirty="0"/>
              <a:t>をケーブルで繋げる　　　　　　　　　　</a:t>
            </a:r>
          </a:p>
        </p:txBody>
      </p:sp>
      <p:sp>
        <p:nvSpPr>
          <p:cNvPr id="9" name="スライド番号プレースホルダー 8"/>
          <p:cNvSpPr>
            <a:spLocks noGrp="1"/>
          </p:cNvSpPr>
          <p:nvPr>
            <p:ph type="sldNum" sz="quarter" idx="12"/>
          </p:nvPr>
        </p:nvSpPr>
        <p:spPr/>
        <p:txBody>
          <a:bodyPr/>
          <a:lstStyle/>
          <a:p>
            <a:fld id="{5A94AD81-C81A-455B-A87B-15031EE15849}" type="slidenum">
              <a:rPr kumimoji="1" lang="ja-JP" altLang="en-US" smtClean="0"/>
              <a:t>49</a:t>
            </a:fld>
            <a:endParaRPr kumimoji="1" lang="ja-JP" altLang="en-US"/>
          </a:p>
        </p:txBody>
      </p:sp>
    </p:spTree>
    <p:extLst>
      <p:ext uri="{BB962C8B-B14F-4D97-AF65-F5344CB8AC3E}">
        <p14:creationId xmlns:p14="http://schemas.microsoft.com/office/powerpoint/2010/main" val="42151656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cap="none" dirty="0" err="1"/>
              <a:t>IoT</a:t>
            </a:r>
            <a:r>
              <a:rPr lang="ja-JP" altLang="en-US" cap="none" dirty="0"/>
              <a:t>概要</a:t>
            </a:r>
            <a:endParaRPr kumimoji="1" lang="ja-JP" altLang="en-US" cap="none" dirty="0"/>
          </a:p>
        </p:txBody>
      </p:sp>
      <p:sp>
        <p:nvSpPr>
          <p:cNvPr id="3" name="テキスト プレースホルダー 2"/>
          <p:cNvSpPr>
            <a:spLocks noGrp="1"/>
          </p:cNvSpPr>
          <p:nvPr>
            <p:ph type="body" idx="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5</a:t>
            </a:fld>
            <a:endParaRPr kumimoji="1" lang="ja-JP" altLang="en-US" dirty="0"/>
          </a:p>
        </p:txBody>
      </p:sp>
    </p:spTree>
    <p:extLst>
      <p:ext uri="{BB962C8B-B14F-4D97-AF65-F5344CB8AC3E}">
        <p14:creationId xmlns:p14="http://schemas.microsoft.com/office/powerpoint/2010/main" val="11683212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使用するノード</a:t>
            </a:r>
            <a:endParaRPr kumimoji="1" lang="ja-JP" altLang="en-US" dirty="0"/>
          </a:p>
        </p:txBody>
      </p:sp>
      <p:sp>
        <p:nvSpPr>
          <p:cNvPr id="3" name="コンテンツ プレースホルダー 2"/>
          <p:cNvSpPr>
            <a:spLocks noGrp="1"/>
          </p:cNvSpPr>
          <p:nvPr>
            <p:ph idx="1"/>
          </p:nvPr>
        </p:nvSpPr>
        <p:spPr>
          <a:xfrm>
            <a:off x="6150492" y="4112051"/>
            <a:ext cx="5310131" cy="2484359"/>
          </a:xfrm>
        </p:spPr>
        <p:txBody>
          <a:bodyPr>
            <a:normAutofit lnSpcReduction="10000"/>
          </a:bodyPr>
          <a:lstStyle/>
          <a:p>
            <a:pPr marL="0" indent="0">
              <a:buNone/>
            </a:pPr>
            <a:r>
              <a:rPr lang="ja-JP" altLang="en-US" dirty="0"/>
              <a:t>指定した</a:t>
            </a:r>
            <a:r>
              <a:rPr lang="en-US" altLang="ja-JP" dirty="0"/>
              <a:t>GPIO</a:t>
            </a:r>
            <a:r>
              <a:rPr lang="ja-JP" altLang="en-US" dirty="0"/>
              <a:t>ピンに</a:t>
            </a:r>
            <a:r>
              <a:rPr lang="en-US" altLang="ja-JP" dirty="0"/>
              <a:t/>
            </a:r>
            <a:br>
              <a:rPr lang="en-US" altLang="ja-JP" dirty="0"/>
            </a:br>
            <a:r>
              <a:rPr lang="ja-JP" altLang="en-US" dirty="0"/>
              <a:t>デジタル信号を出力できるノード</a:t>
            </a:r>
            <a:r>
              <a:rPr lang="en-US" altLang="ja-JP" dirty="0"/>
              <a:t/>
            </a:r>
            <a:br>
              <a:rPr lang="en-US" altLang="ja-JP" dirty="0"/>
            </a:br>
            <a:endParaRPr kumimoji="1" lang="ja-JP" altLang="en-US" dirty="0"/>
          </a:p>
        </p:txBody>
      </p:sp>
      <p:sp>
        <p:nvSpPr>
          <p:cNvPr id="5" name="正方形/長方形 4"/>
          <p:cNvSpPr/>
          <p:nvPr/>
        </p:nvSpPr>
        <p:spPr>
          <a:xfrm>
            <a:off x="879839" y="1670173"/>
            <a:ext cx="3403600" cy="894534"/>
          </a:xfrm>
          <a:prstGeom prst="rect">
            <a:avLst/>
          </a:prstGeom>
          <a:blipFill dpi="0" rotWithShape="1">
            <a:blip r:embed="rId2"/>
            <a:srcRect/>
            <a:stretch>
              <a:fillRect l="-13805" t="-666897" r="-1311257" b="-22273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729" t="86769" r="92324" b="9999"/>
          <a:stretch/>
        </p:blipFill>
        <p:spPr>
          <a:xfrm>
            <a:off x="879839" y="4112051"/>
            <a:ext cx="3075941" cy="894534"/>
          </a:xfrm>
          <a:prstGeom prst="rect">
            <a:avLst/>
          </a:prstGeom>
        </p:spPr>
      </p:pic>
      <p:sp>
        <p:nvSpPr>
          <p:cNvPr id="8" name="コンテンツ プレースホルダー 2"/>
          <p:cNvSpPr txBox="1">
            <a:spLocks/>
          </p:cNvSpPr>
          <p:nvPr/>
        </p:nvSpPr>
        <p:spPr>
          <a:xfrm>
            <a:off x="6150492" y="1670173"/>
            <a:ext cx="5355708" cy="145440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任意のタイミングで</a:t>
            </a:r>
            <a:r>
              <a:rPr lang="en-US" altLang="ja-JP" dirty="0"/>
              <a:t/>
            </a:r>
            <a:br>
              <a:rPr lang="en-US" altLang="ja-JP" dirty="0"/>
            </a:br>
            <a:r>
              <a:rPr lang="ja-JP" altLang="en-US" dirty="0"/>
              <a:t>メッセージを送信するノード</a:t>
            </a:r>
          </a:p>
        </p:txBody>
      </p:sp>
      <p:sp>
        <p:nvSpPr>
          <p:cNvPr id="9" name="スライド番号プレースホルダー 8"/>
          <p:cNvSpPr>
            <a:spLocks noGrp="1"/>
          </p:cNvSpPr>
          <p:nvPr>
            <p:ph type="sldNum" sz="quarter" idx="12"/>
          </p:nvPr>
        </p:nvSpPr>
        <p:spPr/>
        <p:txBody>
          <a:bodyPr/>
          <a:lstStyle/>
          <a:p>
            <a:fld id="{5A94AD81-C81A-455B-A87B-15031EE15849}" type="slidenum">
              <a:rPr kumimoji="1" lang="ja-JP" altLang="en-US" smtClean="0"/>
              <a:t>50</a:t>
            </a:fld>
            <a:endParaRPr kumimoji="1" lang="ja-JP" altLang="en-US"/>
          </a:p>
        </p:txBody>
      </p:sp>
    </p:spTree>
    <p:extLst>
      <p:ext uri="{BB962C8B-B14F-4D97-AF65-F5344CB8AC3E}">
        <p14:creationId xmlns:p14="http://schemas.microsoft.com/office/powerpoint/2010/main" val="26771725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設定：</a:t>
            </a:r>
            <a:r>
              <a:rPr lang="en-US" altLang="ja-JP" dirty="0"/>
              <a:t>inject</a:t>
            </a:r>
            <a:endParaRPr kumimoji="1" lang="ja-JP" altLang="en-US" dirty="0"/>
          </a:p>
        </p:txBody>
      </p:sp>
      <p:sp>
        <p:nvSpPr>
          <p:cNvPr id="5" name="正方形/長方形 4"/>
          <p:cNvSpPr/>
          <p:nvPr/>
        </p:nvSpPr>
        <p:spPr>
          <a:xfrm>
            <a:off x="931348" y="779138"/>
            <a:ext cx="3403600" cy="894534"/>
          </a:xfrm>
          <a:prstGeom prst="rect">
            <a:avLst/>
          </a:prstGeom>
          <a:blipFill dpi="0" rotWithShape="1">
            <a:blip r:embed="rId2"/>
            <a:srcRect/>
            <a:stretch>
              <a:fillRect l="-13805" t="-666897" r="-1311257" b="-22273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12"/>
          </p:nvPr>
        </p:nvSpPr>
        <p:spPr/>
        <p:txBody>
          <a:bodyPr/>
          <a:lstStyle/>
          <a:p>
            <a:fld id="{5A94AD81-C81A-455B-A87B-15031EE15849}" type="slidenum">
              <a:rPr kumimoji="1" lang="ja-JP" altLang="en-US" smtClean="0"/>
              <a:t>51</a:t>
            </a:fld>
            <a:endParaRPr kumimoji="1" lang="ja-JP" altLang="en-US"/>
          </a:p>
        </p:txBody>
      </p:sp>
      <p:grpSp>
        <p:nvGrpSpPr>
          <p:cNvPr id="9" name="グループ化 8"/>
          <p:cNvGrpSpPr/>
          <p:nvPr/>
        </p:nvGrpSpPr>
        <p:grpSpPr>
          <a:xfrm>
            <a:off x="410437" y="1769448"/>
            <a:ext cx="5488444" cy="4957591"/>
            <a:chOff x="6096000" y="1200837"/>
            <a:chExt cx="5488444" cy="4957591"/>
          </a:xfrm>
        </p:grpSpPr>
        <p:grpSp>
          <p:nvGrpSpPr>
            <p:cNvPr id="4" name="グループ化 3"/>
            <p:cNvGrpSpPr/>
            <p:nvPr/>
          </p:nvGrpSpPr>
          <p:grpSpPr>
            <a:xfrm>
              <a:off x="6096000" y="1200837"/>
              <a:ext cx="5488444" cy="4957591"/>
              <a:chOff x="6477917" y="881349"/>
              <a:chExt cx="3360146" cy="3035146"/>
            </a:xfrm>
          </p:grpSpPr>
          <p:pic>
            <p:nvPicPr>
              <p:cNvPr id="3" name="図 2"/>
              <p:cNvPicPr>
                <a:picLocks noChangeAspect="1"/>
              </p:cNvPicPr>
              <p:nvPr/>
            </p:nvPicPr>
            <p:blipFill rotWithShape="1">
              <a:blip r:embed="rId3">
                <a:extLst>
                  <a:ext uri="{28A0092B-C50C-407E-A947-70E740481C1C}">
                    <a14:useLocalDpi xmlns:a14="http://schemas.microsoft.com/office/drawing/2010/main" val="0"/>
                  </a:ext>
                </a:extLst>
              </a:blip>
              <a:srcRect l="53376" t="12851" r="16920" b="62089"/>
              <a:stretch/>
            </p:blipFill>
            <p:spPr>
              <a:xfrm>
                <a:off x="6477918" y="881349"/>
                <a:ext cx="3360145" cy="1718632"/>
              </a:xfrm>
              <a:prstGeom prst="rect">
                <a:avLst/>
              </a:prstGeom>
            </p:spPr>
          </p:pic>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l="53376" t="80803" r="16920"/>
              <a:stretch/>
            </p:blipFill>
            <p:spPr>
              <a:xfrm>
                <a:off x="6477917" y="2599981"/>
                <a:ext cx="3360145" cy="1316514"/>
              </a:xfrm>
              <a:prstGeom prst="rect">
                <a:avLst/>
              </a:prstGeom>
            </p:spPr>
          </p:pic>
        </p:grpSp>
        <p:sp>
          <p:nvSpPr>
            <p:cNvPr id="8" name="楕円 7"/>
            <p:cNvSpPr/>
            <p:nvPr/>
          </p:nvSpPr>
          <p:spPr>
            <a:xfrm>
              <a:off x="8108415" y="2879440"/>
              <a:ext cx="420593" cy="4256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コンテンツ プレースホルダー 2"/>
          <p:cNvSpPr txBox="1">
            <a:spLocks/>
          </p:cNvSpPr>
          <p:nvPr/>
        </p:nvSpPr>
        <p:spPr>
          <a:xfrm>
            <a:off x="7042858" y="3448051"/>
            <a:ext cx="4590954" cy="156018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メッセージの種別は</a:t>
            </a:r>
            <a:r>
              <a:rPr lang="en-US" altLang="ja-JP" dirty="0"/>
              <a:t/>
            </a:r>
            <a:br>
              <a:rPr lang="en-US" altLang="ja-JP" dirty="0"/>
            </a:br>
            <a:r>
              <a:rPr lang="ja-JP" altLang="en-US" dirty="0">
                <a:solidFill>
                  <a:srgbClr val="FF0000"/>
                </a:solidFill>
              </a:rPr>
              <a:t>数値</a:t>
            </a:r>
            <a:r>
              <a:rPr lang="ja-JP" altLang="en-US" dirty="0"/>
              <a:t> にする</a:t>
            </a:r>
          </a:p>
        </p:txBody>
      </p:sp>
    </p:spTree>
    <p:extLst>
      <p:ext uri="{BB962C8B-B14F-4D97-AF65-F5344CB8AC3E}">
        <p14:creationId xmlns:p14="http://schemas.microsoft.com/office/powerpoint/2010/main" val="34162487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rotWithShape="1">
          <a:blip r:embed="rId2">
            <a:extLst>
              <a:ext uri="{28A0092B-C50C-407E-A947-70E740481C1C}">
                <a14:useLocalDpi xmlns:a14="http://schemas.microsoft.com/office/drawing/2010/main" val="0"/>
              </a:ext>
            </a:extLst>
          </a:blip>
          <a:srcRect l="52987" t="64886" r="16530"/>
          <a:stretch/>
        </p:blipFill>
        <p:spPr>
          <a:xfrm>
            <a:off x="5153233" y="1007116"/>
            <a:ext cx="5057208" cy="3531755"/>
          </a:xfrm>
          <a:prstGeom prst="rect">
            <a:avLst/>
          </a:prstGeom>
        </p:spPr>
      </p:pic>
      <p:sp>
        <p:nvSpPr>
          <p:cNvPr id="2" name="タイトル 1"/>
          <p:cNvSpPr>
            <a:spLocks noGrp="1"/>
          </p:cNvSpPr>
          <p:nvPr>
            <p:ph type="title"/>
          </p:nvPr>
        </p:nvSpPr>
        <p:spPr/>
        <p:txBody>
          <a:bodyPr/>
          <a:lstStyle/>
          <a:p>
            <a:r>
              <a:rPr lang="ja-JP" altLang="en-US" dirty="0"/>
              <a:t>設定</a:t>
            </a:r>
            <a:r>
              <a:rPr lang="en-US" altLang="ja-JP" dirty="0"/>
              <a:t>:</a:t>
            </a:r>
            <a:r>
              <a:rPr lang="en-US" altLang="ja-JP" dirty="0" err="1"/>
              <a:t>rpi-gpio</a:t>
            </a:r>
            <a:r>
              <a:rPr lang="en-US" altLang="ja-JP" dirty="0"/>
              <a:t> out</a:t>
            </a:r>
            <a:endParaRPr kumimoji="1" lang="ja-JP" altLang="en-US" dirty="0"/>
          </a:p>
        </p:txBody>
      </p:sp>
      <p:grpSp>
        <p:nvGrpSpPr>
          <p:cNvPr id="8" name="グループ化 7"/>
          <p:cNvGrpSpPr/>
          <p:nvPr/>
        </p:nvGrpSpPr>
        <p:grpSpPr>
          <a:xfrm>
            <a:off x="9491132" y="1007116"/>
            <a:ext cx="2485938" cy="3117627"/>
            <a:chOff x="5070939" y="1048919"/>
            <a:chExt cx="2485938" cy="3117627"/>
          </a:xfrm>
        </p:grpSpPr>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l="54262" t="24260" r="24010" b="66666"/>
            <a:stretch/>
          </p:blipFill>
          <p:spPr>
            <a:xfrm rot="16200000">
              <a:off x="4840768" y="1450437"/>
              <a:ext cx="3117627" cy="2314591"/>
            </a:xfrm>
            <a:prstGeom prst="rect">
              <a:avLst/>
            </a:prstGeom>
          </p:spPr>
        </p:pic>
        <p:sp>
          <p:nvSpPr>
            <p:cNvPr id="7" name="楕円 6"/>
            <p:cNvSpPr/>
            <p:nvPr/>
          </p:nvSpPr>
          <p:spPr>
            <a:xfrm>
              <a:off x="5070939" y="1783643"/>
              <a:ext cx="878306" cy="82408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52</a:t>
            </a:fld>
            <a:endParaRPr kumimoji="1" lang="ja-JP" altLang="en-US"/>
          </a:p>
        </p:txBody>
      </p:sp>
      <p:pic>
        <p:nvPicPr>
          <p:cNvPr id="9" name="図 8"/>
          <p:cNvPicPr>
            <a:picLocks noChangeAspect="1"/>
          </p:cNvPicPr>
          <p:nvPr/>
        </p:nvPicPr>
        <p:blipFill rotWithShape="1">
          <a:blip r:embed="rId4"/>
          <a:srcRect r="21103"/>
          <a:stretch/>
        </p:blipFill>
        <p:spPr>
          <a:xfrm>
            <a:off x="8037750" y="4137035"/>
            <a:ext cx="3885659" cy="2598990"/>
          </a:xfrm>
          <a:prstGeom prst="rect">
            <a:avLst/>
          </a:prstGeom>
        </p:spPr>
      </p:pic>
      <p:sp>
        <p:nvSpPr>
          <p:cNvPr id="10" name="正方形/長方形 9"/>
          <p:cNvSpPr/>
          <p:nvPr/>
        </p:nvSpPr>
        <p:spPr>
          <a:xfrm>
            <a:off x="7325924" y="6597526"/>
            <a:ext cx="4866076" cy="276999"/>
          </a:xfrm>
          <a:prstGeom prst="rect">
            <a:avLst/>
          </a:prstGeom>
        </p:spPr>
        <p:txBody>
          <a:bodyPr wrap="none">
            <a:spAutoFit/>
          </a:bodyPr>
          <a:lstStyle/>
          <a:p>
            <a:r>
              <a:rPr lang="ja-JP" altLang="en-US" sz="1200" dirty="0">
                <a:latin typeface="Tahoma" panose="020B0604030504040204" pitchFamily="34" charset="0"/>
                <a:ea typeface="UD デジタル 教科書体 NK-R" panose="02020400000000000000" pitchFamily="18" charset="-128"/>
                <a:cs typeface="Tahoma" panose="020B0604030504040204" pitchFamily="34" charset="0"/>
              </a:rPr>
              <a:t>画像出典：</a:t>
            </a:r>
            <a:r>
              <a:rPr lang="en-US" altLang="ja-JP" sz="1200" dirty="0">
                <a:latin typeface="Tahoma" panose="020B0604030504040204" pitchFamily="34" charset="0"/>
                <a:ea typeface="UD デジタル 教科書体 NK-R" panose="02020400000000000000" pitchFamily="18" charset="-128"/>
                <a:cs typeface="Tahoma" panose="020B0604030504040204" pitchFamily="34" charset="0"/>
                <a:hlinkClick r:id="rId5"/>
              </a:rPr>
              <a:t>https://www.seeedstudio.com/Grove-Red-LED-Button.html</a:t>
            </a:r>
            <a:endParaRPr lang="ja-JP" altLang="en-US" sz="1200" dirty="0">
              <a:latin typeface="Tahoma" panose="020B0604030504040204" pitchFamily="34" charset="0"/>
              <a:ea typeface="UD デジタル 教科書体 NK-R" panose="02020400000000000000" pitchFamily="18" charset="-128"/>
              <a:cs typeface="Tahoma" panose="020B0604030504040204" pitchFamily="34" charset="0"/>
            </a:endParaRPr>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52987" t="12370" r="16530" b="35003"/>
          <a:stretch/>
        </p:blipFill>
        <p:spPr>
          <a:xfrm>
            <a:off x="642161" y="874914"/>
            <a:ext cx="4453348" cy="4661164"/>
          </a:xfrm>
          <a:prstGeom prst="rect">
            <a:avLst/>
          </a:prstGeom>
        </p:spPr>
      </p:pic>
    </p:spTree>
    <p:extLst>
      <p:ext uri="{BB962C8B-B14F-4D97-AF65-F5344CB8AC3E}">
        <p14:creationId xmlns:p14="http://schemas.microsoft.com/office/powerpoint/2010/main" val="19563246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フロー全体</a:t>
            </a:r>
            <a:endParaRPr kumimoji="1" lang="ja-JP" altLang="en-US" dirty="0"/>
          </a:p>
        </p:txBody>
      </p:sp>
      <p:sp>
        <p:nvSpPr>
          <p:cNvPr id="6" name="コンテンツ プレースホルダー 2"/>
          <p:cNvSpPr txBox="1">
            <a:spLocks/>
          </p:cNvSpPr>
          <p:nvPr/>
        </p:nvSpPr>
        <p:spPr>
          <a:xfrm>
            <a:off x="2799863" y="4969428"/>
            <a:ext cx="7877318" cy="165170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デプロイしてフローを開始してみよう！</a:t>
            </a: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53</a:t>
            </a:fld>
            <a:endParaRPr kumimoji="1" lang="ja-JP" altLang="en-US"/>
          </a:p>
        </p:txBody>
      </p:sp>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30587" t="23775" r="40196" b="64498"/>
          <a:stretch/>
        </p:blipFill>
        <p:spPr>
          <a:xfrm>
            <a:off x="1800951" y="1366091"/>
            <a:ext cx="9326601" cy="2269475"/>
          </a:xfrm>
          <a:prstGeom prst="rect">
            <a:avLst/>
          </a:prstGeom>
        </p:spPr>
      </p:pic>
    </p:spTree>
    <p:extLst>
      <p:ext uri="{BB962C8B-B14F-4D97-AF65-F5344CB8AC3E}">
        <p14:creationId xmlns:p14="http://schemas.microsoft.com/office/powerpoint/2010/main" val="4321581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課題</a:t>
            </a:r>
            <a:endParaRPr kumimoji="1" lang="ja-JP" altLang="en-US" dirty="0"/>
          </a:p>
        </p:txBody>
      </p:sp>
      <p:sp>
        <p:nvSpPr>
          <p:cNvPr id="3" name="コンテンツ プレースホルダー 2"/>
          <p:cNvSpPr>
            <a:spLocks noGrp="1"/>
          </p:cNvSpPr>
          <p:nvPr>
            <p:ph idx="1"/>
          </p:nvPr>
        </p:nvSpPr>
        <p:spPr>
          <a:xfrm>
            <a:off x="727113" y="1200151"/>
            <a:ext cx="11049918" cy="4679442"/>
          </a:xfrm>
        </p:spPr>
        <p:txBody>
          <a:bodyPr/>
          <a:lstStyle/>
          <a:p>
            <a:pPr marL="742950" indent="-742950">
              <a:buFont typeface="+mj-lt"/>
              <a:buAutoNum type="arabicPeriod"/>
            </a:pPr>
            <a:r>
              <a:rPr lang="en-US" altLang="ja-JP" dirty="0"/>
              <a:t>inject</a:t>
            </a:r>
            <a:r>
              <a:rPr lang="ja-JP" altLang="en-US" dirty="0"/>
              <a:t>を</a:t>
            </a:r>
            <a:r>
              <a:rPr lang="en-US" altLang="ja-JP" dirty="0"/>
              <a:t>2</a:t>
            </a:r>
            <a:r>
              <a:rPr lang="ja-JP" altLang="en-US" dirty="0"/>
              <a:t>つ使用し、</a:t>
            </a:r>
            <a:r>
              <a:rPr lang="en-US" altLang="ja-JP" dirty="0"/>
              <a:t>LED</a:t>
            </a:r>
            <a:r>
              <a:rPr lang="ja-JP" altLang="en-US" dirty="0"/>
              <a:t>を</a:t>
            </a:r>
            <a:r>
              <a:rPr lang="en-US" altLang="ja-JP" dirty="0"/>
              <a:t>ON-OFF</a:t>
            </a:r>
            <a:r>
              <a:rPr lang="ja-JP" altLang="en-US" dirty="0"/>
              <a:t>出来るようにする</a:t>
            </a:r>
            <a:endParaRPr lang="en-US" altLang="ja-JP" dirty="0"/>
          </a:p>
          <a:p>
            <a:pPr marL="742950" indent="-742950">
              <a:buFont typeface="+mj-lt"/>
              <a:buAutoNum type="arabicPeriod"/>
            </a:pPr>
            <a:r>
              <a:rPr kumimoji="1" lang="en-US" altLang="ja-JP" dirty="0"/>
              <a:t>LED</a:t>
            </a:r>
            <a:r>
              <a:rPr kumimoji="1" lang="ja-JP" altLang="en-US" dirty="0"/>
              <a:t>を</a:t>
            </a:r>
            <a:r>
              <a:rPr kumimoji="1" lang="en-US" altLang="ja-JP" dirty="0"/>
              <a:t>1</a:t>
            </a:r>
            <a:r>
              <a:rPr kumimoji="1" lang="ja-JP" altLang="en-US" dirty="0"/>
              <a:t>秒間隔で自動点滅させる</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54</a:t>
            </a:fld>
            <a:endParaRPr kumimoji="1" lang="ja-JP" altLang="en-US"/>
          </a:p>
        </p:txBody>
      </p:sp>
      <p:sp>
        <p:nvSpPr>
          <p:cNvPr id="5" name="楕円 4">
            <a:extLst>
              <a:ext uri="{FF2B5EF4-FFF2-40B4-BE49-F238E27FC236}">
                <a16:creationId xmlns:a16="http://schemas.microsoft.com/office/drawing/2014/main" id="{BCAEB91C-1453-10B9-5267-4E4C9D5BF6B7}"/>
              </a:ext>
            </a:extLst>
          </p:cNvPr>
          <p:cNvSpPr/>
          <p:nvPr/>
        </p:nvSpPr>
        <p:spPr>
          <a:xfrm>
            <a:off x="3498875" y="3714055"/>
            <a:ext cx="728134" cy="728134"/>
          </a:xfrm>
          <a:prstGeom prst="ellipse">
            <a:avLst/>
          </a:prstGeom>
          <a:solidFill>
            <a:schemeClr val="accent4">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9A0FCFDA-1856-CD44-A2A2-CE1D20770CB3}"/>
              </a:ext>
            </a:extLst>
          </p:cNvPr>
          <p:cNvSpPr/>
          <p:nvPr/>
        </p:nvSpPr>
        <p:spPr>
          <a:xfrm>
            <a:off x="4921275" y="3714055"/>
            <a:ext cx="728134" cy="728134"/>
          </a:xfrm>
          <a:prstGeom prst="ellipse">
            <a:avLst/>
          </a:prstGeom>
          <a:solidFill>
            <a:srgbClr val="FF0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7175BACB-BE62-142C-6BA9-A42A8FB7990A}"/>
              </a:ext>
            </a:extLst>
          </p:cNvPr>
          <p:cNvSpPr/>
          <p:nvPr/>
        </p:nvSpPr>
        <p:spPr>
          <a:xfrm>
            <a:off x="6343675" y="3714055"/>
            <a:ext cx="728134" cy="728134"/>
          </a:xfrm>
          <a:prstGeom prst="ellipse">
            <a:avLst/>
          </a:prstGeom>
          <a:solidFill>
            <a:schemeClr val="accent4">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04C0E938-F462-2442-F05A-AF15C4F58278}"/>
              </a:ext>
            </a:extLst>
          </p:cNvPr>
          <p:cNvSpPr/>
          <p:nvPr/>
        </p:nvSpPr>
        <p:spPr>
          <a:xfrm>
            <a:off x="7766075" y="3714055"/>
            <a:ext cx="728134" cy="728134"/>
          </a:xfrm>
          <a:prstGeom prst="ellipse">
            <a:avLst/>
          </a:prstGeom>
          <a:solidFill>
            <a:srgbClr val="FF0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BA4D0C5F-3EE4-EA01-AE62-70B6C7DCAE46}"/>
              </a:ext>
            </a:extLst>
          </p:cNvPr>
          <p:cNvSpPr/>
          <p:nvPr/>
        </p:nvSpPr>
        <p:spPr>
          <a:xfrm>
            <a:off x="9188475" y="3714055"/>
            <a:ext cx="728134" cy="728134"/>
          </a:xfrm>
          <a:prstGeom prst="ellipse">
            <a:avLst/>
          </a:prstGeom>
          <a:solidFill>
            <a:schemeClr val="accent4">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F58D00EC-6872-3BEC-87C7-1E641A2053D9}"/>
              </a:ext>
            </a:extLst>
          </p:cNvPr>
          <p:cNvSpPr/>
          <p:nvPr/>
        </p:nvSpPr>
        <p:spPr>
          <a:xfrm>
            <a:off x="2082698" y="3714055"/>
            <a:ext cx="728134" cy="728134"/>
          </a:xfrm>
          <a:prstGeom prst="ellipse">
            <a:avLst/>
          </a:prstGeom>
          <a:solidFill>
            <a:srgbClr val="FF0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A8C628E4-BFB2-0DBE-9610-8A01C1BCDA5E}"/>
              </a:ext>
            </a:extLst>
          </p:cNvPr>
          <p:cNvCxnSpPr/>
          <p:nvPr/>
        </p:nvCxnSpPr>
        <p:spPr>
          <a:xfrm>
            <a:off x="2446765" y="5022154"/>
            <a:ext cx="118533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5DA2E599-658D-9FBE-DCF5-D8B757732508}"/>
              </a:ext>
            </a:extLst>
          </p:cNvPr>
          <p:cNvCxnSpPr/>
          <p:nvPr/>
        </p:nvCxnSpPr>
        <p:spPr>
          <a:xfrm>
            <a:off x="4038498" y="5022154"/>
            <a:ext cx="118533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4AFBD3B6-CD2D-F041-8965-986E9FDB6693}"/>
              </a:ext>
            </a:extLst>
          </p:cNvPr>
          <p:cNvCxnSpPr/>
          <p:nvPr/>
        </p:nvCxnSpPr>
        <p:spPr>
          <a:xfrm>
            <a:off x="5477831" y="5022154"/>
            <a:ext cx="118533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06915E2E-3E80-99F8-B9CA-E7A9DEF2B0FC}"/>
              </a:ext>
            </a:extLst>
          </p:cNvPr>
          <p:cNvCxnSpPr/>
          <p:nvPr/>
        </p:nvCxnSpPr>
        <p:spPr>
          <a:xfrm>
            <a:off x="6883297" y="5022154"/>
            <a:ext cx="118533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95E90F8-1202-7077-7702-7683CE8A7DC3}"/>
              </a:ext>
            </a:extLst>
          </p:cNvPr>
          <p:cNvCxnSpPr/>
          <p:nvPr/>
        </p:nvCxnSpPr>
        <p:spPr>
          <a:xfrm>
            <a:off x="8322630" y="5022154"/>
            <a:ext cx="118533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0FE75F1C-338F-5BFD-D1EB-55293E4A5455}"/>
              </a:ext>
            </a:extLst>
          </p:cNvPr>
          <p:cNvSpPr txBox="1"/>
          <p:nvPr/>
        </p:nvSpPr>
        <p:spPr>
          <a:xfrm>
            <a:off x="2681009" y="5356373"/>
            <a:ext cx="903111" cy="523220"/>
          </a:xfrm>
          <a:prstGeom prst="rect">
            <a:avLst/>
          </a:prstGeom>
          <a:noFill/>
        </p:spPr>
        <p:txBody>
          <a:bodyPr wrap="square" rtlCol="0" anchor="t">
            <a:spAutoFit/>
          </a:bodyPr>
          <a:lstStyle/>
          <a:p>
            <a:r>
              <a:rPr kumimoji="1" lang="en-US" altLang="ja-JP" sz="2800" dirty="0">
                <a:latin typeface="Tahoma" panose="020B0604030504040204" pitchFamily="34" charset="0"/>
                <a:ea typeface="Tahoma" panose="020B0604030504040204" pitchFamily="34" charset="0"/>
                <a:cs typeface="Tahoma" panose="020B0604030504040204" pitchFamily="34" charset="0"/>
              </a:rPr>
              <a:t>1</a:t>
            </a:r>
            <a:r>
              <a:rPr kumimoji="1"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秒</a:t>
            </a:r>
          </a:p>
        </p:txBody>
      </p:sp>
      <p:sp>
        <p:nvSpPr>
          <p:cNvPr id="17" name="テキスト ボックス 16">
            <a:extLst>
              <a:ext uri="{FF2B5EF4-FFF2-40B4-BE49-F238E27FC236}">
                <a16:creationId xmlns:a16="http://schemas.microsoft.com/office/drawing/2014/main" id="{6290D2DF-4771-3476-097A-232F4BC64F84}"/>
              </a:ext>
            </a:extLst>
          </p:cNvPr>
          <p:cNvSpPr txBox="1"/>
          <p:nvPr/>
        </p:nvSpPr>
        <p:spPr>
          <a:xfrm>
            <a:off x="4295320" y="5356373"/>
            <a:ext cx="903111" cy="523220"/>
          </a:xfrm>
          <a:prstGeom prst="rect">
            <a:avLst/>
          </a:prstGeom>
          <a:noFill/>
        </p:spPr>
        <p:txBody>
          <a:bodyPr wrap="square" rtlCol="0" anchor="t">
            <a:spAutoFit/>
          </a:bodyPr>
          <a:lstStyle/>
          <a:p>
            <a:r>
              <a:rPr kumimoji="1" lang="en-US" altLang="ja-JP" sz="2800" dirty="0">
                <a:latin typeface="Tahoma" panose="020B0604030504040204" pitchFamily="34" charset="0"/>
                <a:ea typeface="Tahoma" panose="020B0604030504040204" pitchFamily="34" charset="0"/>
                <a:cs typeface="Tahoma" panose="020B0604030504040204" pitchFamily="34" charset="0"/>
              </a:rPr>
              <a:t>1</a:t>
            </a:r>
            <a:r>
              <a:rPr kumimoji="1"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秒</a:t>
            </a:r>
          </a:p>
        </p:txBody>
      </p:sp>
      <p:sp>
        <p:nvSpPr>
          <p:cNvPr id="18" name="テキスト ボックス 17">
            <a:extLst>
              <a:ext uri="{FF2B5EF4-FFF2-40B4-BE49-F238E27FC236}">
                <a16:creationId xmlns:a16="http://schemas.microsoft.com/office/drawing/2014/main" id="{DD3E8DEB-C985-B83F-FCEC-370103546869}"/>
              </a:ext>
            </a:extLst>
          </p:cNvPr>
          <p:cNvSpPr txBox="1"/>
          <p:nvPr/>
        </p:nvSpPr>
        <p:spPr>
          <a:xfrm>
            <a:off x="5717720" y="5356373"/>
            <a:ext cx="903111" cy="523220"/>
          </a:xfrm>
          <a:prstGeom prst="rect">
            <a:avLst/>
          </a:prstGeom>
          <a:noFill/>
        </p:spPr>
        <p:txBody>
          <a:bodyPr wrap="square" rtlCol="0" anchor="t">
            <a:spAutoFit/>
          </a:bodyPr>
          <a:lstStyle/>
          <a:p>
            <a:r>
              <a:rPr kumimoji="1" lang="en-US" altLang="ja-JP" sz="2800" dirty="0">
                <a:latin typeface="Tahoma" panose="020B0604030504040204" pitchFamily="34" charset="0"/>
                <a:ea typeface="Tahoma" panose="020B0604030504040204" pitchFamily="34" charset="0"/>
                <a:cs typeface="Tahoma" panose="020B0604030504040204" pitchFamily="34" charset="0"/>
              </a:rPr>
              <a:t>1</a:t>
            </a:r>
            <a:r>
              <a:rPr kumimoji="1"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秒</a:t>
            </a:r>
          </a:p>
        </p:txBody>
      </p:sp>
      <p:sp>
        <p:nvSpPr>
          <p:cNvPr id="19" name="テキスト ボックス 18">
            <a:extLst>
              <a:ext uri="{FF2B5EF4-FFF2-40B4-BE49-F238E27FC236}">
                <a16:creationId xmlns:a16="http://schemas.microsoft.com/office/drawing/2014/main" id="{186A8353-E2C1-EDA9-6F02-4DAE351613D9}"/>
              </a:ext>
            </a:extLst>
          </p:cNvPr>
          <p:cNvSpPr txBox="1"/>
          <p:nvPr/>
        </p:nvSpPr>
        <p:spPr>
          <a:xfrm>
            <a:off x="7140120" y="5356373"/>
            <a:ext cx="903111" cy="523220"/>
          </a:xfrm>
          <a:prstGeom prst="rect">
            <a:avLst/>
          </a:prstGeom>
          <a:noFill/>
        </p:spPr>
        <p:txBody>
          <a:bodyPr wrap="square" rtlCol="0" anchor="t">
            <a:spAutoFit/>
          </a:bodyPr>
          <a:lstStyle/>
          <a:p>
            <a:r>
              <a:rPr kumimoji="1" lang="en-US" altLang="ja-JP" sz="2800" dirty="0">
                <a:latin typeface="Tahoma" panose="020B0604030504040204" pitchFamily="34" charset="0"/>
                <a:ea typeface="Tahoma" panose="020B0604030504040204" pitchFamily="34" charset="0"/>
                <a:cs typeface="Tahoma" panose="020B0604030504040204" pitchFamily="34" charset="0"/>
              </a:rPr>
              <a:t>1</a:t>
            </a:r>
            <a:r>
              <a:rPr kumimoji="1"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秒</a:t>
            </a:r>
          </a:p>
        </p:txBody>
      </p:sp>
      <p:sp>
        <p:nvSpPr>
          <p:cNvPr id="20" name="テキスト ボックス 19">
            <a:extLst>
              <a:ext uri="{FF2B5EF4-FFF2-40B4-BE49-F238E27FC236}">
                <a16:creationId xmlns:a16="http://schemas.microsoft.com/office/drawing/2014/main" id="{7CA2BBA6-64B5-D898-D99B-CA97BE0801A4}"/>
              </a:ext>
            </a:extLst>
          </p:cNvPr>
          <p:cNvSpPr txBox="1"/>
          <p:nvPr/>
        </p:nvSpPr>
        <p:spPr>
          <a:xfrm>
            <a:off x="8463740" y="5356373"/>
            <a:ext cx="903111" cy="523220"/>
          </a:xfrm>
          <a:prstGeom prst="rect">
            <a:avLst/>
          </a:prstGeom>
          <a:noFill/>
        </p:spPr>
        <p:txBody>
          <a:bodyPr wrap="square" rtlCol="0" anchor="t">
            <a:spAutoFit/>
          </a:bodyPr>
          <a:lstStyle/>
          <a:p>
            <a:r>
              <a:rPr kumimoji="1" lang="en-US" altLang="ja-JP" sz="2800" dirty="0">
                <a:latin typeface="Tahoma" panose="020B0604030504040204" pitchFamily="34" charset="0"/>
                <a:ea typeface="Tahoma" panose="020B0604030504040204" pitchFamily="34" charset="0"/>
                <a:cs typeface="Tahoma" panose="020B0604030504040204" pitchFamily="34" charset="0"/>
              </a:rPr>
              <a:t>1</a:t>
            </a:r>
            <a:r>
              <a:rPr kumimoji="1"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秒</a:t>
            </a:r>
          </a:p>
        </p:txBody>
      </p:sp>
    </p:spTree>
    <p:extLst>
      <p:ext uri="{BB962C8B-B14F-4D97-AF65-F5344CB8AC3E}">
        <p14:creationId xmlns:p14="http://schemas.microsoft.com/office/powerpoint/2010/main" val="9388372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285855-B70F-BBEA-9ED0-CE364CE84D18}"/>
              </a:ext>
            </a:extLst>
          </p:cNvPr>
          <p:cNvSpPr>
            <a:spLocks noGrp="1"/>
          </p:cNvSpPr>
          <p:nvPr>
            <p:ph type="title"/>
          </p:nvPr>
        </p:nvSpPr>
        <p:spPr/>
        <p:txBody>
          <a:bodyPr/>
          <a:lstStyle/>
          <a:p>
            <a:r>
              <a:rPr kumimoji="1" lang="en-US" altLang="ja-JP" dirty="0"/>
              <a:t>LED</a:t>
            </a:r>
            <a:r>
              <a:rPr kumimoji="1" lang="ja-JP" altLang="en-US" dirty="0"/>
              <a:t>の自動点滅　</a:t>
            </a:r>
            <a:r>
              <a:rPr kumimoji="1" lang="en-US" altLang="ja-JP" dirty="0"/>
              <a:t>ON</a:t>
            </a:r>
            <a:r>
              <a:rPr kumimoji="1" lang="ja-JP" altLang="en-US" dirty="0"/>
              <a:t>の間隔</a:t>
            </a:r>
          </a:p>
        </p:txBody>
      </p:sp>
      <p:sp>
        <p:nvSpPr>
          <p:cNvPr id="3" name="コンテンツ プレースホルダー 2">
            <a:extLst>
              <a:ext uri="{FF2B5EF4-FFF2-40B4-BE49-F238E27FC236}">
                <a16:creationId xmlns:a16="http://schemas.microsoft.com/office/drawing/2014/main" id="{6AB223C1-B0EE-5841-0F4B-4D790D0E9B2F}"/>
              </a:ext>
            </a:extLst>
          </p:cNvPr>
          <p:cNvSpPr>
            <a:spLocks noGrp="1"/>
          </p:cNvSpPr>
          <p:nvPr>
            <p:ph idx="1"/>
          </p:nvPr>
        </p:nvSpPr>
        <p:spPr>
          <a:xfrm>
            <a:off x="745067" y="1200151"/>
            <a:ext cx="10684933" cy="874914"/>
          </a:xfrm>
        </p:spPr>
        <p:txBody>
          <a:bodyPr/>
          <a:lstStyle/>
          <a:p>
            <a:pPr marL="0" indent="0">
              <a:buNone/>
            </a:pPr>
            <a:r>
              <a:rPr kumimoji="1" lang="en-US" altLang="ja-JP" dirty="0"/>
              <a:t>ON</a:t>
            </a:r>
            <a:r>
              <a:rPr kumimoji="1" lang="ja-JP" altLang="en-US" dirty="0"/>
              <a:t>の間隔のみを見ると　</a:t>
            </a:r>
            <a:r>
              <a:rPr kumimoji="1" lang="en-US" altLang="ja-JP" dirty="0"/>
              <a:t>2</a:t>
            </a:r>
            <a:r>
              <a:rPr kumimoji="1" lang="ja-JP" altLang="en-US" dirty="0"/>
              <a:t>秒ごとに</a:t>
            </a:r>
            <a:r>
              <a:rPr kumimoji="1" lang="en-US" altLang="ja-JP" dirty="0"/>
              <a:t>ON</a:t>
            </a:r>
            <a:r>
              <a:rPr kumimoji="1" lang="ja-JP" altLang="en-US" dirty="0"/>
              <a:t>になっている</a:t>
            </a:r>
          </a:p>
        </p:txBody>
      </p:sp>
      <p:cxnSp>
        <p:nvCxnSpPr>
          <p:cNvPr id="11" name="直線矢印コネクタ 10">
            <a:extLst>
              <a:ext uri="{FF2B5EF4-FFF2-40B4-BE49-F238E27FC236}">
                <a16:creationId xmlns:a16="http://schemas.microsoft.com/office/drawing/2014/main" id="{8C624B59-A9AA-609B-AD70-E5DCA56049D7}"/>
              </a:ext>
            </a:extLst>
          </p:cNvPr>
          <p:cNvCxnSpPr>
            <a:cxnSpLocks/>
          </p:cNvCxnSpPr>
          <p:nvPr/>
        </p:nvCxnSpPr>
        <p:spPr>
          <a:xfrm>
            <a:off x="1994018" y="4849461"/>
            <a:ext cx="258233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9138210D-8DB0-E86D-7E7B-B6A70B08EEA7}"/>
              </a:ext>
            </a:extLst>
          </p:cNvPr>
          <p:cNvCxnSpPr>
            <a:cxnSpLocks/>
          </p:cNvCxnSpPr>
          <p:nvPr/>
        </p:nvCxnSpPr>
        <p:spPr>
          <a:xfrm>
            <a:off x="4838817" y="4849461"/>
            <a:ext cx="258233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CBC6F931-EB64-CC4A-0DFD-BDD8C705DE2D}"/>
              </a:ext>
            </a:extLst>
          </p:cNvPr>
          <p:cNvSpPr txBox="1"/>
          <p:nvPr/>
        </p:nvSpPr>
        <p:spPr>
          <a:xfrm>
            <a:off x="2981795" y="5077331"/>
            <a:ext cx="903111" cy="523220"/>
          </a:xfrm>
          <a:prstGeom prst="rect">
            <a:avLst/>
          </a:prstGeom>
          <a:noFill/>
        </p:spPr>
        <p:txBody>
          <a:bodyPr wrap="square" rtlCol="0" anchor="t">
            <a:spAutoFit/>
          </a:bodyPr>
          <a:lstStyle/>
          <a:p>
            <a:r>
              <a:rPr lang="en-US" altLang="ja-JP" sz="2800" dirty="0">
                <a:latin typeface="Tahoma" panose="020B0604030504040204" pitchFamily="34" charset="0"/>
                <a:ea typeface="Tahoma" panose="020B0604030504040204" pitchFamily="34" charset="0"/>
                <a:cs typeface="Tahoma" panose="020B0604030504040204" pitchFamily="34" charset="0"/>
              </a:rPr>
              <a:t>2</a:t>
            </a:r>
            <a:r>
              <a:rPr kumimoji="1"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秒</a:t>
            </a:r>
          </a:p>
        </p:txBody>
      </p:sp>
      <p:sp>
        <p:nvSpPr>
          <p:cNvPr id="28" name="テキスト ボックス 27">
            <a:extLst>
              <a:ext uri="{FF2B5EF4-FFF2-40B4-BE49-F238E27FC236}">
                <a16:creationId xmlns:a16="http://schemas.microsoft.com/office/drawing/2014/main" id="{9EC67A8D-C239-B220-0E99-BF9104BC1AE2}"/>
              </a:ext>
            </a:extLst>
          </p:cNvPr>
          <p:cNvSpPr txBox="1"/>
          <p:nvPr/>
        </p:nvSpPr>
        <p:spPr>
          <a:xfrm>
            <a:off x="5826594" y="5077331"/>
            <a:ext cx="903111" cy="523220"/>
          </a:xfrm>
          <a:prstGeom prst="rect">
            <a:avLst/>
          </a:prstGeom>
          <a:noFill/>
        </p:spPr>
        <p:txBody>
          <a:bodyPr wrap="square" rtlCol="0" anchor="t">
            <a:spAutoFit/>
          </a:bodyPr>
          <a:lstStyle/>
          <a:p>
            <a:r>
              <a:rPr lang="en-US" altLang="ja-JP" sz="2800" dirty="0">
                <a:latin typeface="Tahoma" panose="020B0604030504040204" pitchFamily="34" charset="0"/>
                <a:ea typeface="Tahoma" panose="020B0604030504040204" pitchFamily="34" charset="0"/>
                <a:cs typeface="Tahoma" panose="020B0604030504040204" pitchFamily="34" charset="0"/>
              </a:rPr>
              <a:t>2</a:t>
            </a:r>
            <a:r>
              <a:rPr kumimoji="1"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秒</a:t>
            </a:r>
          </a:p>
        </p:txBody>
      </p:sp>
      <p:sp>
        <p:nvSpPr>
          <p:cNvPr id="22" name="スライド番号プレースホルダー 21"/>
          <p:cNvSpPr>
            <a:spLocks noGrp="1"/>
          </p:cNvSpPr>
          <p:nvPr>
            <p:ph type="sldNum" sz="quarter" idx="12"/>
          </p:nvPr>
        </p:nvSpPr>
        <p:spPr/>
        <p:txBody>
          <a:bodyPr/>
          <a:lstStyle/>
          <a:p>
            <a:fld id="{5A94AD81-C81A-455B-A87B-15031EE15849}" type="slidenum">
              <a:rPr kumimoji="1" lang="ja-JP" altLang="en-US" smtClean="0"/>
              <a:t>55</a:t>
            </a:fld>
            <a:endParaRPr kumimoji="1" lang="ja-JP" altLang="en-US"/>
          </a:p>
        </p:txBody>
      </p:sp>
      <p:sp>
        <p:nvSpPr>
          <p:cNvPr id="29" name="楕円 28">
            <a:extLst>
              <a:ext uri="{FF2B5EF4-FFF2-40B4-BE49-F238E27FC236}">
                <a16:creationId xmlns:a16="http://schemas.microsoft.com/office/drawing/2014/main" id="{BCAEB91C-1453-10B9-5267-4E4C9D5BF6B7}"/>
              </a:ext>
            </a:extLst>
          </p:cNvPr>
          <p:cNvSpPr/>
          <p:nvPr/>
        </p:nvSpPr>
        <p:spPr>
          <a:xfrm>
            <a:off x="2981795" y="2247291"/>
            <a:ext cx="728134" cy="728134"/>
          </a:xfrm>
          <a:prstGeom prst="ellipse">
            <a:avLst/>
          </a:prstGeom>
          <a:solidFill>
            <a:schemeClr val="accent4">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9A0FCFDA-1856-CD44-A2A2-CE1D20770CB3}"/>
              </a:ext>
            </a:extLst>
          </p:cNvPr>
          <p:cNvSpPr/>
          <p:nvPr/>
        </p:nvSpPr>
        <p:spPr>
          <a:xfrm>
            <a:off x="4404195" y="2247291"/>
            <a:ext cx="728134" cy="728134"/>
          </a:xfrm>
          <a:prstGeom prst="ellipse">
            <a:avLst/>
          </a:prstGeom>
          <a:solidFill>
            <a:srgbClr val="FF0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7175BACB-BE62-142C-6BA9-A42A8FB7990A}"/>
              </a:ext>
            </a:extLst>
          </p:cNvPr>
          <p:cNvSpPr/>
          <p:nvPr/>
        </p:nvSpPr>
        <p:spPr>
          <a:xfrm>
            <a:off x="5826595" y="2247291"/>
            <a:ext cx="728134" cy="728134"/>
          </a:xfrm>
          <a:prstGeom prst="ellipse">
            <a:avLst/>
          </a:prstGeom>
          <a:solidFill>
            <a:schemeClr val="accent4">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4C0E938-F462-2442-F05A-AF15C4F58278}"/>
              </a:ext>
            </a:extLst>
          </p:cNvPr>
          <p:cNvSpPr/>
          <p:nvPr/>
        </p:nvSpPr>
        <p:spPr>
          <a:xfrm>
            <a:off x="7248995" y="2247291"/>
            <a:ext cx="728134" cy="728134"/>
          </a:xfrm>
          <a:prstGeom prst="ellipse">
            <a:avLst/>
          </a:prstGeom>
          <a:solidFill>
            <a:srgbClr val="FF0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BA4D0C5F-3EE4-EA01-AE62-70B6C7DCAE46}"/>
              </a:ext>
            </a:extLst>
          </p:cNvPr>
          <p:cNvSpPr/>
          <p:nvPr/>
        </p:nvSpPr>
        <p:spPr>
          <a:xfrm>
            <a:off x="8671395" y="2247291"/>
            <a:ext cx="728134" cy="728134"/>
          </a:xfrm>
          <a:prstGeom prst="ellipse">
            <a:avLst/>
          </a:prstGeom>
          <a:solidFill>
            <a:schemeClr val="accent4">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F58D00EC-6872-3BEC-87C7-1E641A2053D9}"/>
              </a:ext>
            </a:extLst>
          </p:cNvPr>
          <p:cNvSpPr/>
          <p:nvPr/>
        </p:nvSpPr>
        <p:spPr>
          <a:xfrm>
            <a:off x="1565618" y="2247291"/>
            <a:ext cx="728134" cy="728134"/>
          </a:xfrm>
          <a:prstGeom prst="ellipse">
            <a:avLst/>
          </a:prstGeom>
          <a:solidFill>
            <a:srgbClr val="FF0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A8C628E4-BFB2-0DBE-9610-8A01C1BCDA5E}"/>
              </a:ext>
            </a:extLst>
          </p:cNvPr>
          <p:cNvCxnSpPr/>
          <p:nvPr/>
        </p:nvCxnSpPr>
        <p:spPr>
          <a:xfrm>
            <a:off x="1929685" y="3555390"/>
            <a:ext cx="118533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5DA2E599-658D-9FBE-DCF5-D8B757732508}"/>
              </a:ext>
            </a:extLst>
          </p:cNvPr>
          <p:cNvCxnSpPr/>
          <p:nvPr/>
        </p:nvCxnSpPr>
        <p:spPr>
          <a:xfrm>
            <a:off x="3521418" y="3555390"/>
            <a:ext cx="118533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4AFBD3B6-CD2D-F041-8965-986E9FDB6693}"/>
              </a:ext>
            </a:extLst>
          </p:cNvPr>
          <p:cNvCxnSpPr/>
          <p:nvPr/>
        </p:nvCxnSpPr>
        <p:spPr>
          <a:xfrm>
            <a:off x="4960751" y="3555390"/>
            <a:ext cx="118533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06915E2E-3E80-99F8-B9CA-E7A9DEF2B0FC}"/>
              </a:ext>
            </a:extLst>
          </p:cNvPr>
          <p:cNvCxnSpPr/>
          <p:nvPr/>
        </p:nvCxnSpPr>
        <p:spPr>
          <a:xfrm>
            <a:off x="6366217" y="3555390"/>
            <a:ext cx="118533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D95E90F8-1202-7077-7702-7683CE8A7DC3}"/>
              </a:ext>
            </a:extLst>
          </p:cNvPr>
          <p:cNvCxnSpPr/>
          <p:nvPr/>
        </p:nvCxnSpPr>
        <p:spPr>
          <a:xfrm>
            <a:off x="7805550" y="3555390"/>
            <a:ext cx="118533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0FE75F1C-338F-5BFD-D1EB-55293E4A5455}"/>
              </a:ext>
            </a:extLst>
          </p:cNvPr>
          <p:cNvSpPr txBox="1"/>
          <p:nvPr/>
        </p:nvSpPr>
        <p:spPr>
          <a:xfrm>
            <a:off x="2163929" y="3889609"/>
            <a:ext cx="903111" cy="523220"/>
          </a:xfrm>
          <a:prstGeom prst="rect">
            <a:avLst/>
          </a:prstGeom>
          <a:noFill/>
        </p:spPr>
        <p:txBody>
          <a:bodyPr wrap="square" rtlCol="0" anchor="t">
            <a:spAutoFit/>
          </a:bodyPr>
          <a:lstStyle/>
          <a:p>
            <a:r>
              <a:rPr kumimoji="1" lang="en-US" altLang="ja-JP" sz="2800" dirty="0">
                <a:latin typeface="Tahoma" panose="020B0604030504040204" pitchFamily="34" charset="0"/>
                <a:ea typeface="Tahoma" panose="020B0604030504040204" pitchFamily="34" charset="0"/>
                <a:cs typeface="Tahoma" panose="020B0604030504040204" pitchFamily="34" charset="0"/>
              </a:rPr>
              <a:t>1</a:t>
            </a:r>
            <a:r>
              <a:rPr kumimoji="1"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秒</a:t>
            </a:r>
          </a:p>
        </p:txBody>
      </p:sp>
      <p:sp>
        <p:nvSpPr>
          <p:cNvPr id="41" name="テキスト ボックス 40">
            <a:extLst>
              <a:ext uri="{FF2B5EF4-FFF2-40B4-BE49-F238E27FC236}">
                <a16:creationId xmlns:a16="http://schemas.microsoft.com/office/drawing/2014/main" id="{6290D2DF-4771-3476-097A-232F4BC64F84}"/>
              </a:ext>
            </a:extLst>
          </p:cNvPr>
          <p:cNvSpPr txBox="1"/>
          <p:nvPr/>
        </p:nvSpPr>
        <p:spPr>
          <a:xfrm>
            <a:off x="3778240" y="3889609"/>
            <a:ext cx="903111" cy="523220"/>
          </a:xfrm>
          <a:prstGeom prst="rect">
            <a:avLst/>
          </a:prstGeom>
          <a:noFill/>
        </p:spPr>
        <p:txBody>
          <a:bodyPr wrap="square" rtlCol="0" anchor="t">
            <a:spAutoFit/>
          </a:bodyPr>
          <a:lstStyle/>
          <a:p>
            <a:r>
              <a:rPr kumimoji="1" lang="en-US" altLang="ja-JP" sz="2800" dirty="0">
                <a:latin typeface="Tahoma" panose="020B0604030504040204" pitchFamily="34" charset="0"/>
                <a:ea typeface="Tahoma" panose="020B0604030504040204" pitchFamily="34" charset="0"/>
                <a:cs typeface="Tahoma" panose="020B0604030504040204" pitchFamily="34" charset="0"/>
              </a:rPr>
              <a:t>1</a:t>
            </a:r>
            <a:r>
              <a:rPr kumimoji="1"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秒</a:t>
            </a:r>
          </a:p>
        </p:txBody>
      </p:sp>
      <p:sp>
        <p:nvSpPr>
          <p:cNvPr id="42" name="テキスト ボックス 41">
            <a:extLst>
              <a:ext uri="{FF2B5EF4-FFF2-40B4-BE49-F238E27FC236}">
                <a16:creationId xmlns:a16="http://schemas.microsoft.com/office/drawing/2014/main" id="{DD3E8DEB-C985-B83F-FCEC-370103546869}"/>
              </a:ext>
            </a:extLst>
          </p:cNvPr>
          <p:cNvSpPr txBox="1"/>
          <p:nvPr/>
        </p:nvSpPr>
        <p:spPr>
          <a:xfrm>
            <a:off x="5200640" y="3889609"/>
            <a:ext cx="903111" cy="523220"/>
          </a:xfrm>
          <a:prstGeom prst="rect">
            <a:avLst/>
          </a:prstGeom>
          <a:noFill/>
        </p:spPr>
        <p:txBody>
          <a:bodyPr wrap="square" rtlCol="0" anchor="t">
            <a:spAutoFit/>
          </a:bodyPr>
          <a:lstStyle/>
          <a:p>
            <a:r>
              <a:rPr kumimoji="1" lang="en-US" altLang="ja-JP" sz="2800" dirty="0">
                <a:latin typeface="Tahoma" panose="020B0604030504040204" pitchFamily="34" charset="0"/>
                <a:ea typeface="Tahoma" panose="020B0604030504040204" pitchFamily="34" charset="0"/>
                <a:cs typeface="Tahoma" panose="020B0604030504040204" pitchFamily="34" charset="0"/>
              </a:rPr>
              <a:t>1</a:t>
            </a:r>
            <a:r>
              <a:rPr kumimoji="1"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秒</a:t>
            </a:r>
          </a:p>
        </p:txBody>
      </p:sp>
      <p:sp>
        <p:nvSpPr>
          <p:cNvPr id="43" name="テキスト ボックス 42">
            <a:extLst>
              <a:ext uri="{FF2B5EF4-FFF2-40B4-BE49-F238E27FC236}">
                <a16:creationId xmlns:a16="http://schemas.microsoft.com/office/drawing/2014/main" id="{186A8353-E2C1-EDA9-6F02-4DAE351613D9}"/>
              </a:ext>
            </a:extLst>
          </p:cNvPr>
          <p:cNvSpPr txBox="1"/>
          <p:nvPr/>
        </p:nvSpPr>
        <p:spPr>
          <a:xfrm>
            <a:off x="6623040" y="3889609"/>
            <a:ext cx="903111" cy="523220"/>
          </a:xfrm>
          <a:prstGeom prst="rect">
            <a:avLst/>
          </a:prstGeom>
          <a:noFill/>
        </p:spPr>
        <p:txBody>
          <a:bodyPr wrap="square" rtlCol="0" anchor="t">
            <a:spAutoFit/>
          </a:bodyPr>
          <a:lstStyle/>
          <a:p>
            <a:r>
              <a:rPr kumimoji="1" lang="en-US" altLang="ja-JP" sz="2800" dirty="0">
                <a:latin typeface="Tahoma" panose="020B0604030504040204" pitchFamily="34" charset="0"/>
                <a:ea typeface="Tahoma" panose="020B0604030504040204" pitchFamily="34" charset="0"/>
                <a:cs typeface="Tahoma" panose="020B0604030504040204" pitchFamily="34" charset="0"/>
              </a:rPr>
              <a:t>1</a:t>
            </a:r>
            <a:r>
              <a:rPr kumimoji="1"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秒</a:t>
            </a:r>
          </a:p>
        </p:txBody>
      </p:sp>
      <p:sp>
        <p:nvSpPr>
          <p:cNvPr id="44" name="テキスト ボックス 43">
            <a:extLst>
              <a:ext uri="{FF2B5EF4-FFF2-40B4-BE49-F238E27FC236}">
                <a16:creationId xmlns:a16="http://schemas.microsoft.com/office/drawing/2014/main" id="{7CA2BBA6-64B5-D898-D99B-CA97BE0801A4}"/>
              </a:ext>
            </a:extLst>
          </p:cNvPr>
          <p:cNvSpPr txBox="1"/>
          <p:nvPr/>
        </p:nvSpPr>
        <p:spPr>
          <a:xfrm>
            <a:off x="7946660" y="3889609"/>
            <a:ext cx="903111" cy="523220"/>
          </a:xfrm>
          <a:prstGeom prst="rect">
            <a:avLst/>
          </a:prstGeom>
          <a:noFill/>
        </p:spPr>
        <p:txBody>
          <a:bodyPr wrap="square" rtlCol="0" anchor="t">
            <a:spAutoFit/>
          </a:bodyPr>
          <a:lstStyle/>
          <a:p>
            <a:r>
              <a:rPr kumimoji="1" lang="en-US" altLang="ja-JP" sz="2800" dirty="0">
                <a:latin typeface="Tahoma" panose="020B0604030504040204" pitchFamily="34" charset="0"/>
                <a:ea typeface="Tahoma" panose="020B0604030504040204" pitchFamily="34" charset="0"/>
                <a:cs typeface="Tahoma" panose="020B0604030504040204" pitchFamily="34" charset="0"/>
              </a:rPr>
              <a:t>1</a:t>
            </a:r>
            <a:r>
              <a:rPr kumimoji="1"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秒</a:t>
            </a:r>
          </a:p>
        </p:txBody>
      </p:sp>
    </p:spTree>
    <p:extLst>
      <p:ext uri="{BB962C8B-B14F-4D97-AF65-F5344CB8AC3E}">
        <p14:creationId xmlns:p14="http://schemas.microsoft.com/office/powerpoint/2010/main" val="306527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285855-B70F-BBEA-9ED0-CE364CE84D18}"/>
              </a:ext>
            </a:extLst>
          </p:cNvPr>
          <p:cNvSpPr>
            <a:spLocks noGrp="1"/>
          </p:cNvSpPr>
          <p:nvPr>
            <p:ph type="title"/>
          </p:nvPr>
        </p:nvSpPr>
        <p:spPr/>
        <p:txBody>
          <a:bodyPr/>
          <a:lstStyle/>
          <a:p>
            <a:r>
              <a:rPr kumimoji="1" lang="en-US" altLang="ja-JP" dirty="0"/>
              <a:t>LED</a:t>
            </a:r>
            <a:r>
              <a:rPr kumimoji="1" lang="ja-JP" altLang="en-US" dirty="0"/>
              <a:t>の自動点滅　</a:t>
            </a:r>
            <a:r>
              <a:rPr kumimoji="1" lang="en-US" altLang="ja-JP" dirty="0"/>
              <a:t>OFF</a:t>
            </a:r>
            <a:r>
              <a:rPr kumimoji="1" lang="ja-JP" altLang="en-US" dirty="0"/>
              <a:t>の間隔</a:t>
            </a:r>
          </a:p>
        </p:txBody>
      </p:sp>
      <p:sp>
        <p:nvSpPr>
          <p:cNvPr id="3" name="コンテンツ プレースホルダー 2">
            <a:extLst>
              <a:ext uri="{FF2B5EF4-FFF2-40B4-BE49-F238E27FC236}">
                <a16:creationId xmlns:a16="http://schemas.microsoft.com/office/drawing/2014/main" id="{6AB223C1-B0EE-5841-0F4B-4D790D0E9B2F}"/>
              </a:ext>
            </a:extLst>
          </p:cNvPr>
          <p:cNvSpPr>
            <a:spLocks noGrp="1"/>
          </p:cNvSpPr>
          <p:nvPr>
            <p:ph idx="1"/>
          </p:nvPr>
        </p:nvSpPr>
        <p:spPr>
          <a:xfrm>
            <a:off x="745067" y="1200151"/>
            <a:ext cx="10684933" cy="874914"/>
          </a:xfrm>
        </p:spPr>
        <p:txBody>
          <a:bodyPr/>
          <a:lstStyle/>
          <a:p>
            <a:pPr marL="0" indent="0">
              <a:buNone/>
            </a:pPr>
            <a:r>
              <a:rPr kumimoji="1" lang="en-US" altLang="ja-JP" dirty="0"/>
              <a:t>OFF</a:t>
            </a:r>
            <a:r>
              <a:rPr kumimoji="1" lang="ja-JP" altLang="en-US" dirty="0"/>
              <a:t>の</a:t>
            </a:r>
            <a:r>
              <a:rPr lang="ja-JP" altLang="en-US" dirty="0"/>
              <a:t>タイミング</a:t>
            </a:r>
            <a:r>
              <a:rPr kumimoji="1" lang="ja-JP" altLang="en-US" dirty="0"/>
              <a:t>は　</a:t>
            </a:r>
            <a:r>
              <a:rPr kumimoji="1" lang="en-US" altLang="ja-JP" dirty="0"/>
              <a:t>ON</a:t>
            </a:r>
            <a:r>
              <a:rPr kumimoji="1" lang="ja-JP" altLang="en-US" dirty="0"/>
              <a:t>の</a:t>
            </a:r>
            <a:r>
              <a:rPr kumimoji="1" lang="en-US" altLang="ja-JP" dirty="0"/>
              <a:t>1</a:t>
            </a:r>
            <a:r>
              <a:rPr kumimoji="1" lang="ja-JP" altLang="en-US" dirty="0"/>
              <a:t>秒後</a:t>
            </a:r>
          </a:p>
        </p:txBody>
      </p:sp>
      <p:sp>
        <p:nvSpPr>
          <p:cNvPr id="24" name="スライド番号プレースホルダー 23"/>
          <p:cNvSpPr>
            <a:spLocks noGrp="1"/>
          </p:cNvSpPr>
          <p:nvPr>
            <p:ph type="sldNum" sz="quarter" idx="12"/>
          </p:nvPr>
        </p:nvSpPr>
        <p:spPr/>
        <p:txBody>
          <a:bodyPr/>
          <a:lstStyle/>
          <a:p>
            <a:fld id="{5A94AD81-C81A-455B-A87B-15031EE15849}" type="slidenum">
              <a:rPr kumimoji="1" lang="ja-JP" altLang="en-US" smtClean="0"/>
              <a:t>56</a:t>
            </a:fld>
            <a:endParaRPr kumimoji="1" lang="ja-JP" altLang="en-US"/>
          </a:p>
        </p:txBody>
      </p:sp>
      <p:sp>
        <p:nvSpPr>
          <p:cNvPr id="30" name="楕円 29">
            <a:extLst>
              <a:ext uri="{FF2B5EF4-FFF2-40B4-BE49-F238E27FC236}">
                <a16:creationId xmlns:a16="http://schemas.microsoft.com/office/drawing/2014/main" id="{BCAEB91C-1453-10B9-5267-4E4C9D5BF6B7}"/>
              </a:ext>
            </a:extLst>
          </p:cNvPr>
          <p:cNvSpPr/>
          <p:nvPr/>
        </p:nvSpPr>
        <p:spPr>
          <a:xfrm>
            <a:off x="2981795" y="2247291"/>
            <a:ext cx="728134" cy="728134"/>
          </a:xfrm>
          <a:prstGeom prst="ellipse">
            <a:avLst/>
          </a:prstGeom>
          <a:solidFill>
            <a:schemeClr val="accent4">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9A0FCFDA-1856-CD44-A2A2-CE1D20770CB3}"/>
              </a:ext>
            </a:extLst>
          </p:cNvPr>
          <p:cNvSpPr/>
          <p:nvPr/>
        </p:nvSpPr>
        <p:spPr>
          <a:xfrm>
            <a:off x="4404195" y="2247291"/>
            <a:ext cx="728134" cy="728134"/>
          </a:xfrm>
          <a:prstGeom prst="ellipse">
            <a:avLst/>
          </a:prstGeom>
          <a:solidFill>
            <a:srgbClr val="FF0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7175BACB-BE62-142C-6BA9-A42A8FB7990A}"/>
              </a:ext>
            </a:extLst>
          </p:cNvPr>
          <p:cNvSpPr/>
          <p:nvPr/>
        </p:nvSpPr>
        <p:spPr>
          <a:xfrm>
            <a:off x="5826595" y="2247291"/>
            <a:ext cx="728134" cy="728134"/>
          </a:xfrm>
          <a:prstGeom prst="ellipse">
            <a:avLst/>
          </a:prstGeom>
          <a:solidFill>
            <a:schemeClr val="accent4">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04C0E938-F462-2442-F05A-AF15C4F58278}"/>
              </a:ext>
            </a:extLst>
          </p:cNvPr>
          <p:cNvSpPr/>
          <p:nvPr/>
        </p:nvSpPr>
        <p:spPr>
          <a:xfrm>
            <a:off x="7248995" y="2247291"/>
            <a:ext cx="728134" cy="728134"/>
          </a:xfrm>
          <a:prstGeom prst="ellipse">
            <a:avLst/>
          </a:prstGeom>
          <a:solidFill>
            <a:srgbClr val="FF0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BA4D0C5F-3EE4-EA01-AE62-70B6C7DCAE46}"/>
              </a:ext>
            </a:extLst>
          </p:cNvPr>
          <p:cNvSpPr/>
          <p:nvPr/>
        </p:nvSpPr>
        <p:spPr>
          <a:xfrm>
            <a:off x="8671395" y="2247291"/>
            <a:ext cx="728134" cy="728134"/>
          </a:xfrm>
          <a:prstGeom prst="ellipse">
            <a:avLst/>
          </a:prstGeom>
          <a:solidFill>
            <a:schemeClr val="accent4">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58D00EC-6872-3BEC-87C7-1E641A2053D9}"/>
              </a:ext>
            </a:extLst>
          </p:cNvPr>
          <p:cNvSpPr/>
          <p:nvPr/>
        </p:nvSpPr>
        <p:spPr>
          <a:xfrm>
            <a:off x="1565618" y="2247291"/>
            <a:ext cx="728134" cy="728134"/>
          </a:xfrm>
          <a:prstGeom prst="ellipse">
            <a:avLst/>
          </a:prstGeom>
          <a:solidFill>
            <a:srgbClr val="FF0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A8C628E4-BFB2-0DBE-9610-8A01C1BCDA5E}"/>
              </a:ext>
            </a:extLst>
          </p:cNvPr>
          <p:cNvCxnSpPr/>
          <p:nvPr/>
        </p:nvCxnSpPr>
        <p:spPr>
          <a:xfrm>
            <a:off x="1929685" y="3555390"/>
            <a:ext cx="118533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5DA2E599-658D-9FBE-DCF5-D8B757732508}"/>
              </a:ext>
            </a:extLst>
          </p:cNvPr>
          <p:cNvCxnSpPr/>
          <p:nvPr/>
        </p:nvCxnSpPr>
        <p:spPr>
          <a:xfrm>
            <a:off x="3521418" y="3555390"/>
            <a:ext cx="118533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4AFBD3B6-CD2D-F041-8965-986E9FDB6693}"/>
              </a:ext>
            </a:extLst>
          </p:cNvPr>
          <p:cNvCxnSpPr/>
          <p:nvPr/>
        </p:nvCxnSpPr>
        <p:spPr>
          <a:xfrm>
            <a:off x="4960751" y="3555390"/>
            <a:ext cx="118533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06915E2E-3E80-99F8-B9CA-E7A9DEF2B0FC}"/>
              </a:ext>
            </a:extLst>
          </p:cNvPr>
          <p:cNvCxnSpPr/>
          <p:nvPr/>
        </p:nvCxnSpPr>
        <p:spPr>
          <a:xfrm>
            <a:off x="6366217" y="3555390"/>
            <a:ext cx="118533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D95E90F8-1202-7077-7702-7683CE8A7DC3}"/>
              </a:ext>
            </a:extLst>
          </p:cNvPr>
          <p:cNvCxnSpPr/>
          <p:nvPr/>
        </p:nvCxnSpPr>
        <p:spPr>
          <a:xfrm>
            <a:off x="7805550" y="3555390"/>
            <a:ext cx="118533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0FE75F1C-338F-5BFD-D1EB-55293E4A5455}"/>
              </a:ext>
            </a:extLst>
          </p:cNvPr>
          <p:cNvSpPr txBox="1"/>
          <p:nvPr/>
        </p:nvSpPr>
        <p:spPr>
          <a:xfrm>
            <a:off x="2163929" y="3889609"/>
            <a:ext cx="903111" cy="523220"/>
          </a:xfrm>
          <a:prstGeom prst="rect">
            <a:avLst/>
          </a:prstGeom>
          <a:noFill/>
        </p:spPr>
        <p:txBody>
          <a:bodyPr wrap="square" rtlCol="0" anchor="t">
            <a:spAutoFit/>
          </a:bodyPr>
          <a:lstStyle/>
          <a:p>
            <a:r>
              <a:rPr kumimoji="1" lang="en-US" altLang="ja-JP" sz="2800" dirty="0">
                <a:latin typeface="Tahoma" panose="020B0604030504040204" pitchFamily="34" charset="0"/>
                <a:ea typeface="Tahoma" panose="020B0604030504040204" pitchFamily="34" charset="0"/>
                <a:cs typeface="Tahoma" panose="020B0604030504040204" pitchFamily="34" charset="0"/>
              </a:rPr>
              <a:t>1</a:t>
            </a:r>
            <a:r>
              <a:rPr kumimoji="1"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秒</a:t>
            </a:r>
          </a:p>
        </p:txBody>
      </p:sp>
      <p:sp>
        <p:nvSpPr>
          <p:cNvPr id="42" name="テキスト ボックス 41">
            <a:extLst>
              <a:ext uri="{FF2B5EF4-FFF2-40B4-BE49-F238E27FC236}">
                <a16:creationId xmlns:a16="http://schemas.microsoft.com/office/drawing/2014/main" id="{6290D2DF-4771-3476-097A-232F4BC64F84}"/>
              </a:ext>
            </a:extLst>
          </p:cNvPr>
          <p:cNvSpPr txBox="1"/>
          <p:nvPr/>
        </p:nvSpPr>
        <p:spPr>
          <a:xfrm>
            <a:off x="3778240" y="3889609"/>
            <a:ext cx="903111" cy="523220"/>
          </a:xfrm>
          <a:prstGeom prst="rect">
            <a:avLst/>
          </a:prstGeom>
          <a:noFill/>
        </p:spPr>
        <p:txBody>
          <a:bodyPr wrap="square" rtlCol="0" anchor="t">
            <a:spAutoFit/>
          </a:bodyPr>
          <a:lstStyle/>
          <a:p>
            <a:r>
              <a:rPr kumimoji="1" lang="en-US" altLang="ja-JP" sz="2800" dirty="0">
                <a:latin typeface="Tahoma" panose="020B0604030504040204" pitchFamily="34" charset="0"/>
                <a:ea typeface="Tahoma" panose="020B0604030504040204" pitchFamily="34" charset="0"/>
                <a:cs typeface="Tahoma" panose="020B0604030504040204" pitchFamily="34" charset="0"/>
              </a:rPr>
              <a:t>1</a:t>
            </a:r>
            <a:r>
              <a:rPr kumimoji="1"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秒</a:t>
            </a:r>
          </a:p>
        </p:txBody>
      </p:sp>
      <p:sp>
        <p:nvSpPr>
          <p:cNvPr id="43" name="テキスト ボックス 42">
            <a:extLst>
              <a:ext uri="{FF2B5EF4-FFF2-40B4-BE49-F238E27FC236}">
                <a16:creationId xmlns:a16="http://schemas.microsoft.com/office/drawing/2014/main" id="{DD3E8DEB-C985-B83F-FCEC-370103546869}"/>
              </a:ext>
            </a:extLst>
          </p:cNvPr>
          <p:cNvSpPr txBox="1"/>
          <p:nvPr/>
        </p:nvSpPr>
        <p:spPr>
          <a:xfrm>
            <a:off x="5200640" y="3889609"/>
            <a:ext cx="903111" cy="523220"/>
          </a:xfrm>
          <a:prstGeom prst="rect">
            <a:avLst/>
          </a:prstGeom>
          <a:noFill/>
        </p:spPr>
        <p:txBody>
          <a:bodyPr wrap="square" rtlCol="0" anchor="t">
            <a:spAutoFit/>
          </a:bodyPr>
          <a:lstStyle/>
          <a:p>
            <a:r>
              <a:rPr kumimoji="1" lang="en-US" altLang="ja-JP" sz="2800" dirty="0">
                <a:latin typeface="Tahoma" panose="020B0604030504040204" pitchFamily="34" charset="0"/>
                <a:ea typeface="Tahoma" panose="020B0604030504040204" pitchFamily="34" charset="0"/>
                <a:cs typeface="Tahoma" panose="020B0604030504040204" pitchFamily="34" charset="0"/>
              </a:rPr>
              <a:t>1</a:t>
            </a:r>
            <a:r>
              <a:rPr kumimoji="1"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秒</a:t>
            </a:r>
          </a:p>
        </p:txBody>
      </p:sp>
      <p:sp>
        <p:nvSpPr>
          <p:cNvPr id="44" name="テキスト ボックス 43">
            <a:extLst>
              <a:ext uri="{FF2B5EF4-FFF2-40B4-BE49-F238E27FC236}">
                <a16:creationId xmlns:a16="http://schemas.microsoft.com/office/drawing/2014/main" id="{186A8353-E2C1-EDA9-6F02-4DAE351613D9}"/>
              </a:ext>
            </a:extLst>
          </p:cNvPr>
          <p:cNvSpPr txBox="1"/>
          <p:nvPr/>
        </p:nvSpPr>
        <p:spPr>
          <a:xfrm>
            <a:off x="6623040" y="3889609"/>
            <a:ext cx="903111" cy="523220"/>
          </a:xfrm>
          <a:prstGeom prst="rect">
            <a:avLst/>
          </a:prstGeom>
          <a:noFill/>
        </p:spPr>
        <p:txBody>
          <a:bodyPr wrap="square" rtlCol="0" anchor="t">
            <a:spAutoFit/>
          </a:bodyPr>
          <a:lstStyle/>
          <a:p>
            <a:r>
              <a:rPr kumimoji="1" lang="en-US" altLang="ja-JP" sz="2800" dirty="0">
                <a:latin typeface="Tahoma" panose="020B0604030504040204" pitchFamily="34" charset="0"/>
                <a:ea typeface="Tahoma" panose="020B0604030504040204" pitchFamily="34" charset="0"/>
                <a:cs typeface="Tahoma" panose="020B0604030504040204" pitchFamily="34" charset="0"/>
              </a:rPr>
              <a:t>1</a:t>
            </a:r>
            <a:r>
              <a:rPr kumimoji="1"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秒</a:t>
            </a:r>
          </a:p>
        </p:txBody>
      </p:sp>
      <p:sp>
        <p:nvSpPr>
          <p:cNvPr id="45" name="テキスト ボックス 44">
            <a:extLst>
              <a:ext uri="{FF2B5EF4-FFF2-40B4-BE49-F238E27FC236}">
                <a16:creationId xmlns:a16="http://schemas.microsoft.com/office/drawing/2014/main" id="{7CA2BBA6-64B5-D898-D99B-CA97BE0801A4}"/>
              </a:ext>
            </a:extLst>
          </p:cNvPr>
          <p:cNvSpPr txBox="1"/>
          <p:nvPr/>
        </p:nvSpPr>
        <p:spPr>
          <a:xfrm>
            <a:off x="7946660" y="3889609"/>
            <a:ext cx="903111" cy="523220"/>
          </a:xfrm>
          <a:prstGeom prst="rect">
            <a:avLst/>
          </a:prstGeom>
          <a:noFill/>
        </p:spPr>
        <p:txBody>
          <a:bodyPr wrap="square" rtlCol="0" anchor="t">
            <a:spAutoFit/>
          </a:bodyPr>
          <a:lstStyle/>
          <a:p>
            <a:r>
              <a:rPr kumimoji="1" lang="en-US" altLang="ja-JP" sz="2800" dirty="0">
                <a:latin typeface="Tahoma" panose="020B0604030504040204" pitchFamily="34" charset="0"/>
                <a:ea typeface="Tahoma" panose="020B0604030504040204" pitchFamily="34" charset="0"/>
                <a:cs typeface="Tahoma" panose="020B0604030504040204" pitchFamily="34" charset="0"/>
              </a:rPr>
              <a:t>1</a:t>
            </a:r>
            <a:r>
              <a:rPr kumimoji="1" lang="ja-JP" altLang="en-US" sz="2800" dirty="0">
                <a:latin typeface="UD デジタル 教科書体 NK-R" panose="02020400000000000000" pitchFamily="18" charset="-128"/>
                <a:ea typeface="UD デジタル 教科書体 NK-R" panose="02020400000000000000" pitchFamily="18" charset="-128"/>
                <a:cs typeface="Tahoma" panose="020B0604030504040204" pitchFamily="34" charset="0"/>
              </a:rPr>
              <a:t>秒</a:t>
            </a:r>
          </a:p>
        </p:txBody>
      </p:sp>
    </p:spTree>
    <p:extLst>
      <p:ext uri="{BB962C8B-B14F-4D97-AF65-F5344CB8AC3E}">
        <p14:creationId xmlns:p14="http://schemas.microsoft.com/office/powerpoint/2010/main" val="33622871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B2DA62-396A-4F25-A616-D01550135B85}"/>
              </a:ext>
            </a:extLst>
          </p:cNvPr>
          <p:cNvSpPr>
            <a:spLocks noGrp="1"/>
          </p:cNvSpPr>
          <p:nvPr>
            <p:ph type="title"/>
          </p:nvPr>
        </p:nvSpPr>
        <p:spPr/>
        <p:txBody>
          <a:bodyPr/>
          <a:lstStyle/>
          <a:p>
            <a:r>
              <a:rPr kumimoji="1" lang="ja-JP" altLang="en-US" dirty="0"/>
              <a:t>デジタル入力</a:t>
            </a:r>
          </a:p>
        </p:txBody>
      </p:sp>
      <p:sp>
        <p:nvSpPr>
          <p:cNvPr id="3" name="コンテンツ プレースホルダー 2">
            <a:extLst>
              <a:ext uri="{FF2B5EF4-FFF2-40B4-BE49-F238E27FC236}">
                <a16:creationId xmlns:a16="http://schemas.microsoft.com/office/drawing/2014/main" id="{CD11C1C8-0565-DD4F-6C0F-219C4ED7EB52}"/>
              </a:ext>
            </a:extLst>
          </p:cNvPr>
          <p:cNvSpPr>
            <a:spLocks noGrp="1"/>
          </p:cNvSpPr>
          <p:nvPr>
            <p:ph idx="1"/>
          </p:nvPr>
        </p:nvSpPr>
        <p:spPr>
          <a:xfrm>
            <a:off x="812800" y="1200151"/>
            <a:ext cx="10617200" cy="1385005"/>
          </a:xfrm>
        </p:spPr>
        <p:txBody>
          <a:bodyPr/>
          <a:lstStyle/>
          <a:p>
            <a:pPr marL="0" indent="0">
              <a:buNone/>
            </a:pPr>
            <a:r>
              <a:rPr lang="ja-JP" altLang="en-US" dirty="0"/>
              <a:t>スイッチなどデジタル値で表せるモジュールの状態を</a:t>
            </a:r>
            <a:r>
              <a:rPr lang="en-US" altLang="ja-JP" dirty="0"/>
              <a:t>GPIO</a:t>
            </a:r>
            <a:r>
              <a:rPr lang="ja-JP" altLang="en-US" dirty="0"/>
              <a:t>ピンから読み取ることができる。</a:t>
            </a:r>
            <a:endParaRPr lang="en-US" altLang="ja-JP" dirty="0"/>
          </a:p>
          <a:p>
            <a:pPr marL="0" indent="0">
              <a:buNone/>
            </a:pPr>
            <a:endParaRPr kumimoji="1" lang="en-US" altLang="ja-JP" dirty="0"/>
          </a:p>
          <a:p>
            <a:pPr marL="0" indent="0">
              <a:buNone/>
            </a:pPr>
            <a:endParaRPr kumimoji="1" lang="ja-JP" altLang="en-US" dirty="0"/>
          </a:p>
        </p:txBody>
      </p:sp>
      <p:pic>
        <p:nvPicPr>
          <p:cNvPr id="5" name="図 4">
            <a:extLst>
              <a:ext uri="{FF2B5EF4-FFF2-40B4-BE49-F238E27FC236}">
                <a16:creationId xmlns:a16="http://schemas.microsoft.com/office/drawing/2014/main" id="{2E5582A4-54BD-2F5D-BC0F-821DFB5B7A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9199" y="2910392"/>
            <a:ext cx="2787449" cy="2090586"/>
          </a:xfrm>
          <a:prstGeom prst="rect">
            <a:avLst/>
          </a:prstGeom>
          <a:ln w="12700">
            <a:solidFill>
              <a:srgbClr val="00B050"/>
            </a:solidFill>
          </a:ln>
        </p:spPr>
      </p:pic>
      <p:sp>
        <p:nvSpPr>
          <p:cNvPr id="6" name="コンテンツ プレースホルダー 2">
            <a:extLst>
              <a:ext uri="{FF2B5EF4-FFF2-40B4-BE49-F238E27FC236}">
                <a16:creationId xmlns:a16="http://schemas.microsoft.com/office/drawing/2014/main" id="{628F3F58-6DE1-DB26-9CD6-DC7717F044F1}"/>
              </a:ext>
            </a:extLst>
          </p:cNvPr>
          <p:cNvSpPr txBox="1">
            <a:spLocks/>
          </p:cNvSpPr>
          <p:nvPr/>
        </p:nvSpPr>
        <p:spPr>
          <a:xfrm>
            <a:off x="3811890" y="2887840"/>
            <a:ext cx="7694310" cy="211313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このモジュールは</a:t>
            </a:r>
            <a:r>
              <a:rPr lang="en-US" altLang="ja-JP" dirty="0"/>
              <a:t>LED</a:t>
            </a:r>
            <a:r>
              <a:rPr lang="ja-JP" altLang="en-US" dirty="0"/>
              <a:t>とスイッチが</a:t>
            </a:r>
            <a:r>
              <a:rPr lang="en-US" altLang="ja-JP" dirty="0"/>
              <a:t/>
            </a:r>
            <a:br>
              <a:rPr lang="en-US" altLang="ja-JP" dirty="0"/>
            </a:br>
            <a:r>
              <a:rPr lang="ja-JP" altLang="en-US" dirty="0"/>
              <a:t>一体化しているため入力装置としても使用できる</a:t>
            </a:r>
            <a:endParaRPr lang="en-US" altLang="ja-JP" dirty="0"/>
          </a:p>
          <a:p>
            <a:pPr marL="0" indent="0">
              <a:buFont typeface="Arial" panose="020B0604020202020204" pitchFamily="34" charset="0"/>
              <a:buNone/>
            </a:pPr>
            <a:endParaRPr lang="ja-JP" altLang="en-US" dirty="0"/>
          </a:p>
        </p:txBody>
      </p:sp>
      <p:sp>
        <p:nvSpPr>
          <p:cNvPr id="7" name="スライド番号プレースホルダー 6"/>
          <p:cNvSpPr>
            <a:spLocks noGrp="1"/>
          </p:cNvSpPr>
          <p:nvPr>
            <p:ph type="sldNum" sz="quarter" idx="12"/>
          </p:nvPr>
        </p:nvSpPr>
        <p:spPr/>
        <p:txBody>
          <a:bodyPr/>
          <a:lstStyle/>
          <a:p>
            <a:fld id="{5A94AD81-C81A-455B-A87B-15031EE15849}" type="slidenum">
              <a:rPr kumimoji="1" lang="ja-JP" altLang="en-US" smtClean="0"/>
              <a:t>57</a:t>
            </a:fld>
            <a:endParaRPr kumimoji="1" lang="ja-JP" altLang="en-US"/>
          </a:p>
        </p:txBody>
      </p:sp>
      <p:sp>
        <p:nvSpPr>
          <p:cNvPr id="8" name="正方形/長方形 7"/>
          <p:cNvSpPr/>
          <p:nvPr/>
        </p:nvSpPr>
        <p:spPr>
          <a:xfrm>
            <a:off x="7325924" y="6573197"/>
            <a:ext cx="4866076" cy="276999"/>
          </a:xfrm>
          <a:prstGeom prst="rect">
            <a:avLst/>
          </a:prstGeom>
        </p:spPr>
        <p:txBody>
          <a:bodyPr wrap="none">
            <a:spAutoFit/>
          </a:bodyPr>
          <a:lstStyle/>
          <a:p>
            <a:r>
              <a:rPr lang="ja-JP" altLang="en-US" sz="1200" dirty="0">
                <a:latin typeface="Tahoma" panose="020B0604030504040204" pitchFamily="34" charset="0"/>
                <a:ea typeface="UD デジタル 教科書体 NK-R" panose="02020400000000000000" pitchFamily="18" charset="-128"/>
                <a:cs typeface="Tahoma" panose="020B0604030504040204" pitchFamily="34" charset="0"/>
              </a:rPr>
              <a:t>画像出典：</a:t>
            </a:r>
            <a:r>
              <a:rPr lang="en-US" altLang="ja-JP" sz="1200" dirty="0">
                <a:latin typeface="Tahoma" panose="020B0604030504040204" pitchFamily="34" charset="0"/>
                <a:ea typeface="UD デジタル 教科書体 NK-R" panose="02020400000000000000" pitchFamily="18" charset="-128"/>
                <a:cs typeface="Tahoma" panose="020B0604030504040204" pitchFamily="34" charset="0"/>
                <a:hlinkClick r:id="rId3"/>
              </a:rPr>
              <a:t>https://www.seeedstudio.com/Grove-Red-LED-Button.html</a:t>
            </a:r>
            <a:endParaRPr lang="ja-JP" altLang="en-US" sz="1200" dirty="0">
              <a:latin typeface="Tahoma" panose="020B0604030504040204" pitchFamily="34" charset="0"/>
              <a:ea typeface="UD デジタル 教科書体 NK-R" panose="02020400000000000000" pitchFamily="18" charset="-128"/>
              <a:cs typeface="Tahoma" panose="020B0604030504040204" pitchFamily="34" charset="0"/>
            </a:endParaRPr>
          </a:p>
        </p:txBody>
      </p:sp>
      <p:pic>
        <p:nvPicPr>
          <p:cNvPr id="9" name="図 8"/>
          <p:cNvPicPr>
            <a:picLocks noChangeAspect="1"/>
          </p:cNvPicPr>
          <p:nvPr/>
        </p:nvPicPr>
        <p:blipFill>
          <a:blip r:embed="rId4"/>
          <a:stretch>
            <a:fillRect/>
          </a:stretch>
        </p:blipFill>
        <p:spPr>
          <a:xfrm>
            <a:off x="7328942" y="4181611"/>
            <a:ext cx="4252500" cy="2244102"/>
          </a:xfrm>
          <a:prstGeom prst="rect">
            <a:avLst/>
          </a:prstGeom>
        </p:spPr>
      </p:pic>
    </p:spTree>
    <p:extLst>
      <p:ext uri="{BB962C8B-B14F-4D97-AF65-F5344CB8AC3E}">
        <p14:creationId xmlns:p14="http://schemas.microsoft.com/office/powerpoint/2010/main" val="194598186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E7A99-81EC-A5CF-E41A-4C2AF81ABF22}"/>
              </a:ext>
            </a:extLst>
          </p:cNvPr>
          <p:cNvSpPr>
            <a:spLocks noGrp="1"/>
          </p:cNvSpPr>
          <p:nvPr>
            <p:ph type="title"/>
          </p:nvPr>
        </p:nvSpPr>
        <p:spPr/>
        <p:txBody>
          <a:bodyPr/>
          <a:lstStyle/>
          <a:p>
            <a:r>
              <a:rPr kumimoji="1" lang="ja-JP" altLang="en-US" dirty="0"/>
              <a:t>新しいノード</a:t>
            </a:r>
          </a:p>
        </p:txBody>
      </p:sp>
      <p:pic>
        <p:nvPicPr>
          <p:cNvPr id="6" name="図 5">
            <a:extLst>
              <a:ext uri="{FF2B5EF4-FFF2-40B4-BE49-F238E27FC236}">
                <a16:creationId xmlns:a16="http://schemas.microsoft.com/office/drawing/2014/main" id="{B7D779B0-13D7-D6B2-0025-BA3515552722}"/>
              </a:ext>
            </a:extLst>
          </p:cNvPr>
          <p:cNvPicPr>
            <a:picLocks noChangeAspect="1"/>
          </p:cNvPicPr>
          <p:nvPr/>
        </p:nvPicPr>
        <p:blipFill rotWithShape="1">
          <a:blip r:embed="rId2">
            <a:extLst>
              <a:ext uri="{28A0092B-C50C-407E-A947-70E740481C1C}">
                <a14:useLocalDpi xmlns:a14="http://schemas.microsoft.com/office/drawing/2010/main" val="0"/>
              </a:ext>
            </a:extLst>
          </a:blip>
          <a:srcRect l="599" t="81378" r="91852" b="15077"/>
          <a:stretch/>
        </p:blipFill>
        <p:spPr>
          <a:xfrm>
            <a:off x="900867" y="3140053"/>
            <a:ext cx="3312176" cy="874914"/>
          </a:xfrm>
          <a:prstGeom prst="rect">
            <a:avLst/>
          </a:prstGeom>
        </p:spPr>
      </p:pic>
      <p:sp>
        <p:nvSpPr>
          <p:cNvPr id="8" name="コンテンツ プレースホルダー 2">
            <a:extLst>
              <a:ext uri="{FF2B5EF4-FFF2-40B4-BE49-F238E27FC236}">
                <a16:creationId xmlns:a16="http://schemas.microsoft.com/office/drawing/2014/main" id="{F6CC9DB2-B7D0-8EAD-76C0-0F1A24E281DF}"/>
              </a:ext>
            </a:extLst>
          </p:cNvPr>
          <p:cNvSpPr txBox="1">
            <a:spLocks/>
          </p:cNvSpPr>
          <p:nvPr/>
        </p:nvSpPr>
        <p:spPr>
          <a:xfrm>
            <a:off x="6798140" y="2772787"/>
            <a:ext cx="5080002" cy="24843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altLang="ja-JP" dirty="0"/>
              <a:t>Raspberry Pi</a:t>
            </a:r>
            <a:r>
              <a:rPr lang="ja-JP" altLang="en-US" dirty="0"/>
              <a:t>に</a:t>
            </a:r>
            <a:r>
              <a:rPr lang="en-US" altLang="ja-JP" dirty="0"/>
              <a:t/>
            </a:r>
            <a:br>
              <a:rPr lang="en-US" altLang="ja-JP" dirty="0"/>
            </a:br>
            <a:r>
              <a:rPr lang="ja-JP" altLang="en-US" dirty="0"/>
              <a:t>接続された機器の</a:t>
            </a:r>
            <a:r>
              <a:rPr lang="en-US" altLang="ja-JP" dirty="0"/>
              <a:t/>
            </a:r>
            <a:br>
              <a:rPr lang="en-US" altLang="ja-JP" dirty="0"/>
            </a:br>
            <a:r>
              <a:rPr lang="ja-JP" altLang="en-US" dirty="0"/>
              <a:t>信号を取得するノード</a:t>
            </a:r>
            <a:r>
              <a:rPr lang="en-US" altLang="ja-JP" dirty="0"/>
              <a:t/>
            </a:r>
            <a:br>
              <a:rPr lang="en-US" altLang="ja-JP" dirty="0"/>
            </a:br>
            <a:endParaRPr lang="ja-JP" altLang="en-US" dirty="0"/>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58</a:t>
            </a:fld>
            <a:endParaRPr kumimoji="1" lang="ja-JP" altLang="en-US"/>
          </a:p>
        </p:txBody>
      </p:sp>
    </p:spTree>
    <p:extLst>
      <p:ext uri="{BB962C8B-B14F-4D97-AF65-F5344CB8AC3E}">
        <p14:creationId xmlns:p14="http://schemas.microsoft.com/office/powerpoint/2010/main" val="36283287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606B91-DDCA-4C62-D564-61BE0AECCFAC}"/>
              </a:ext>
            </a:extLst>
          </p:cNvPr>
          <p:cNvSpPr>
            <a:spLocks noGrp="1"/>
          </p:cNvSpPr>
          <p:nvPr>
            <p:ph type="title"/>
          </p:nvPr>
        </p:nvSpPr>
        <p:spPr/>
        <p:txBody>
          <a:bodyPr/>
          <a:lstStyle/>
          <a:p>
            <a:r>
              <a:rPr kumimoji="1" lang="ja-JP" altLang="en-US" dirty="0"/>
              <a:t>設定：</a:t>
            </a:r>
            <a:r>
              <a:rPr kumimoji="1" lang="en-US" altLang="ja-JP" dirty="0" err="1"/>
              <a:t>rpi</a:t>
            </a:r>
            <a:r>
              <a:rPr lang="en-US" altLang="ja-JP" dirty="0" err="1"/>
              <a:t>-gpio</a:t>
            </a:r>
            <a:r>
              <a:rPr lang="en-US" altLang="ja-JP" dirty="0"/>
              <a:t> in</a:t>
            </a:r>
            <a:endParaRPr kumimoji="1" lang="ja-JP" altLang="en-US" dirty="0"/>
          </a:p>
        </p:txBody>
      </p:sp>
      <p:sp>
        <p:nvSpPr>
          <p:cNvPr id="4" name="スライド番号プレースホルダー 3">
            <a:extLst>
              <a:ext uri="{FF2B5EF4-FFF2-40B4-BE49-F238E27FC236}">
                <a16:creationId xmlns:a16="http://schemas.microsoft.com/office/drawing/2014/main" id="{FBD19A2F-AEF4-DE77-F0F7-5A75E0828154}"/>
              </a:ext>
            </a:extLst>
          </p:cNvPr>
          <p:cNvSpPr>
            <a:spLocks noGrp="1"/>
          </p:cNvSpPr>
          <p:nvPr>
            <p:ph type="sldNum" sz="quarter" idx="12"/>
          </p:nvPr>
        </p:nvSpPr>
        <p:spPr/>
        <p:txBody>
          <a:bodyPr/>
          <a:lstStyle/>
          <a:p>
            <a:fld id="{5A94AD81-C81A-455B-A87B-15031EE15849}" type="slidenum">
              <a:rPr kumimoji="1" lang="ja-JP" altLang="en-US" smtClean="0"/>
              <a:t>59</a:t>
            </a:fld>
            <a:endParaRPr kumimoji="1" lang="ja-JP" altLang="en-US"/>
          </a:p>
        </p:txBody>
      </p:sp>
      <p:pic>
        <p:nvPicPr>
          <p:cNvPr id="9" name="図 8">
            <a:extLst>
              <a:ext uri="{FF2B5EF4-FFF2-40B4-BE49-F238E27FC236}">
                <a16:creationId xmlns:a16="http://schemas.microsoft.com/office/drawing/2014/main" id="{14B6224F-26EC-089F-C256-76A2F3ACE831}"/>
              </a:ext>
            </a:extLst>
          </p:cNvPr>
          <p:cNvPicPr>
            <a:picLocks noChangeAspect="1"/>
          </p:cNvPicPr>
          <p:nvPr/>
        </p:nvPicPr>
        <p:blipFill rotWithShape="1">
          <a:blip r:embed="rId2">
            <a:extLst>
              <a:ext uri="{28A0092B-C50C-407E-A947-70E740481C1C}">
                <a14:useLocalDpi xmlns:a14="http://schemas.microsoft.com/office/drawing/2010/main" val="0"/>
              </a:ext>
            </a:extLst>
          </a:blip>
          <a:srcRect l="599" t="81378" r="91852" b="15077"/>
          <a:stretch/>
        </p:blipFill>
        <p:spPr>
          <a:xfrm>
            <a:off x="1076201" y="858044"/>
            <a:ext cx="2889333" cy="763220"/>
          </a:xfrm>
          <a:prstGeom prst="rect">
            <a:avLst/>
          </a:prstGeom>
        </p:spPr>
      </p:pic>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l="52987" t="12209" r="16433" b="35101"/>
          <a:stretch/>
        </p:blipFill>
        <p:spPr>
          <a:xfrm>
            <a:off x="845378" y="1621262"/>
            <a:ext cx="4907751" cy="5126567"/>
          </a:xfrm>
          <a:prstGeom prst="rect">
            <a:avLst/>
          </a:prstGeom>
        </p:spPr>
      </p:pic>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52987" t="65060" r="16433"/>
          <a:stretch/>
        </p:blipFill>
        <p:spPr>
          <a:xfrm>
            <a:off x="5753129" y="1954523"/>
            <a:ext cx="6438871" cy="4460047"/>
          </a:xfrm>
          <a:prstGeom prst="rect">
            <a:avLst/>
          </a:prstGeom>
        </p:spPr>
      </p:pic>
    </p:spTree>
    <p:extLst>
      <p:ext uri="{BB962C8B-B14F-4D97-AF65-F5344CB8AC3E}">
        <p14:creationId xmlns:p14="http://schemas.microsoft.com/office/powerpoint/2010/main" val="16431892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133B7-7B00-45DD-A061-A891C5286E15}"/>
              </a:ext>
            </a:extLst>
          </p:cNvPr>
          <p:cNvSpPr>
            <a:spLocks noGrp="1"/>
          </p:cNvSpPr>
          <p:nvPr>
            <p:ph type="title"/>
          </p:nvPr>
        </p:nvSpPr>
        <p:spPr/>
        <p:txBody>
          <a:bodyPr/>
          <a:lstStyle/>
          <a:p>
            <a:r>
              <a:rPr kumimoji="1" lang="en-US" altLang="ja-JP" dirty="0" err="1"/>
              <a:t>IoT</a:t>
            </a:r>
            <a:r>
              <a:rPr kumimoji="1" lang="en-US" altLang="ja-JP" dirty="0"/>
              <a:t>(</a:t>
            </a:r>
            <a:r>
              <a:rPr lang="ja-JP" altLang="en-US" dirty="0"/>
              <a:t> </a:t>
            </a:r>
            <a:r>
              <a:rPr lang="en-US" altLang="ja-JP" dirty="0">
                <a:solidFill>
                  <a:srgbClr val="FF0000"/>
                </a:solidFill>
              </a:rPr>
              <a:t>Internet of Things </a:t>
            </a:r>
            <a:r>
              <a:rPr lang="en-US" altLang="ja-JP" dirty="0"/>
              <a:t>)</a:t>
            </a:r>
            <a:r>
              <a:rPr kumimoji="1" lang="ja-JP" altLang="en-US" dirty="0"/>
              <a:t>とは</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a:t>
            </a:fld>
            <a:endParaRPr kumimoji="1" lang="ja-JP" altLang="en-US"/>
          </a:p>
        </p:txBody>
      </p:sp>
      <p:grpSp>
        <p:nvGrpSpPr>
          <p:cNvPr id="43" name="グループ化 42"/>
          <p:cNvGrpSpPr/>
          <p:nvPr/>
        </p:nvGrpSpPr>
        <p:grpSpPr>
          <a:xfrm>
            <a:off x="1603650" y="1098349"/>
            <a:ext cx="8580575" cy="2581082"/>
            <a:chOff x="1603650" y="1098349"/>
            <a:chExt cx="8580575" cy="2581082"/>
          </a:xfrm>
        </p:grpSpPr>
        <p:grpSp>
          <p:nvGrpSpPr>
            <p:cNvPr id="21" name="グループ化 20"/>
            <p:cNvGrpSpPr/>
            <p:nvPr/>
          </p:nvGrpSpPr>
          <p:grpSpPr>
            <a:xfrm>
              <a:off x="1603650" y="1098349"/>
              <a:ext cx="4253590" cy="2581082"/>
              <a:chOff x="967929" y="1352070"/>
              <a:chExt cx="5840778" cy="3544189"/>
            </a:xfrm>
          </p:grpSpPr>
          <p:pic>
            <p:nvPicPr>
              <p:cNvPr id="22" name="Picture 4" descr="https://2.bp.blogspot.com/-6noe-4G5FNU/V2ubhr0UDKI/AAAAAAAA7pY/nHp2zGXHshkiwzUxYa5RQVf-pcwn31GSACLcB/s800/door_half_ope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7929" y="1620448"/>
                <a:ext cx="1811728" cy="3164591"/>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2870801" y="2844202"/>
                <a:ext cx="1425040" cy="7179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p:cNvGrpSpPr/>
              <p:nvPr/>
            </p:nvGrpSpPr>
            <p:grpSpPr>
              <a:xfrm>
                <a:off x="3627798" y="1352070"/>
                <a:ext cx="3180909" cy="3544189"/>
                <a:chOff x="3627798" y="1352070"/>
                <a:chExt cx="3180909" cy="3544189"/>
              </a:xfrm>
            </p:grpSpPr>
            <p:pic>
              <p:nvPicPr>
                <p:cNvPr id="25" name="Picture 6" descr="https://1.bp.blogspot.com/-YnkoXMlpS8I/WJmxPlZx80I/AAAAAAABBlk/KTvmd_XuuMg5KkMuRkATboI2jW6zrgUnwCLcB/s800/smartphone_han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7798" y="1352070"/>
                  <a:ext cx="3180909" cy="3544189"/>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p:cNvSpPr txBox="1"/>
                <p:nvPr/>
              </p:nvSpPr>
              <p:spPr>
                <a:xfrm>
                  <a:off x="4748996" y="2001894"/>
                  <a:ext cx="1377536" cy="1394648"/>
                </a:xfrm>
                <a:prstGeom prst="rect">
                  <a:avLst/>
                </a:prstGeom>
                <a:noFill/>
                <a:ln>
                  <a:noFill/>
                </a:ln>
              </p:spPr>
              <p:txBody>
                <a:bodyPr wrap="square" rtlCol="0">
                  <a:spAutoFit/>
                </a:bodyPr>
                <a:lstStyle/>
                <a:p>
                  <a:r>
                    <a:rPr lang="ja-JP" altLang="en-US" sz="2000" dirty="0">
                      <a:latin typeface="UD デジタル 教科書体 NK-R" panose="02020400000000000000" pitchFamily="18" charset="-128"/>
                      <a:ea typeface="UD デジタル 教科書体 NK-R" panose="02020400000000000000" pitchFamily="18" charset="-128"/>
                      <a:cs typeface="Meiryo UI" panose="020B0604030504040204" pitchFamily="50" charset="-128"/>
                    </a:rPr>
                    <a:t>ドアが</a:t>
                  </a:r>
                  <a:endParaRPr lang="en-US" altLang="ja-JP" sz="2000" dirty="0">
                    <a:latin typeface="UD デジタル 教科書体 NK-R" panose="02020400000000000000" pitchFamily="18" charset="-128"/>
                    <a:ea typeface="UD デジタル 教科書体 NK-R" panose="02020400000000000000" pitchFamily="18" charset="-128"/>
                    <a:cs typeface="Meiryo UI" panose="020B0604030504040204" pitchFamily="50" charset="-128"/>
                  </a:endParaRPr>
                </a:p>
                <a:p>
                  <a:r>
                    <a:rPr lang="ja-JP" altLang="en-US" sz="2000" dirty="0">
                      <a:latin typeface="UD デジタル 教科書体 NK-R" panose="02020400000000000000" pitchFamily="18" charset="-128"/>
                      <a:ea typeface="UD デジタル 教科書体 NK-R" panose="02020400000000000000" pitchFamily="18" charset="-128"/>
                      <a:cs typeface="Meiryo UI" panose="020B0604030504040204" pitchFamily="50" charset="-128"/>
                    </a:rPr>
                    <a:t>開いて</a:t>
                  </a:r>
                  <a:endParaRPr lang="en-US" altLang="ja-JP" sz="2000" dirty="0">
                    <a:latin typeface="UD デジタル 教科書体 NK-R" panose="02020400000000000000" pitchFamily="18" charset="-128"/>
                    <a:ea typeface="UD デジタル 教科書体 NK-R" panose="02020400000000000000" pitchFamily="18" charset="-128"/>
                    <a:cs typeface="Meiryo UI" panose="020B0604030504040204" pitchFamily="50" charset="-128"/>
                  </a:endParaRPr>
                </a:p>
                <a:p>
                  <a:r>
                    <a:rPr lang="ja-JP" altLang="en-US" sz="2000" dirty="0">
                      <a:latin typeface="UD デジタル 教科書体 NK-R" panose="02020400000000000000" pitchFamily="18" charset="-128"/>
                      <a:ea typeface="UD デジタル 教科書体 NK-R" panose="02020400000000000000" pitchFamily="18" charset="-128"/>
                      <a:cs typeface="Meiryo UI" panose="020B0604030504040204" pitchFamily="50" charset="-128"/>
                    </a:rPr>
                    <a:t>います</a:t>
                  </a:r>
                  <a:endParaRPr lang="en-US" altLang="ja-JP" sz="2000" dirty="0">
                    <a:latin typeface="UD デジタル 教科書体 NK-R" panose="02020400000000000000" pitchFamily="18" charset="-128"/>
                    <a:ea typeface="UD デジタル 教科書体 NK-R" panose="02020400000000000000" pitchFamily="18" charset="-128"/>
                    <a:cs typeface="Meiryo UI" panose="020B0604030504040204" pitchFamily="50" charset="-128"/>
                  </a:endParaRPr>
                </a:p>
              </p:txBody>
            </p:sp>
          </p:grpSp>
        </p:grpSp>
        <p:grpSp>
          <p:nvGrpSpPr>
            <p:cNvPr id="28" name="グループ化 27"/>
            <p:cNvGrpSpPr/>
            <p:nvPr/>
          </p:nvGrpSpPr>
          <p:grpSpPr>
            <a:xfrm>
              <a:off x="6889764" y="1435789"/>
              <a:ext cx="3294461" cy="1906201"/>
              <a:chOff x="7335679" y="4195916"/>
              <a:chExt cx="4593704" cy="2657954"/>
            </a:xfrm>
          </p:grpSpPr>
          <p:pic>
            <p:nvPicPr>
              <p:cNvPr id="29" name="Picture 6" descr="携帯、スマホ"/>
              <p:cNvPicPr>
                <a:picLocks noChangeAspect="1" noChangeArrowheads="1"/>
              </p:cNvPicPr>
              <p:nvPr/>
            </p:nvPicPr>
            <p:blipFill rotWithShape="1">
              <a:blip r:embed="rId5">
                <a:extLst>
                  <a:ext uri="{28A0092B-C50C-407E-A947-70E740481C1C}">
                    <a14:useLocalDpi xmlns:a14="http://schemas.microsoft.com/office/drawing/2010/main" val="0"/>
                  </a:ext>
                </a:extLst>
              </a:blip>
              <a:srcRect l="27748" t="9937" r="27789" b="10028"/>
              <a:stretch/>
            </p:blipFill>
            <p:spPr bwMode="auto">
              <a:xfrm>
                <a:off x="7335679" y="4474226"/>
                <a:ext cx="1322025" cy="2379644"/>
              </a:xfrm>
              <a:prstGeom prst="rect">
                <a:avLst/>
              </a:prstGeom>
              <a:noFill/>
              <a:extLst>
                <a:ext uri="{909E8E84-426E-40DD-AFC4-6F175D3DCCD1}">
                  <a14:hiddenFill xmlns:a14="http://schemas.microsoft.com/office/drawing/2010/main">
                    <a:solidFill>
                      <a:srgbClr val="FFFFFF"/>
                    </a:solidFill>
                  </a14:hiddenFill>
                </a:ext>
              </a:extLst>
            </p:spPr>
          </p:pic>
          <p:pic>
            <p:nvPicPr>
              <p:cNvPr id="30" name="図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25130" y="4228048"/>
                <a:ext cx="1021815" cy="1021815"/>
              </a:xfrm>
              <a:prstGeom prst="rect">
                <a:avLst/>
              </a:prstGeom>
            </p:spPr>
          </p:pic>
          <p:pic>
            <p:nvPicPr>
              <p:cNvPr id="31" name="図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75436" y="4195916"/>
                <a:ext cx="1053947" cy="1053947"/>
              </a:xfrm>
              <a:prstGeom prst="rect">
                <a:avLst/>
              </a:prstGeom>
            </p:spPr>
          </p:pic>
          <p:pic>
            <p:nvPicPr>
              <p:cNvPr id="32" name="図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71625" y="5672769"/>
                <a:ext cx="1181100" cy="1181100"/>
              </a:xfrm>
              <a:prstGeom prst="rect">
                <a:avLst/>
              </a:prstGeom>
            </p:spPr>
          </p:pic>
          <p:pic>
            <p:nvPicPr>
              <p:cNvPr id="33" name="図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4813820">
                <a:off x="8417130" y="4511126"/>
                <a:ext cx="620910" cy="620910"/>
              </a:xfrm>
              <a:prstGeom prst="rect">
                <a:avLst/>
              </a:prstGeom>
            </p:spPr>
          </p:pic>
          <p:pic>
            <p:nvPicPr>
              <p:cNvPr id="34" name="図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4591155">
                <a:off x="10345377" y="4488035"/>
                <a:ext cx="620910" cy="575582"/>
              </a:xfrm>
              <a:prstGeom prst="rect">
                <a:avLst/>
              </a:prstGeom>
            </p:spPr>
          </p:pic>
          <p:pic>
            <p:nvPicPr>
              <p:cNvPr id="35" name="図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888720">
                <a:off x="9413922" y="5890711"/>
                <a:ext cx="620910" cy="575582"/>
              </a:xfrm>
              <a:prstGeom prst="rect">
                <a:avLst/>
              </a:prstGeom>
            </p:spPr>
          </p:pic>
        </p:grpSp>
      </p:grpSp>
      <p:sp>
        <p:nvSpPr>
          <p:cNvPr id="41" name="コンテンツ プレースホルダー 2"/>
          <p:cNvSpPr>
            <a:spLocks noGrp="1"/>
          </p:cNvSpPr>
          <p:nvPr>
            <p:ph idx="1"/>
          </p:nvPr>
        </p:nvSpPr>
        <p:spPr>
          <a:xfrm>
            <a:off x="583474" y="3897341"/>
            <a:ext cx="11025052" cy="2756377"/>
          </a:xfrm>
        </p:spPr>
        <p:txBody>
          <a:bodyPr>
            <a:normAutofit/>
          </a:bodyPr>
          <a:lstStyle/>
          <a:p>
            <a:pPr marL="0" indent="0">
              <a:buNone/>
            </a:pPr>
            <a:r>
              <a:rPr lang="ja-JP" altLang="en-US" sz="2800" dirty="0"/>
              <a:t>自動車、ロボット、家電、施設など</a:t>
            </a:r>
            <a:r>
              <a:rPr lang="ja-JP" altLang="en-US" sz="2800" dirty="0">
                <a:solidFill>
                  <a:srgbClr val="FF0000"/>
                </a:solidFill>
              </a:rPr>
              <a:t>あらゆるモノが インターネット につながり</a:t>
            </a:r>
            <a:r>
              <a:rPr lang="ja-JP" altLang="en-US" sz="2800" dirty="0"/>
              <a:t>、</a:t>
            </a:r>
            <a:r>
              <a:rPr lang="en-US" altLang="ja-JP" sz="2800" dirty="0"/>
              <a:t/>
            </a:r>
            <a:br>
              <a:rPr lang="en-US" altLang="ja-JP" sz="2800" dirty="0"/>
            </a:br>
            <a:r>
              <a:rPr lang="ja-JP" altLang="en-US" sz="2800" dirty="0"/>
              <a:t>情報のやり取りを行う技術。</a:t>
            </a:r>
            <a:endParaRPr lang="en-US" altLang="ja-JP" sz="2800" dirty="0"/>
          </a:p>
          <a:p>
            <a:pPr marL="0" indent="0">
              <a:buNone/>
            </a:pPr>
            <a:endParaRPr lang="en-US" altLang="ja-JP" sz="2800" dirty="0"/>
          </a:p>
          <a:p>
            <a:pPr marL="0" indent="0">
              <a:buNone/>
            </a:pPr>
            <a:r>
              <a:rPr lang="ja-JP" altLang="en-US" sz="2800" dirty="0"/>
              <a:t>モノのデータ化やそれに基づく自動化等を進展させ、</a:t>
            </a:r>
            <a:r>
              <a:rPr lang="en-US" altLang="ja-JP" sz="2800" dirty="0"/>
              <a:t/>
            </a:r>
            <a:br>
              <a:rPr lang="en-US" altLang="ja-JP" sz="2800" dirty="0"/>
            </a:br>
            <a:r>
              <a:rPr lang="ja-JP" altLang="en-US" sz="2800" dirty="0">
                <a:solidFill>
                  <a:srgbClr val="FF0000"/>
                </a:solidFill>
              </a:rPr>
              <a:t>新たな 付加価値 を生み出す</a:t>
            </a:r>
            <a:r>
              <a:rPr lang="ja-JP" altLang="en-US" sz="2800" dirty="0"/>
              <a:t>というコンセプトをもつ。</a:t>
            </a:r>
            <a:endParaRPr lang="en-US" altLang="ja-JP" sz="2800" dirty="0"/>
          </a:p>
        </p:txBody>
      </p:sp>
    </p:spTree>
    <p:extLst>
      <p:ext uri="{BB962C8B-B14F-4D97-AF65-F5344CB8AC3E}">
        <p14:creationId xmlns:p14="http://schemas.microsoft.com/office/powerpoint/2010/main" val="28489458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フロー全体</a:t>
            </a:r>
          </a:p>
        </p:txBody>
      </p:sp>
      <p:sp>
        <p:nvSpPr>
          <p:cNvPr id="3" name="コンテンツ プレースホルダー 2"/>
          <p:cNvSpPr>
            <a:spLocks noGrp="1"/>
          </p:cNvSpPr>
          <p:nvPr>
            <p:ph idx="1"/>
          </p:nvPr>
        </p:nvSpPr>
        <p:spPr>
          <a:xfrm>
            <a:off x="2549200" y="3933021"/>
            <a:ext cx="7189711" cy="881350"/>
          </a:xfrm>
        </p:spPr>
        <p:txBody>
          <a:bodyPr/>
          <a:lstStyle/>
          <a:p>
            <a:pPr marL="0" indent="0">
              <a:buNone/>
            </a:pPr>
            <a:r>
              <a:rPr lang="ja-JP" altLang="en-US" dirty="0"/>
              <a:t>デプロイしてボタンを押してみよう！</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60</a:t>
            </a:fld>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15881" t="35181" r="57044" b="56305"/>
          <a:stretch/>
        </p:blipFill>
        <p:spPr>
          <a:xfrm>
            <a:off x="1588647" y="1244905"/>
            <a:ext cx="9014705" cy="1718631"/>
          </a:xfrm>
          <a:prstGeom prst="rect">
            <a:avLst/>
          </a:prstGeom>
        </p:spPr>
      </p:pic>
    </p:spTree>
    <p:extLst>
      <p:ext uri="{BB962C8B-B14F-4D97-AF65-F5344CB8AC3E}">
        <p14:creationId xmlns:p14="http://schemas.microsoft.com/office/powerpoint/2010/main" val="27117377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E7A99-81EC-A5CF-E41A-4C2AF81ABF22}"/>
              </a:ext>
            </a:extLst>
          </p:cNvPr>
          <p:cNvSpPr>
            <a:spLocks noGrp="1"/>
          </p:cNvSpPr>
          <p:nvPr>
            <p:ph type="title"/>
          </p:nvPr>
        </p:nvSpPr>
        <p:spPr/>
        <p:txBody>
          <a:bodyPr/>
          <a:lstStyle/>
          <a:p>
            <a:r>
              <a:rPr kumimoji="1" lang="ja-JP" altLang="en-US" dirty="0"/>
              <a:t>新しいノード</a:t>
            </a:r>
          </a:p>
        </p:txBody>
      </p:sp>
      <p:sp>
        <p:nvSpPr>
          <p:cNvPr id="11" name="正方形/長方形 10">
            <a:extLst>
              <a:ext uri="{FF2B5EF4-FFF2-40B4-BE49-F238E27FC236}">
                <a16:creationId xmlns:a16="http://schemas.microsoft.com/office/drawing/2014/main" id="{4BADBC0F-81AA-A60C-2F0F-61A1195D7388}"/>
              </a:ext>
            </a:extLst>
          </p:cNvPr>
          <p:cNvSpPr/>
          <p:nvPr/>
        </p:nvSpPr>
        <p:spPr>
          <a:xfrm>
            <a:off x="1146816" y="2947312"/>
            <a:ext cx="3198430" cy="832870"/>
          </a:xfrm>
          <a:prstGeom prst="rect">
            <a:avLst/>
          </a:prstGeom>
          <a:blipFill dpi="0" rotWithShape="1">
            <a:blip r:embed="rId2"/>
            <a:srcRect/>
            <a:stretch>
              <a:fillRect l="-13805" t="-1841627" r="-1311257" b="-10805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コンテンツ プレースホルダー 2">
            <a:extLst>
              <a:ext uri="{FF2B5EF4-FFF2-40B4-BE49-F238E27FC236}">
                <a16:creationId xmlns:a16="http://schemas.microsoft.com/office/drawing/2014/main" id="{A0F5E1CA-EBBB-5F4B-6CA5-3D982322350E}"/>
              </a:ext>
            </a:extLst>
          </p:cNvPr>
          <p:cNvSpPr txBox="1">
            <a:spLocks/>
          </p:cNvSpPr>
          <p:nvPr/>
        </p:nvSpPr>
        <p:spPr>
          <a:xfrm>
            <a:off x="6555769" y="2786222"/>
            <a:ext cx="5249334" cy="137097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条件によってメッセージの</a:t>
            </a:r>
            <a:r>
              <a:rPr lang="en-US" altLang="ja-JP" dirty="0"/>
              <a:t/>
            </a:r>
            <a:br>
              <a:rPr lang="en-US" altLang="ja-JP" dirty="0"/>
            </a:br>
            <a:r>
              <a:rPr lang="ja-JP" altLang="en-US" dirty="0"/>
              <a:t>送り先を分岐させるノード</a:t>
            </a: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61</a:t>
            </a:fld>
            <a:endParaRPr kumimoji="1" lang="ja-JP" altLang="en-US"/>
          </a:p>
        </p:txBody>
      </p:sp>
    </p:spTree>
    <p:extLst>
      <p:ext uri="{BB962C8B-B14F-4D97-AF65-F5344CB8AC3E}">
        <p14:creationId xmlns:p14="http://schemas.microsoft.com/office/powerpoint/2010/main" val="25165631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s</a:t>
            </a:r>
            <a:r>
              <a:rPr kumimoji="1" lang="en-US" altLang="ja-JP" dirty="0" smtClean="0">
                <a:ea typeface="Tahoma" panose="020B0604030504040204" pitchFamily="34" charset="0"/>
              </a:rPr>
              <a:t>witch</a:t>
            </a:r>
            <a:r>
              <a:rPr kumimoji="1" lang="ja-JP" altLang="en-US" dirty="0"/>
              <a:t>のプロパティ</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62</a:t>
            </a:fld>
            <a:endParaRPr kumimoji="1" lang="ja-JP" altLang="en-US"/>
          </a:p>
        </p:txBody>
      </p:sp>
      <p:pic>
        <p:nvPicPr>
          <p:cNvPr id="10" name="図 9"/>
          <p:cNvPicPr>
            <a:picLocks noChangeAspect="1"/>
          </p:cNvPicPr>
          <p:nvPr/>
        </p:nvPicPr>
        <p:blipFill rotWithShape="1">
          <a:blip r:embed="rId2">
            <a:extLst>
              <a:ext uri="{28A0092B-C50C-407E-A947-70E740481C1C}">
                <a14:useLocalDpi xmlns:a14="http://schemas.microsoft.com/office/drawing/2010/main" val="0"/>
              </a:ext>
            </a:extLst>
          </a:blip>
          <a:srcRect l="56882" t="12048" r="16628" b="54455"/>
          <a:stretch/>
        </p:blipFill>
        <p:spPr>
          <a:xfrm>
            <a:off x="121186" y="1051183"/>
            <a:ext cx="4477644" cy="3432681"/>
          </a:xfrm>
          <a:prstGeom prst="rect">
            <a:avLst/>
          </a:prstGeom>
        </p:spPr>
      </p:pic>
      <p:grpSp>
        <p:nvGrpSpPr>
          <p:cNvPr id="13" name="グループ化 12"/>
          <p:cNvGrpSpPr/>
          <p:nvPr/>
        </p:nvGrpSpPr>
        <p:grpSpPr>
          <a:xfrm>
            <a:off x="4774841" y="1051182"/>
            <a:ext cx="3668928" cy="3432682"/>
            <a:chOff x="4384713" y="870333"/>
            <a:chExt cx="3007605" cy="2880911"/>
          </a:xfrm>
        </p:grpSpPr>
        <p:pic>
          <p:nvPicPr>
            <p:cNvPr id="11" name="図 10"/>
            <p:cNvPicPr>
              <a:picLocks noChangeAspect="1"/>
            </p:cNvPicPr>
            <p:nvPr/>
          </p:nvPicPr>
          <p:blipFill rotWithShape="1">
            <a:blip r:embed="rId3">
              <a:extLst>
                <a:ext uri="{28A0092B-C50C-407E-A947-70E740481C1C}">
                  <a14:useLocalDpi xmlns:a14="http://schemas.microsoft.com/office/drawing/2010/main" val="0"/>
                </a:ext>
              </a:extLst>
            </a:blip>
            <a:srcRect l="56785" t="12579" r="16628" b="63165"/>
            <a:stretch/>
          </p:blipFill>
          <p:spPr>
            <a:xfrm>
              <a:off x="4384713" y="870333"/>
              <a:ext cx="3007605" cy="1663547"/>
            </a:xfrm>
            <a:prstGeom prst="rect">
              <a:avLst/>
            </a:prstGeom>
          </p:spPr>
        </p:pic>
        <p:pic>
          <p:nvPicPr>
            <p:cNvPr id="12" name="図 11"/>
            <p:cNvPicPr>
              <a:picLocks noChangeAspect="1"/>
            </p:cNvPicPr>
            <p:nvPr/>
          </p:nvPicPr>
          <p:blipFill rotWithShape="1">
            <a:blip r:embed="rId3">
              <a:extLst>
                <a:ext uri="{28A0092B-C50C-407E-A947-70E740481C1C}">
                  <a14:useLocalDpi xmlns:a14="http://schemas.microsoft.com/office/drawing/2010/main" val="0"/>
                </a:ext>
              </a:extLst>
            </a:blip>
            <a:srcRect l="56785" t="82249" r="16628"/>
            <a:stretch/>
          </p:blipFill>
          <p:spPr>
            <a:xfrm>
              <a:off x="4384713" y="2533880"/>
              <a:ext cx="3007605" cy="1217364"/>
            </a:xfrm>
            <a:prstGeom prst="rect">
              <a:avLst/>
            </a:prstGeom>
          </p:spPr>
        </p:pic>
      </p:grpSp>
      <p:grpSp>
        <p:nvGrpSpPr>
          <p:cNvPr id="16" name="グループ化 15"/>
          <p:cNvGrpSpPr/>
          <p:nvPr/>
        </p:nvGrpSpPr>
        <p:grpSpPr>
          <a:xfrm>
            <a:off x="8619781" y="1051181"/>
            <a:ext cx="3441077" cy="3432683"/>
            <a:chOff x="8383836" y="1216436"/>
            <a:chExt cx="3007605" cy="3000268"/>
          </a:xfrm>
        </p:grpSpPr>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56785" t="12691" r="16628" b="59679"/>
            <a:stretch/>
          </p:blipFill>
          <p:spPr>
            <a:xfrm>
              <a:off x="8383836" y="1216436"/>
              <a:ext cx="3007605" cy="1894902"/>
            </a:xfrm>
            <a:prstGeom prst="rect">
              <a:avLst/>
            </a:prstGeom>
          </p:spPr>
        </p:pic>
        <p:pic>
          <p:nvPicPr>
            <p:cNvPr id="15" name="図 14"/>
            <p:cNvPicPr>
              <a:picLocks noChangeAspect="1"/>
            </p:cNvPicPr>
            <p:nvPr/>
          </p:nvPicPr>
          <p:blipFill rotWithShape="1">
            <a:blip r:embed="rId4">
              <a:extLst>
                <a:ext uri="{28A0092B-C50C-407E-A947-70E740481C1C}">
                  <a14:useLocalDpi xmlns:a14="http://schemas.microsoft.com/office/drawing/2010/main" val="0"/>
                </a:ext>
              </a:extLst>
            </a:blip>
            <a:srcRect l="56785" t="83052" r="16628"/>
            <a:stretch/>
          </p:blipFill>
          <p:spPr>
            <a:xfrm>
              <a:off x="8383836" y="3054426"/>
              <a:ext cx="3007605" cy="1162278"/>
            </a:xfrm>
            <a:prstGeom prst="rect">
              <a:avLst/>
            </a:prstGeom>
          </p:spPr>
        </p:pic>
      </p:grpSp>
      <p:sp>
        <p:nvSpPr>
          <p:cNvPr id="17" name="コンテンツ プレースホルダー 2">
            <a:extLst>
              <a:ext uri="{FF2B5EF4-FFF2-40B4-BE49-F238E27FC236}">
                <a16:creationId xmlns:a16="http://schemas.microsoft.com/office/drawing/2014/main" id="{A0F5E1CA-EBBB-5F4B-6CA5-3D982322350E}"/>
              </a:ext>
            </a:extLst>
          </p:cNvPr>
          <p:cNvSpPr txBox="1">
            <a:spLocks/>
          </p:cNvSpPr>
          <p:nvPr/>
        </p:nvSpPr>
        <p:spPr>
          <a:xfrm>
            <a:off x="1740666" y="5322078"/>
            <a:ext cx="9309252" cy="75779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プロパティから分岐のためのルールを設定する。</a:t>
            </a:r>
            <a:endParaRPr lang="en-US" altLang="ja-JP" dirty="0"/>
          </a:p>
        </p:txBody>
      </p:sp>
    </p:spTree>
    <p:extLst>
      <p:ext uri="{BB962C8B-B14F-4D97-AF65-F5344CB8AC3E}">
        <p14:creationId xmlns:p14="http://schemas.microsoft.com/office/powerpoint/2010/main" val="313913136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フロー全体</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63</a:t>
            </a:fld>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14518" t="23454" r="50714" b="58394"/>
          <a:stretch/>
        </p:blipFill>
        <p:spPr>
          <a:xfrm>
            <a:off x="1806766" y="1079652"/>
            <a:ext cx="8214093" cy="2599981"/>
          </a:xfrm>
          <a:prstGeom prst="rect">
            <a:avLst/>
          </a:prstGeom>
        </p:spPr>
      </p:pic>
      <p:sp>
        <p:nvSpPr>
          <p:cNvPr id="6" name="コンテンツ プレースホルダー 2">
            <a:extLst>
              <a:ext uri="{FF2B5EF4-FFF2-40B4-BE49-F238E27FC236}">
                <a16:creationId xmlns:a16="http://schemas.microsoft.com/office/drawing/2014/main" id="{A0F5E1CA-EBBB-5F4B-6CA5-3D982322350E}"/>
              </a:ext>
            </a:extLst>
          </p:cNvPr>
          <p:cNvSpPr txBox="1">
            <a:spLocks/>
          </p:cNvSpPr>
          <p:nvPr/>
        </p:nvSpPr>
        <p:spPr>
          <a:xfrm>
            <a:off x="1740666" y="5322078"/>
            <a:ext cx="9309252" cy="75779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それぞれの</a:t>
            </a:r>
            <a:r>
              <a:rPr lang="en-US" altLang="ja-JP" dirty="0"/>
              <a:t>inject</a:t>
            </a:r>
            <a:r>
              <a:rPr lang="ja-JP" altLang="en-US" dirty="0"/>
              <a:t>ノードから値を送ってみよう！</a:t>
            </a:r>
            <a:endParaRPr lang="en-US" altLang="ja-JP" dirty="0"/>
          </a:p>
        </p:txBody>
      </p:sp>
    </p:spTree>
    <p:extLst>
      <p:ext uri="{BB962C8B-B14F-4D97-AF65-F5344CB8AC3E}">
        <p14:creationId xmlns:p14="http://schemas.microsoft.com/office/powerpoint/2010/main" val="31906922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比較演算記号</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64</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2918923578"/>
              </p:ext>
            </p:extLst>
          </p:nvPr>
        </p:nvGraphicFramePr>
        <p:xfrm>
          <a:off x="1107860" y="1224365"/>
          <a:ext cx="9976280" cy="4617123"/>
        </p:xfrm>
        <a:graphic>
          <a:graphicData uri="http://schemas.openxmlformats.org/drawingml/2006/table">
            <a:tbl>
              <a:tblPr firstRow="1" bandRow="1">
                <a:tableStyleId>{6E25E649-3F16-4E02-A733-19D2CDBF48F0}</a:tableStyleId>
              </a:tblPr>
              <a:tblGrid>
                <a:gridCol w="2056964">
                  <a:extLst>
                    <a:ext uri="{9D8B030D-6E8A-4147-A177-3AD203B41FA5}">
                      <a16:colId xmlns:a16="http://schemas.microsoft.com/office/drawing/2014/main" val="20000"/>
                    </a:ext>
                  </a:extLst>
                </a:gridCol>
                <a:gridCol w="2262661">
                  <a:extLst>
                    <a:ext uri="{9D8B030D-6E8A-4147-A177-3AD203B41FA5}">
                      <a16:colId xmlns:a16="http://schemas.microsoft.com/office/drawing/2014/main" val="20001"/>
                    </a:ext>
                  </a:extLst>
                </a:gridCol>
                <a:gridCol w="5656655">
                  <a:extLst>
                    <a:ext uri="{9D8B030D-6E8A-4147-A177-3AD203B41FA5}">
                      <a16:colId xmlns:a16="http://schemas.microsoft.com/office/drawing/2014/main" val="20002"/>
                    </a:ext>
                  </a:extLst>
                </a:gridCol>
              </a:tblGrid>
              <a:tr h="659589">
                <a:tc>
                  <a:txBody>
                    <a:bodyPr/>
                    <a:lstStyle/>
                    <a:p>
                      <a:pPr algn="ctr"/>
                      <a:r>
                        <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rPr>
                        <a:t>演算子</a:t>
                      </a:r>
                    </a:p>
                  </a:txBody>
                  <a:tcPr marL="105533" marR="105533" marT="52767" marB="52767" anchor="ctr"/>
                </a:tc>
                <a:tc>
                  <a:txBody>
                    <a:bodyPr/>
                    <a:lstStyle/>
                    <a:p>
                      <a:pPr algn="ctr"/>
                      <a:r>
                        <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rPr>
                        <a:t>使用例</a:t>
                      </a:r>
                    </a:p>
                  </a:txBody>
                  <a:tcPr marL="105533" marR="105533" marT="52767" marB="52767" anchor="ctr"/>
                </a:tc>
                <a:tc>
                  <a:txBody>
                    <a:bodyPr/>
                    <a:lstStyle/>
                    <a:p>
                      <a:pPr algn="ctr"/>
                      <a:r>
                        <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rPr>
                        <a:t>真になる条件</a:t>
                      </a:r>
                    </a:p>
                  </a:txBody>
                  <a:tcPr marL="105533" marR="105533" marT="52767" marB="52767" anchor="ctr"/>
                </a:tc>
                <a:extLst>
                  <a:ext uri="{0D108BD9-81ED-4DB2-BD59-A6C34878D82A}">
                    <a16:rowId xmlns:a16="http://schemas.microsoft.com/office/drawing/2014/main" val="10000"/>
                  </a:ext>
                </a:extLst>
              </a:tr>
              <a:tr h="659589">
                <a:tc>
                  <a:txBody>
                    <a:bodyPr/>
                    <a:lstStyle/>
                    <a:p>
                      <a:pPr algn="ctr"/>
                      <a:r>
                        <a:rPr kumimoji="1" lang="en-US" altLang="ja-JP" sz="2100" dirty="0">
                          <a:latin typeface="Tahoma" panose="020B0604030504040204" pitchFamily="34" charset="0"/>
                          <a:ea typeface="Tahoma" panose="020B0604030504040204" pitchFamily="34" charset="0"/>
                          <a:cs typeface="Tahoma" panose="020B0604030504040204" pitchFamily="34" charset="0"/>
                        </a:rPr>
                        <a:t>==</a:t>
                      </a:r>
                      <a:endPar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5533" marR="105533" marT="52767" marB="52767" anchor="ctr"/>
                </a:tc>
                <a:tc>
                  <a:txBody>
                    <a:bodyPr/>
                    <a:lstStyle/>
                    <a:p>
                      <a:pPr algn="ctr"/>
                      <a:r>
                        <a:rPr kumimoji="1" lang="en-US" altLang="ja-JP" sz="2100" dirty="0">
                          <a:latin typeface="Tahoma" panose="020B0604030504040204" pitchFamily="34" charset="0"/>
                          <a:ea typeface="Tahoma" panose="020B0604030504040204" pitchFamily="34" charset="0"/>
                          <a:cs typeface="Tahoma" panose="020B0604030504040204" pitchFamily="34" charset="0"/>
                        </a:rPr>
                        <a:t>a == b</a:t>
                      </a:r>
                      <a:endPar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5533" marR="105533" marT="52767" marB="52767" anchor="ctr"/>
                </a:tc>
                <a:tc>
                  <a:txBody>
                    <a:bodyPr/>
                    <a:lstStyle/>
                    <a:p>
                      <a:pPr marL="1520825" indent="0" algn="l"/>
                      <a:r>
                        <a:rPr kumimoji="1" lang="en-US" altLang="ja-JP" sz="2100" dirty="0">
                          <a:latin typeface="Tahoma" panose="020B0604030504040204" pitchFamily="34" charset="0"/>
                          <a:ea typeface="Tahoma" panose="020B0604030504040204" pitchFamily="34" charset="0"/>
                          <a:cs typeface="Tahoma" panose="020B0604030504040204" pitchFamily="34" charset="0"/>
                        </a:rPr>
                        <a:t>a </a:t>
                      </a:r>
                      <a:r>
                        <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rPr>
                        <a:t>と </a:t>
                      </a:r>
                      <a:r>
                        <a:rPr kumimoji="1" lang="en-US" altLang="ja-JP" sz="2100" dirty="0">
                          <a:latin typeface="Tahoma" panose="020B0604030504040204" pitchFamily="34" charset="0"/>
                          <a:ea typeface="Tahoma" panose="020B0604030504040204" pitchFamily="34" charset="0"/>
                          <a:cs typeface="Tahoma" panose="020B0604030504040204" pitchFamily="34" charset="0"/>
                        </a:rPr>
                        <a:t>b </a:t>
                      </a:r>
                      <a:r>
                        <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rPr>
                        <a:t>の値が等しい　　</a:t>
                      </a:r>
                    </a:p>
                  </a:txBody>
                  <a:tcPr marL="105533" marR="105533" marT="52767" marB="52767" anchor="ctr"/>
                </a:tc>
                <a:extLst>
                  <a:ext uri="{0D108BD9-81ED-4DB2-BD59-A6C34878D82A}">
                    <a16:rowId xmlns:a16="http://schemas.microsoft.com/office/drawing/2014/main" val="10001"/>
                  </a:ext>
                </a:extLst>
              </a:tr>
              <a:tr h="659589">
                <a:tc>
                  <a:txBody>
                    <a:bodyPr/>
                    <a:lstStyle/>
                    <a:p>
                      <a:pPr algn="ctr"/>
                      <a:r>
                        <a:rPr kumimoji="1" lang="en-US" altLang="ja-JP" sz="2100" dirty="0">
                          <a:latin typeface="Tahoma" panose="020B0604030504040204" pitchFamily="34" charset="0"/>
                          <a:ea typeface="Tahoma" panose="020B0604030504040204" pitchFamily="34" charset="0"/>
                          <a:cs typeface="Tahoma" panose="020B0604030504040204" pitchFamily="34" charset="0"/>
                        </a:rPr>
                        <a:t>!=</a:t>
                      </a:r>
                      <a:endPar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5533" marR="105533" marT="52767" marB="52767" anchor="ctr"/>
                </a:tc>
                <a:tc>
                  <a:txBody>
                    <a:bodyPr/>
                    <a:lstStyle/>
                    <a:p>
                      <a:pPr algn="ctr"/>
                      <a:r>
                        <a:rPr kumimoji="1" lang="en-US" altLang="ja-JP" sz="2100" dirty="0">
                          <a:latin typeface="Tahoma" panose="020B0604030504040204" pitchFamily="34" charset="0"/>
                          <a:ea typeface="Tahoma" panose="020B0604030504040204" pitchFamily="34" charset="0"/>
                          <a:cs typeface="Tahoma" panose="020B0604030504040204" pitchFamily="34" charset="0"/>
                        </a:rPr>
                        <a:t>a != b</a:t>
                      </a:r>
                      <a:endPar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5533" marR="105533" marT="52767" marB="52767" anchor="ctr"/>
                </a:tc>
                <a:tc>
                  <a:txBody>
                    <a:bodyPr/>
                    <a:lstStyle/>
                    <a:p>
                      <a:pPr marL="0" indent="1520825" algn="l"/>
                      <a:r>
                        <a:rPr kumimoji="1" lang="en-US" altLang="ja-JP" sz="2100" dirty="0">
                          <a:latin typeface="Tahoma" panose="020B0604030504040204" pitchFamily="34" charset="0"/>
                          <a:ea typeface="Tahoma" panose="020B0604030504040204" pitchFamily="34" charset="0"/>
                          <a:cs typeface="Tahoma" panose="020B0604030504040204" pitchFamily="34" charset="0"/>
                        </a:rPr>
                        <a:t>a </a:t>
                      </a:r>
                      <a:r>
                        <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rPr>
                        <a:t>と</a:t>
                      </a:r>
                      <a:r>
                        <a:rPr kumimoji="1" lang="en-US" altLang="ja-JP" sz="2100" baseline="0" dirty="0">
                          <a:latin typeface="Tahoma" panose="020B0604030504040204" pitchFamily="34" charset="0"/>
                          <a:ea typeface="Tahoma" panose="020B0604030504040204" pitchFamily="34" charset="0"/>
                          <a:cs typeface="Tahoma" panose="020B0604030504040204" pitchFamily="34" charset="0"/>
                        </a:rPr>
                        <a:t> b </a:t>
                      </a:r>
                      <a:r>
                        <a:rPr kumimoji="1" lang="ja-JP" altLang="en-US" sz="2100" baseline="0" dirty="0">
                          <a:latin typeface="Tahoma" panose="020B0604030504040204" pitchFamily="34" charset="0"/>
                          <a:ea typeface="UD デジタル 教科書体 NK-R" panose="02020400000000000000" pitchFamily="18" charset="-128"/>
                          <a:cs typeface="Tahoma" panose="020B0604030504040204" pitchFamily="34" charset="0"/>
                        </a:rPr>
                        <a:t>の値が等しくない</a:t>
                      </a:r>
                      <a:endPar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5533" marR="105533" marT="52767" marB="52767" anchor="ctr"/>
                </a:tc>
                <a:extLst>
                  <a:ext uri="{0D108BD9-81ED-4DB2-BD59-A6C34878D82A}">
                    <a16:rowId xmlns:a16="http://schemas.microsoft.com/office/drawing/2014/main" val="10002"/>
                  </a:ext>
                </a:extLst>
              </a:tr>
              <a:tr h="659589">
                <a:tc>
                  <a:txBody>
                    <a:bodyPr/>
                    <a:lstStyle/>
                    <a:p>
                      <a:pPr algn="ctr"/>
                      <a:r>
                        <a:rPr kumimoji="1" lang="en-US" altLang="ja-JP" sz="2100" dirty="0">
                          <a:latin typeface="Tahoma" panose="020B0604030504040204" pitchFamily="34" charset="0"/>
                          <a:ea typeface="Tahoma" panose="020B0604030504040204" pitchFamily="34" charset="0"/>
                          <a:cs typeface="Tahoma" panose="020B0604030504040204" pitchFamily="34" charset="0"/>
                        </a:rPr>
                        <a:t>&lt;</a:t>
                      </a:r>
                      <a:endPar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5533" marR="105533" marT="52767" marB="52767" anchor="ctr"/>
                </a:tc>
                <a:tc>
                  <a:txBody>
                    <a:bodyPr/>
                    <a:lstStyle/>
                    <a:p>
                      <a:pPr algn="ctr"/>
                      <a:r>
                        <a:rPr kumimoji="1" lang="en-US" altLang="ja-JP" sz="2100" dirty="0">
                          <a:latin typeface="Tahoma" panose="020B0604030504040204" pitchFamily="34" charset="0"/>
                          <a:ea typeface="Tahoma" panose="020B0604030504040204" pitchFamily="34" charset="0"/>
                          <a:cs typeface="Tahoma" panose="020B0604030504040204" pitchFamily="34" charset="0"/>
                        </a:rPr>
                        <a:t>a &lt; b</a:t>
                      </a:r>
                      <a:endPar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5533" marR="105533" marT="52767" marB="52767" anchor="ctr"/>
                </a:tc>
                <a:tc>
                  <a:txBody>
                    <a:bodyPr/>
                    <a:lstStyle/>
                    <a:p>
                      <a:pPr marL="0" indent="1520825" algn="l"/>
                      <a:r>
                        <a:rPr kumimoji="1" lang="en-US" altLang="ja-JP" sz="2100" dirty="0">
                          <a:latin typeface="Tahoma" panose="020B0604030504040204" pitchFamily="34" charset="0"/>
                          <a:ea typeface="Tahoma" panose="020B0604030504040204" pitchFamily="34" charset="0"/>
                          <a:cs typeface="Tahoma" panose="020B0604030504040204" pitchFamily="34" charset="0"/>
                        </a:rPr>
                        <a:t>a </a:t>
                      </a:r>
                      <a:r>
                        <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rPr>
                        <a:t>の値が </a:t>
                      </a:r>
                      <a:r>
                        <a:rPr kumimoji="1" lang="en-US" altLang="ja-JP" sz="2100" dirty="0">
                          <a:latin typeface="Tahoma" panose="020B0604030504040204" pitchFamily="34" charset="0"/>
                          <a:ea typeface="Tahoma" panose="020B0604030504040204" pitchFamily="34" charset="0"/>
                          <a:cs typeface="Tahoma" panose="020B0604030504040204" pitchFamily="34" charset="0"/>
                        </a:rPr>
                        <a:t>b </a:t>
                      </a:r>
                      <a:r>
                        <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rPr>
                        <a:t>より小さい　</a:t>
                      </a:r>
                    </a:p>
                  </a:txBody>
                  <a:tcPr marL="105533" marR="105533" marT="52767" marB="52767" anchor="ctr"/>
                </a:tc>
                <a:extLst>
                  <a:ext uri="{0D108BD9-81ED-4DB2-BD59-A6C34878D82A}">
                    <a16:rowId xmlns:a16="http://schemas.microsoft.com/office/drawing/2014/main" val="10003"/>
                  </a:ext>
                </a:extLst>
              </a:tr>
              <a:tr h="659589">
                <a:tc>
                  <a:txBody>
                    <a:bodyPr/>
                    <a:lstStyle/>
                    <a:p>
                      <a:pPr algn="ctr"/>
                      <a:r>
                        <a:rPr kumimoji="1" lang="en-US" altLang="ja-JP" sz="2100" dirty="0">
                          <a:latin typeface="Tahoma" panose="020B0604030504040204" pitchFamily="34" charset="0"/>
                          <a:ea typeface="Tahoma" panose="020B0604030504040204" pitchFamily="34" charset="0"/>
                          <a:cs typeface="Tahoma" panose="020B0604030504040204" pitchFamily="34" charset="0"/>
                        </a:rPr>
                        <a:t>&lt;=</a:t>
                      </a:r>
                      <a:endPar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5533" marR="105533" marT="52767" marB="52767" anchor="ctr"/>
                </a:tc>
                <a:tc>
                  <a:txBody>
                    <a:bodyPr/>
                    <a:lstStyle/>
                    <a:p>
                      <a:pPr algn="ctr"/>
                      <a:r>
                        <a:rPr kumimoji="1" lang="en-US" altLang="ja-JP" sz="2100" dirty="0">
                          <a:latin typeface="Tahoma" panose="020B0604030504040204" pitchFamily="34" charset="0"/>
                          <a:ea typeface="Tahoma" panose="020B0604030504040204" pitchFamily="34" charset="0"/>
                          <a:cs typeface="Tahoma" panose="020B0604030504040204" pitchFamily="34" charset="0"/>
                        </a:rPr>
                        <a:t>a &lt;= b</a:t>
                      </a:r>
                      <a:endPar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5533" marR="105533" marT="52767" marB="52767" anchor="ctr"/>
                </a:tc>
                <a:tc>
                  <a:txBody>
                    <a:bodyPr/>
                    <a:lstStyle/>
                    <a:p>
                      <a:pPr marL="0" marR="0" indent="1520825" algn="l" defTabSz="914400" rtl="0" eaLnBrk="1" fontAlgn="auto" latinLnBrk="0" hangingPunct="1">
                        <a:lnSpc>
                          <a:spcPct val="100000"/>
                        </a:lnSpc>
                        <a:spcBef>
                          <a:spcPts val="0"/>
                        </a:spcBef>
                        <a:spcAft>
                          <a:spcPts val="0"/>
                        </a:spcAft>
                        <a:buClrTx/>
                        <a:buSzTx/>
                        <a:buFontTx/>
                        <a:buNone/>
                        <a:tabLst/>
                        <a:defRPr/>
                      </a:pPr>
                      <a:r>
                        <a:rPr kumimoji="1" lang="en-US" altLang="ja-JP" sz="2100" dirty="0">
                          <a:latin typeface="Tahoma" panose="020B0604030504040204" pitchFamily="34" charset="0"/>
                          <a:ea typeface="Tahoma" panose="020B0604030504040204" pitchFamily="34" charset="0"/>
                          <a:cs typeface="Tahoma" panose="020B0604030504040204" pitchFamily="34" charset="0"/>
                        </a:rPr>
                        <a:t>a </a:t>
                      </a:r>
                      <a:r>
                        <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rPr>
                        <a:t>の値が </a:t>
                      </a:r>
                      <a:r>
                        <a:rPr kumimoji="1" lang="en-US" altLang="ja-JP" sz="2100" dirty="0">
                          <a:latin typeface="Tahoma" panose="020B0604030504040204" pitchFamily="34" charset="0"/>
                          <a:ea typeface="Tahoma" panose="020B0604030504040204" pitchFamily="34" charset="0"/>
                          <a:cs typeface="Tahoma" panose="020B0604030504040204" pitchFamily="34" charset="0"/>
                        </a:rPr>
                        <a:t>b </a:t>
                      </a:r>
                      <a:r>
                        <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rPr>
                        <a:t>以下　　　　</a:t>
                      </a:r>
                    </a:p>
                  </a:txBody>
                  <a:tcPr marL="105533" marR="105533" marT="52767" marB="52767" anchor="ctr"/>
                </a:tc>
                <a:extLst>
                  <a:ext uri="{0D108BD9-81ED-4DB2-BD59-A6C34878D82A}">
                    <a16:rowId xmlns:a16="http://schemas.microsoft.com/office/drawing/2014/main" val="10004"/>
                  </a:ext>
                </a:extLst>
              </a:tr>
              <a:tr h="659589">
                <a:tc>
                  <a:txBody>
                    <a:bodyPr/>
                    <a:lstStyle/>
                    <a:p>
                      <a:pPr algn="ctr"/>
                      <a:r>
                        <a:rPr kumimoji="1" lang="en-US" altLang="ja-JP" sz="2100" dirty="0">
                          <a:latin typeface="Tahoma" panose="020B0604030504040204" pitchFamily="34" charset="0"/>
                          <a:ea typeface="Tahoma" panose="020B0604030504040204" pitchFamily="34" charset="0"/>
                          <a:cs typeface="Tahoma" panose="020B0604030504040204" pitchFamily="34" charset="0"/>
                        </a:rPr>
                        <a:t>&gt;</a:t>
                      </a:r>
                      <a:endPar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5533" marR="105533" marT="52767" marB="52767" anchor="ctr"/>
                </a:tc>
                <a:tc>
                  <a:txBody>
                    <a:bodyPr/>
                    <a:lstStyle/>
                    <a:p>
                      <a:pPr algn="ctr"/>
                      <a:r>
                        <a:rPr kumimoji="1" lang="en-US" altLang="ja-JP" sz="2100" dirty="0">
                          <a:latin typeface="Tahoma" panose="020B0604030504040204" pitchFamily="34" charset="0"/>
                          <a:ea typeface="Tahoma" panose="020B0604030504040204" pitchFamily="34" charset="0"/>
                          <a:cs typeface="Tahoma" panose="020B0604030504040204" pitchFamily="34" charset="0"/>
                        </a:rPr>
                        <a:t>a &gt; b</a:t>
                      </a:r>
                      <a:endPar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5533" marR="105533" marT="52767" marB="52767" anchor="ctr"/>
                </a:tc>
                <a:tc>
                  <a:txBody>
                    <a:bodyPr/>
                    <a:lstStyle/>
                    <a:p>
                      <a:pPr marL="0" marR="0" indent="1520825" algn="l" defTabSz="914400" rtl="0" eaLnBrk="1" fontAlgn="auto" latinLnBrk="0" hangingPunct="1">
                        <a:lnSpc>
                          <a:spcPct val="100000"/>
                        </a:lnSpc>
                        <a:spcBef>
                          <a:spcPts val="0"/>
                        </a:spcBef>
                        <a:spcAft>
                          <a:spcPts val="0"/>
                        </a:spcAft>
                        <a:buClrTx/>
                        <a:buSzTx/>
                        <a:buFontTx/>
                        <a:buNone/>
                        <a:tabLst/>
                        <a:defRPr/>
                      </a:pPr>
                      <a:r>
                        <a:rPr kumimoji="1" lang="en-US" altLang="ja-JP" sz="2100" dirty="0">
                          <a:latin typeface="Tahoma" panose="020B0604030504040204" pitchFamily="34" charset="0"/>
                          <a:ea typeface="Tahoma" panose="020B0604030504040204" pitchFamily="34" charset="0"/>
                          <a:cs typeface="Tahoma" panose="020B0604030504040204" pitchFamily="34" charset="0"/>
                        </a:rPr>
                        <a:t>a </a:t>
                      </a:r>
                      <a:r>
                        <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rPr>
                        <a:t>の値が </a:t>
                      </a:r>
                      <a:r>
                        <a:rPr kumimoji="1" lang="en-US" altLang="ja-JP" sz="2100" dirty="0">
                          <a:latin typeface="Tahoma" panose="020B0604030504040204" pitchFamily="34" charset="0"/>
                          <a:ea typeface="Tahoma" panose="020B0604030504040204" pitchFamily="34" charset="0"/>
                          <a:cs typeface="Tahoma" panose="020B0604030504040204" pitchFamily="34" charset="0"/>
                        </a:rPr>
                        <a:t>b </a:t>
                      </a:r>
                      <a:r>
                        <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rPr>
                        <a:t>より大きい　</a:t>
                      </a:r>
                    </a:p>
                  </a:txBody>
                  <a:tcPr marL="105533" marR="105533" marT="52767" marB="52767" anchor="ctr"/>
                </a:tc>
                <a:extLst>
                  <a:ext uri="{0D108BD9-81ED-4DB2-BD59-A6C34878D82A}">
                    <a16:rowId xmlns:a16="http://schemas.microsoft.com/office/drawing/2014/main" val="10005"/>
                  </a:ext>
                </a:extLst>
              </a:tr>
              <a:tr h="659589">
                <a:tc>
                  <a:txBody>
                    <a:bodyPr/>
                    <a:lstStyle/>
                    <a:p>
                      <a:pPr algn="ctr"/>
                      <a:r>
                        <a:rPr kumimoji="1" lang="en-US" altLang="ja-JP" sz="2100" dirty="0">
                          <a:latin typeface="Tahoma" panose="020B0604030504040204" pitchFamily="34" charset="0"/>
                          <a:ea typeface="Tahoma" panose="020B0604030504040204" pitchFamily="34" charset="0"/>
                          <a:cs typeface="Tahoma" panose="020B0604030504040204" pitchFamily="34" charset="0"/>
                        </a:rPr>
                        <a:t>&gt;=</a:t>
                      </a:r>
                      <a:endPar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5533" marR="105533" marT="52767" marB="52767" anchor="ctr"/>
                </a:tc>
                <a:tc>
                  <a:txBody>
                    <a:bodyPr/>
                    <a:lstStyle/>
                    <a:p>
                      <a:pPr algn="ctr"/>
                      <a:r>
                        <a:rPr kumimoji="1" lang="en-US" altLang="ja-JP" sz="2100" dirty="0">
                          <a:latin typeface="Tahoma" panose="020B0604030504040204" pitchFamily="34" charset="0"/>
                          <a:ea typeface="Tahoma" panose="020B0604030504040204" pitchFamily="34" charset="0"/>
                          <a:cs typeface="Tahoma" panose="020B0604030504040204" pitchFamily="34" charset="0"/>
                        </a:rPr>
                        <a:t>a &gt;= b</a:t>
                      </a:r>
                      <a:endPar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endParaRPr>
                    </a:p>
                  </a:txBody>
                  <a:tcPr marL="105533" marR="105533" marT="52767" marB="52767" anchor="ctr"/>
                </a:tc>
                <a:tc>
                  <a:txBody>
                    <a:bodyPr/>
                    <a:lstStyle/>
                    <a:p>
                      <a:pPr marL="0" marR="0" indent="1520825" algn="l" defTabSz="914400" rtl="0" eaLnBrk="1" fontAlgn="auto" latinLnBrk="0" hangingPunct="1">
                        <a:lnSpc>
                          <a:spcPct val="100000"/>
                        </a:lnSpc>
                        <a:spcBef>
                          <a:spcPts val="0"/>
                        </a:spcBef>
                        <a:spcAft>
                          <a:spcPts val="0"/>
                        </a:spcAft>
                        <a:buClrTx/>
                        <a:buSzTx/>
                        <a:buFontTx/>
                        <a:buNone/>
                        <a:tabLst/>
                        <a:defRPr/>
                      </a:pPr>
                      <a:r>
                        <a:rPr kumimoji="1" lang="en-US" altLang="ja-JP" sz="2100" dirty="0">
                          <a:latin typeface="Tahoma" panose="020B0604030504040204" pitchFamily="34" charset="0"/>
                          <a:ea typeface="Tahoma" panose="020B0604030504040204" pitchFamily="34" charset="0"/>
                          <a:cs typeface="Tahoma" panose="020B0604030504040204" pitchFamily="34" charset="0"/>
                        </a:rPr>
                        <a:t>a </a:t>
                      </a:r>
                      <a:r>
                        <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rPr>
                        <a:t>の値が </a:t>
                      </a:r>
                      <a:r>
                        <a:rPr kumimoji="1" lang="en-US" altLang="ja-JP" sz="2100" dirty="0">
                          <a:latin typeface="Tahoma" panose="020B0604030504040204" pitchFamily="34" charset="0"/>
                          <a:ea typeface="Tahoma" panose="020B0604030504040204" pitchFamily="34" charset="0"/>
                          <a:cs typeface="Tahoma" panose="020B0604030504040204" pitchFamily="34" charset="0"/>
                        </a:rPr>
                        <a:t>b </a:t>
                      </a:r>
                      <a:r>
                        <a:rPr kumimoji="1" lang="ja-JP" altLang="en-US" sz="2100" dirty="0">
                          <a:latin typeface="Tahoma" panose="020B0604030504040204" pitchFamily="34" charset="0"/>
                          <a:ea typeface="UD デジタル 教科書体 NK-R" panose="02020400000000000000" pitchFamily="18" charset="-128"/>
                          <a:cs typeface="Tahoma" panose="020B0604030504040204" pitchFamily="34" charset="0"/>
                        </a:rPr>
                        <a:t>以上　　　　</a:t>
                      </a:r>
                    </a:p>
                  </a:txBody>
                  <a:tcPr marL="105533" marR="105533" marT="52767" marB="52767"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457428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CCB984-7651-6637-35DD-5845F2869786}"/>
              </a:ext>
            </a:extLst>
          </p:cNvPr>
          <p:cNvSpPr>
            <a:spLocks noGrp="1"/>
          </p:cNvSpPr>
          <p:nvPr>
            <p:ph type="title"/>
          </p:nvPr>
        </p:nvSpPr>
        <p:spPr/>
        <p:txBody>
          <a:bodyPr/>
          <a:lstStyle/>
          <a:p>
            <a:r>
              <a:rPr kumimoji="1" lang="ja-JP" altLang="en-US" dirty="0"/>
              <a:t>課題</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760497DA-FCE4-595C-E66A-0097FFA8E058}"/>
              </a:ext>
            </a:extLst>
          </p:cNvPr>
          <p:cNvSpPr>
            <a:spLocks noGrp="1"/>
          </p:cNvSpPr>
          <p:nvPr>
            <p:ph idx="1"/>
          </p:nvPr>
        </p:nvSpPr>
        <p:spPr>
          <a:xfrm>
            <a:off x="745067" y="1200151"/>
            <a:ext cx="10684933" cy="4679442"/>
          </a:xfrm>
        </p:spPr>
        <p:txBody>
          <a:bodyPr/>
          <a:lstStyle/>
          <a:p>
            <a:pPr marL="742950" indent="-742950">
              <a:buFont typeface="+mj-lt"/>
              <a:buAutoNum type="arabicPeriod"/>
            </a:pPr>
            <a:r>
              <a:rPr kumimoji="1" lang="ja-JP" altLang="en-US" dirty="0"/>
              <a:t>スイッチを押すと</a:t>
            </a:r>
            <a:r>
              <a:rPr kumimoji="1" lang="en-US" altLang="ja-JP" dirty="0"/>
              <a:t>LED</a:t>
            </a:r>
            <a:r>
              <a:rPr kumimoji="1" lang="ja-JP" altLang="en-US" dirty="0"/>
              <a:t>が消灯・スイッチを離すと</a:t>
            </a:r>
            <a:r>
              <a:rPr kumimoji="1" lang="en-US" altLang="ja-JP" dirty="0"/>
              <a:t>LED</a:t>
            </a:r>
            <a:r>
              <a:rPr kumimoji="1" lang="ja-JP" altLang="en-US" dirty="0"/>
              <a:t>が点灯するプログラムを作成する</a:t>
            </a:r>
            <a:endParaRPr lang="en-US" altLang="ja-JP" dirty="0"/>
          </a:p>
          <a:p>
            <a:pPr marL="742950" indent="-742950">
              <a:buFont typeface="+mj-lt"/>
              <a:buAutoNum type="arabicPeriod"/>
            </a:pPr>
            <a:endParaRPr kumimoji="1" lang="en-US" altLang="ja-JP" dirty="0"/>
          </a:p>
          <a:p>
            <a:pPr marL="742950" indent="-742950">
              <a:buFont typeface="+mj-lt"/>
              <a:buAutoNum type="arabicPeriod"/>
            </a:pPr>
            <a:r>
              <a:rPr kumimoji="1" lang="en-US" altLang="ja-JP" dirty="0"/>
              <a:t>1</a:t>
            </a:r>
            <a:r>
              <a:rPr kumimoji="1" lang="ja-JP" altLang="en-US" dirty="0"/>
              <a:t>と逆の動作</a:t>
            </a:r>
            <a:r>
              <a:rPr kumimoji="1" lang="en-US" altLang="ja-JP" dirty="0"/>
              <a:t>(</a:t>
            </a:r>
            <a:r>
              <a:rPr lang="ja-JP" altLang="en-US" dirty="0"/>
              <a:t>押すと点灯・離すと消灯）</a:t>
            </a:r>
            <a:r>
              <a:rPr kumimoji="1" lang="ja-JP" altLang="en-US" dirty="0"/>
              <a:t>を</a:t>
            </a:r>
            <a:r>
              <a:rPr kumimoji="1" lang="en-US" altLang="ja-JP" dirty="0"/>
              <a:t/>
            </a:r>
            <a:br>
              <a:rPr kumimoji="1" lang="en-US" altLang="ja-JP" dirty="0"/>
            </a:br>
            <a:r>
              <a:rPr kumimoji="1" lang="ja-JP" altLang="en-US" dirty="0"/>
              <a:t>するプログラムを作成する</a:t>
            </a:r>
            <a:endParaRPr kumimoji="1" lang="en-US" altLang="ja-JP" dirty="0"/>
          </a:p>
          <a:p>
            <a:pPr marL="0" indent="0">
              <a:buNone/>
            </a:pPr>
            <a:endParaRPr lang="en-US" altLang="ja-JP" dirty="0"/>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65</a:t>
            </a:fld>
            <a:endParaRPr kumimoji="1" lang="ja-JP" altLang="en-US"/>
          </a:p>
        </p:txBody>
      </p:sp>
    </p:spTree>
    <p:extLst>
      <p:ext uri="{BB962C8B-B14F-4D97-AF65-F5344CB8AC3E}">
        <p14:creationId xmlns:p14="http://schemas.microsoft.com/office/powerpoint/2010/main" val="31094663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01C8AD-3EC4-8BE7-9C59-52C5819E3B79}"/>
              </a:ext>
            </a:extLst>
          </p:cNvPr>
          <p:cNvSpPr>
            <a:spLocks noGrp="1"/>
          </p:cNvSpPr>
          <p:nvPr>
            <p:ph type="title"/>
          </p:nvPr>
        </p:nvSpPr>
        <p:spPr/>
        <p:txBody>
          <a:bodyPr/>
          <a:lstStyle/>
          <a:p>
            <a:r>
              <a:rPr kumimoji="1" lang="ja-JP" altLang="en-US" dirty="0"/>
              <a:t>アナログ入力</a:t>
            </a:r>
          </a:p>
        </p:txBody>
      </p:sp>
      <p:sp>
        <p:nvSpPr>
          <p:cNvPr id="3" name="テキスト プレースホルダー 2">
            <a:extLst>
              <a:ext uri="{FF2B5EF4-FFF2-40B4-BE49-F238E27FC236}">
                <a16:creationId xmlns:a16="http://schemas.microsoft.com/office/drawing/2014/main" id="{21806282-3B1B-1E14-D681-095E0DDF4080}"/>
              </a:ext>
            </a:extLst>
          </p:cNvPr>
          <p:cNvSpPr>
            <a:spLocks noGrp="1"/>
          </p:cNvSpPr>
          <p:nvPr>
            <p:ph type="body" idx="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66</a:t>
            </a:fld>
            <a:endParaRPr kumimoji="1" lang="ja-JP" altLang="en-US" dirty="0"/>
          </a:p>
        </p:txBody>
      </p:sp>
    </p:spTree>
    <p:extLst>
      <p:ext uri="{BB962C8B-B14F-4D97-AF65-F5344CB8AC3E}">
        <p14:creationId xmlns:p14="http://schemas.microsoft.com/office/powerpoint/2010/main" val="183393211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アナログ値とデジタル値</a:t>
            </a:r>
          </a:p>
        </p:txBody>
      </p:sp>
      <p:sp>
        <p:nvSpPr>
          <p:cNvPr id="3" name="コンテンツ プレースホルダー 2"/>
          <p:cNvSpPr>
            <a:spLocks noGrp="1"/>
          </p:cNvSpPr>
          <p:nvPr>
            <p:ph idx="1"/>
          </p:nvPr>
        </p:nvSpPr>
        <p:spPr>
          <a:xfrm>
            <a:off x="613063" y="1825625"/>
            <a:ext cx="11783292" cy="4351338"/>
          </a:xfrm>
          <a:ln>
            <a:solidFill>
              <a:schemeClr val="bg1"/>
            </a:solidFill>
          </a:ln>
        </p:spPr>
        <p:txBody>
          <a:bodyPr>
            <a:normAutofit/>
          </a:bodyPr>
          <a:lstStyle/>
          <a:p>
            <a:pPr marL="0" indent="0">
              <a:buNone/>
            </a:pPr>
            <a:r>
              <a:rPr kumimoji="1" lang="ja-JP" altLang="en-US" dirty="0"/>
              <a:t>アナログ値とは </a:t>
            </a:r>
            <a:r>
              <a:rPr kumimoji="1" lang="ja-JP" altLang="en-US" dirty="0">
                <a:solidFill>
                  <a:srgbClr val="FF0000"/>
                </a:solidFill>
              </a:rPr>
              <a:t>連続的</a:t>
            </a:r>
            <a:r>
              <a:rPr kumimoji="1" lang="ja-JP" altLang="en-US" dirty="0"/>
              <a:t> に値を表したもの</a:t>
            </a:r>
            <a:endParaRPr kumimoji="1" lang="en-US" altLang="ja-JP" dirty="0"/>
          </a:p>
          <a:p>
            <a:pPr marL="0" indent="0">
              <a:buNone/>
            </a:pPr>
            <a:endParaRPr lang="en-US" altLang="ja-JP" dirty="0"/>
          </a:p>
          <a:p>
            <a:pPr marL="0" indent="0">
              <a:buNone/>
            </a:pPr>
            <a:r>
              <a:rPr lang="ja-JP" altLang="en-US" dirty="0"/>
              <a:t>デジタル値とはアナログ値を </a:t>
            </a:r>
            <a:r>
              <a:rPr lang="ja-JP" altLang="en-US" dirty="0">
                <a:solidFill>
                  <a:schemeClr val="accent1">
                    <a:lumMod val="50000"/>
                  </a:schemeClr>
                </a:solidFill>
              </a:rPr>
              <a:t>離散的</a:t>
            </a:r>
            <a:r>
              <a:rPr lang="ja-JP" altLang="en-US" dirty="0"/>
              <a:t> な値として表したもの</a:t>
            </a:r>
            <a:endParaRPr lang="en-US" altLang="ja-JP" dirty="0"/>
          </a:p>
        </p:txBody>
      </p:sp>
      <p:sp>
        <p:nvSpPr>
          <p:cNvPr id="8" name="スライド番号プレースホルダー 7"/>
          <p:cNvSpPr>
            <a:spLocks noGrp="1"/>
          </p:cNvSpPr>
          <p:nvPr>
            <p:ph type="sldNum" sz="quarter" idx="12"/>
          </p:nvPr>
        </p:nvSpPr>
        <p:spPr/>
        <p:txBody>
          <a:bodyPr/>
          <a:lstStyle/>
          <a:p>
            <a:fld id="{5A94AD81-C81A-455B-A87B-15031EE15849}" type="slidenum">
              <a:rPr kumimoji="1" lang="ja-JP" altLang="en-US" smtClean="0"/>
              <a:t>67</a:t>
            </a:fld>
            <a:endParaRPr kumimoji="1" lang="ja-JP" altLang="en-US"/>
          </a:p>
        </p:txBody>
      </p:sp>
    </p:spTree>
    <p:extLst>
      <p:ext uri="{BB962C8B-B14F-4D97-AF65-F5344CB8AC3E}">
        <p14:creationId xmlns:p14="http://schemas.microsoft.com/office/powerpoint/2010/main" val="20680600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アナログ値とデジタル値：実例</a:t>
            </a:r>
          </a:p>
        </p:txBody>
      </p:sp>
      <p:sp>
        <p:nvSpPr>
          <p:cNvPr id="3" name="コンテンツ プレースホルダー 2"/>
          <p:cNvSpPr>
            <a:spLocks noGrp="1"/>
          </p:cNvSpPr>
          <p:nvPr>
            <p:ph idx="1"/>
          </p:nvPr>
        </p:nvSpPr>
        <p:spPr>
          <a:xfrm>
            <a:off x="427821" y="1084234"/>
            <a:ext cx="11336357" cy="777617"/>
          </a:xfrm>
        </p:spPr>
        <p:txBody>
          <a:bodyPr>
            <a:normAutofit/>
          </a:bodyPr>
          <a:lstStyle/>
          <a:p>
            <a:pPr marL="0" indent="0">
              <a:buNone/>
            </a:pPr>
            <a:r>
              <a:rPr kumimoji="1" lang="ja-JP" altLang="en-US" dirty="0"/>
              <a:t>２つの体温計は何度を示しているか考えてみよう</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68</a:t>
            </a:fld>
            <a:endParaRPr kumimoji="1" lang="ja-JP" altLang="en-US"/>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0246" y="2785598"/>
            <a:ext cx="928800" cy="928800"/>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2207" y="2787312"/>
            <a:ext cx="930007" cy="930007"/>
          </a:xfrm>
          <a:prstGeom prst="rect">
            <a:avLst/>
          </a:prstGeom>
        </p:spPr>
      </p:pic>
      <p:sp>
        <p:nvSpPr>
          <p:cNvPr id="8" name="テキスト ボックス 7"/>
          <p:cNvSpPr txBox="1"/>
          <p:nvPr/>
        </p:nvSpPr>
        <p:spPr>
          <a:xfrm>
            <a:off x="1090670" y="2264187"/>
            <a:ext cx="2434728" cy="461665"/>
          </a:xfrm>
          <a:prstGeom prst="rect">
            <a:avLst/>
          </a:prstGeom>
          <a:noFill/>
        </p:spPr>
        <p:txBody>
          <a:bodyPr wrap="square" rtlCol="0">
            <a:spAutoFit/>
          </a:bodyPr>
          <a:lstStyle/>
          <a:p>
            <a:r>
              <a:rPr lang="ja-JP" altLang="en-US" sz="2400" dirty="0">
                <a:latin typeface="UD デジタル 教科書体 NK-R" panose="02020400000000000000" pitchFamily="18" charset="-128"/>
                <a:ea typeface="UD デジタル 教科書体 NK-R" panose="02020400000000000000" pitchFamily="18" charset="-128"/>
              </a:rPr>
              <a:t>アナログ体温計</a:t>
            </a:r>
            <a:endParaRPr kumimoji="1" lang="ja-JP" altLang="en-US" sz="2400" dirty="0">
              <a:latin typeface="UD デジタル 教科書体 NK-R" panose="02020400000000000000" pitchFamily="18" charset="-128"/>
              <a:ea typeface="UD デジタル 教科書体 NK-R" panose="02020400000000000000" pitchFamily="18" charset="-128"/>
            </a:endParaRPr>
          </a:p>
        </p:txBody>
      </p:sp>
      <p:sp>
        <p:nvSpPr>
          <p:cNvPr id="9" name="テキスト ボックス 8"/>
          <p:cNvSpPr txBox="1"/>
          <p:nvPr/>
        </p:nvSpPr>
        <p:spPr>
          <a:xfrm>
            <a:off x="6465065" y="2262459"/>
            <a:ext cx="2370463" cy="461665"/>
          </a:xfrm>
          <a:prstGeom prst="rect">
            <a:avLst/>
          </a:prstGeom>
          <a:noFill/>
        </p:spPr>
        <p:txBody>
          <a:bodyPr wrap="square" rtlCol="0">
            <a:spAutoFit/>
          </a:bodyPr>
          <a:lstStyle/>
          <a:p>
            <a:r>
              <a:rPr lang="ja-JP" altLang="en-US" sz="2400" dirty="0">
                <a:latin typeface="UD デジタル 教科書体 NK-R" panose="02020400000000000000" pitchFamily="18" charset="-128"/>
                <a:ea typeface="UD デジタル 教科書体 NK-R" panose="02020400000000000000" pitchFamily="18" charset="-128"/>
              </a:rPr>
              <a:t>デジタル体温計</a:t>
            </a:r>
            <a:endParaRPr kumimoji="1" lang="ja-JP" altLang="en-US" sz="2400" dirty="0">
              <a:latin typeface="UD デジタル 教科書体 NK-R" panose="02020400000000000000" pitchFamily="18" charset="-128"/>
              <a:ea typeface="UD デジタル 教科書体 NK-R" panose="02020400000000000000" pitchFamily="18" charset="-128"/>
            </a:endParaRPr>
          </a:p>
        </p:txBody>
      </p:sp>
      <p:grpSp>
        <p:nvGrpSpPr>
          <p:cNvPr id="53" name="グループ化 52"/>
          <p:cNvGrpSpPr/>
          <p:nvPr/>
        </p:nvGrpSpPr>
        <p:grpSpPr>
          <a:xfrm>
            <a:off x="2775307" y="2344239"/>
            <a:ext cx="3172907" cy="3185447"/>
            <a:chOff x="2764291" y="2399324"/>
            <a:chExt cx="3172907" cy="3185447"/>
          </a:xfrm>
        </p:grpSpPr>
        <p:sp>
          <p:nvSpPr>
            <p:cNvPr id="10" name="円形吹き出し 9"/>
            <p:cNvSpPr/>
            <p:nvPr/>
          </p:nvSpPr>
          <p:spPr>
            <a:xfrm rot="3824739">
              <a:off x="2758021" y="2405594"/>
              <a:ext cx="3185447" cy="3172907"/>
            </a:xfrm>
            <a:prstGeom prst="wedgeEllipseCallout">
              <a:avLst>
                <a:gd name="adj1" fmla="val -53397"/>
                <a:gd name="adj2" fmla="val 47149"/>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p:cNvCxnSpPr/>
            <p:nvPr/>
          </p:nvCxnSpPr>
          <p:spPr>
            <a:xfrm>
              <a:off x="3550109" y="2619375"/>
              <a:ext cx="0" cy="27368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5176091" y="2619375"/>
              <a:ext cx="0" cy="27368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4144469" y="4326652"/>
              <a:ext cx="0" cy="1233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624529" y="4326652"/>
              <a:ext cx="0" cy="1233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H="1">
              <a:off x="4114416" y="4294123"/>
              <a:ext cx="51011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3525398" y="3249998"/>
              <a:ext cx="437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4731469" y="3253876"/>
              <a:ext cx="437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3525398" y="3699578"/>
              <a:ext cx="437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4731469" y="3703456"/>
              <a:ext cx="437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3517778" y="4141538"/>
              <a:ext cx="437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4723849" y="4145416"/>
              <a:ext cx="437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3517778" y="4591118"/>
              <a:ext cx="437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4723849" y="4594996"/>
              <a:ext cx="437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2909040" y="4406452"/>
              <a:ext cx="601979" cy="369332"/>
            </a:xfrm>
            <a:prstGeom prst="rect">
              <a:avLst/>
            </a:prstGeom>
            <a:noFill/>
          </p:spPr>
          <p:txBody>
            <a:bodyPr wrap="square" rtlCol="0">
              <a:spAutoFit/>
            </a:bodyPr>
            <a:lstStyle/>
            <a:p>
              <a:r>
                <a:rPr kumimoji="1" lang="en-US" altLang="ja-JP" dirty="0"/>
                <a:t>36.0</a:t>
              </a:r>
              <a:endParaRPr kumimoji="1" lang="ja-JP" altLang="en-US" dirty="0"/>
            </a:p>
          </p:txBody>
        </p:sp>
        <p:sp>
          <p:nvSpPr>
            <p:cNvPr id="50" name="テキスト ボックス 49"/>
            <p:cNvSpPr txBox="1"/>
            <p:nvPr/>
          </p:nvSpPr>
          <p:spPr>
            <a:xfrm>
              <a:off x="2909040" y="3957320"/>
              <a:ext cx="601979" cy="369332"/>
            </a:xfrm>
            <a:prstGeom prst="rect">
              <a:avLst/>
            </a:prstGeom>
            <a:noFill/>
          </p:spPr>
          <p:txBody>
            <a:bodyPr wrap="square" rtlCol="0">
              <a:spAutoFit/>
            </a:bodyPr>
            <a:lstStyle/>
            <a:p>
              <a:r>
                <a:rPr kumimoji="1" lang="en-US" altLang="ja-JP" dirty="0"/>
                <a:t>36.5</a:t>
              </a:r>
              <a:endParaRPr kumimoji="1" lang="ja-JP" altLang="en-US" dirty="0"/>
            </a:p>
          </p:txBody>
        </p:sp>
        <p:sp>
          <p:nvSpPr>
            <p:cNvPr id="51" name="テキスト ボックス 50"/>
            <p:cNvSpPr txBox="1"/>
            <p:nvPr/>
          </p:nvSpPr>
          <p:spPr>
            <a:xfrm>
              <a:off x="2909040" y="3516492"/>
              <a:ext cx="601979" cy="369332"/>
            </a:xfrm>
            <a:prstGeom prst="rect">
              <a:avLst/>
            </a:prstGeom>
            <a:noFill/>
          </p:spPr>
          <p:txBody>
            <a:bodyPr wrap="square" rtlCol="0">
              <a:spAutoFit/>
            </a:bodyPr>
            <a:lstStyle/>
            <a:p>
              <a:r>
                <a:rPr kumimoji="1" lang="en-US" altLang="ja-JP" dirty="0"/>
                <a:t>37.0</a:t>
              </a:r>
              <a:endParaRPr kumimoji="1" lang="ja-JP" altLang="en-US" dirty="0"/>
            </a:p>
          </p:txBody>
        </p:sp>
        <p:sp>
          <p:nvSpPr>
            <p:cNvPr id="52" name="テキスト ボックス 51"/>
            <p:cNvSpPr txBox="1"/>
            <p:nvPr/>
          </p:nvSpPr>
          <p:spPr>
            <a:xfrm>
              <a:off x="2909040" y="3045184"/>
              <a:ext cx="601979" cy="369332"/>
            </a:xfrm>
            <a:prstGeom prst="rect">
              <a:avLst/>
            </a:prstGeom>
            <a:noFill/>
          </p:spPr>
          <p:txBody>
            <a:bodyPr wrap="square" rtlCol="0">
              <a:spAutoFit/>
            </a:bodyPr>
            <a:lstStyle/>
            <a:p>
              <a:r>
                <a:rPr kumimoji="1" lang="en-US" altLang="ja-JP" dirty="0"/>
                <a:t>37.5</a:t>
              </a:r>
              <a:endParaRPr kumimoji="1" lang="ja-JP" altLang="en-US" dirty="0"/>
            </a:p>
          </p:txBody>
        </p:sp>
      </p:grpSp>
      <p:sp>
        <p:nvSpPr>
          <p:cNvPr id="55" name="円形吹き出し 54"/>
          <p:cNvSpPr/>
          <p:nvPr/>
        </p:nvSpPr>
        <p:spPr>
          <a:xfrm rot="4011593">
            <a:off x="8197797" y="2499265"/>
            <a:ext cx="3185447" cy="3172907"/>
          </a:xfrm>
          <a:prstGeom prst="wedgeEllipseCallout">
            <a:avLst>
              <a:gd name="adj1" fmla="val -52168"/>
              <a:gd name="adj2" fmla="val 49564"/>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コネクタ 72"/>
          <p:cNvCxnSpPr>
            <a:stCxn id="55" idx="7"/>
            <a:endCxn id="55" idx="4"/>
          </p:cNvCxnSpPr>
          <p:nvPr/>
        </p:nvCxnSpPr>
        <p:spPr>
          <a:xfrm flipH="1">
            <a:off x="8331703" y="4680492"/>
            <a:ext cx="2932943" cy="286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a:stCxn id="55" idx="0"/>
            <a:endCxn id="55" idx="3"/>
          </p:cNvCxnSpPr>
          <p:nvPr/>
        </p:nvCxnSpPr>
        <p:spPr>
          <a:xfrm flipH="1">
            <a:off x="8316395" y="3462273"/>
            <a:ext cx="2932944" cy="286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角丸四角形 93"/>
          <p:cNvSpPr/>
          <p:nvPr/>
        </p:nvSpPr>
        <p:spPr>
          <a:xfrm>
            <a:off x="8432212" y="3600426"/>
            <a:ext cx="2760926" cy="96922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6" name="直線コネクタ 95"/>
          <p:cNvCxnSpPr/>
          <p:nvPr/>
        </p:nvCxnSpPr>
        <p:spPr>
          <a:xfrm>
            <a:off x="8662655" y="3768415"/>
            <a:ext cx="34703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a:off x="8662655" y="4271567"/>
            <a:ext cx="34703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a:off x="8662012" y="4019991"/>
            <a:ext cx="34703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flipV="1">
            <a:off x="9121058" y="3768415"/>
            <a:ext cx="0" cy="2847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flipV="1">
            <a:off x="9121058" y="4086453"/>
            <a:ext cx="0" cy="2649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9409966" y="3768415"/>
            <a:ext cx="34703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a:off x="9409966" y="4271567"/>
            <a:ext cx="34703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9409323" y="4019991"/>
            <a:ext cx="34703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flipV="1">
            <a:off x="9361594" y="3768415"/>
            <a:ext cx="0" cy="2847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V="1">
            <a:off x="9361594" y="4086453"/>
            <a:ext cx="0" cy="2649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flipV="1">
            <a:off x="9855517" y="4066660"/>
            <a:ext cx="0" cy="2847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p:nvPr/>
        </p:nvCxnSpPr>
        <p:spPr>
          <a:xfrm flipV="1">
            <a:off x="10096053" y="4219061"/>
            <a:ext cx="0" cy="13230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p:nvPr/>
        </p:nvCxnSpPr>
        <p:spPr>
          <a:xfrm flipV="1">
            <a:off x="10768653" y="3788213"/>
            <a:ext cx="0" cy="2847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flipV="1">
            <a:off x="10768653" y="4106251"/>
            <a:ext cx="0" cy="2649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H="1">
            <a:off x="4133588" y="4238698"/>
            <a:ext cx="482599" cy="355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4140283" y="4437069"/>
            <a:ext cx="482599" cy="355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4125228" y="4632649"/>
            <a:ext cx="482599" cy="355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4125228" y="4852307"/>
            <a:ext cx="482599" cy="355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a:off x="4131923" y="5050678"/>
            <a:ext cx="482599" cy="355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4302919" y="5288116"/>
            <a:ext cx="320806" cy="2149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11" name="インク 10">
                <a:extLst>
                  <a:ext uri="{FF2B5EF4-FFF2-40B4-BE49-F238E27FC236}">
                    <a16:creationId xmlns:a16="http://schemas.microsoft.com/office/drawing/2014/main" id="{1E2229BD-6171-4201-9773-23B602245DD1}"/>
                  </a:ext>
                </a:extLst>
              </p14:cNvPr>
              <p14:cNvContentPartPr/>
              <p14:nvPr/>
            </p14:nvContentPartPr>
            <p14:xfrm>
              <a:off x="3970080" y="3641760"/>
              <a:ext cx="360" cy="1440"/>
            </p14:xfrm>
          </p:contentPart>
        </mc:Choice>
        <mc:Fallback xmlns="">
          <p:pic>
            <p:nvPicPr>
              <p:cNvPr id="11" name="インク 10">
                <a:extLst>
                  <a:ext uri="{FF2B5EF4-FFF2-40B4-BE49-F238E27FC236}">
                    <a16:creationId xmlns:a16="http://schemas.microsoft.com/office/drawing/2014/main" id="{1E2229BD-6171-4201-9773-23B602245DD1}"/>
                  </a:ext>
                </a:extLst>
              </p:cNvPr>
              <p:cNvPicPr/>
              <p:nvPr/>
            </p:nvPicPr>
            <p:blipFill>
              <a:blip r:embed="rId8"/>
              <a:stretch>
                <a:fillRect/>
              </a:stretch>
            </p:blipFill>
            <p:spPr>
              <a:xfrm>
                <a:off x="3960720" y="3632400"/>
                <a:ext cx="19080" cy="20160"/>
              </a:xfrm>
              <a:prstGeom prst="rect">
                <a:avLst/>
              </a:prstGeom>
            </p:spPr>
          </p:pic>
        </mc:Fallback>
      </mc:AlternateContent>
      <p:cxnSp>
        <p:nvCxnSpPr>
          <p:cNvPr id="66" name="直線コネクタ 65"/>
          <p:cNvCxnSpPr/>
          <p:nvPr/>
        </p:nvCxnSpPr>
        <p:spPr>
          <a:xfrm flipV="1">
            <a:off x="10273353" y="3792221"/>
            <a:ext cx="0" cy="2847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a:off x="10314198" y="4029744"/>
            <a:ext cx="34703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899063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アナログ値とデジタル値</a:t>
            </a:r>
          </a:p>
        </p:txBody>
      </p:sp>
      <p:sp>
        <p:nvSpPr>
          <p:cNvPr id="3" name="コンテンツ プレースホルダー 2"/>
          <p:cNvSpPr>
            <a:spLocks noGrp="1"/>
          </p:cNvSpPr>
          <p:nvPr>
            <p:ph idx="1"/>
          </p:nvPr>
        </p:nvSpPr>
        <p:spPr>
          <a:xfrm>
            <a:off x="523702" y="1291478"/>
            <a:ext cx="11693236" cy="1586429"/>
          </a:xfrm>
          <a:ln>
            <a:solidFill>
              <a:schemeClr val="bg1"/>
            </a:solidFill>
          </a:ln>
        </p:spPr>
        <p:txBody>
          <a:bodyPr>
            <a:normAutofit/>
          </a:bodyPr>
          <a:lstStyle/>
          <a:p>
            <a:pPr marL="0" indent="0">
              <a:buNone/>
            </a:pPr>
            <a:r>
              <a:rPr lang="ja-JP" altLang="en-US" dirty="0">
                <a:solidFill>
                  <a:srgbClr val="FF0000"/>
                </a:solidFill>
              </a:rPr>
              <a:t>自然界に存在するものすべて</a:t>
            </a:r>
            <a:r>
              <a:rPr lang="ja-JP" altLang="en-US" dirty="0"/>
              <a:t>は時間的に連続しているため</a:t>
            </a:r>
            <a:endParaRPr lang="en-US" altLang="ja-JP" dirty="0"/>
          </a:p>
          <a:p>
            <a:pPr marL="0" indent="0">
              <a:buNone/>
            </a:pPr>
            <a:r>
              <a:rPr lang="ja-JP" altLang="en-US" dirty="0">
                <a:solidFill>
                  <a:srgbClr val="FF0000"/>
                </a:solidFill>
              </a:rPr>
              <a:t>アナログ値</a:t>
            </a:r>
            <a:r>
              <a:rPr lang="ja-JP" altLang="en-US" dirty="0"/>
              <a:t>で表される。</a:t>
            </a:r>
            <a:endParaRPr lang="en-US" altLang="ja-JP" dirty="0"/>
          </a:p>
          <a:p>
            <a:endParaRPr kumimoji="1" lang="ja-JP" altLang="en-US" dirty="0"/>
          </a:p>
        </p:txBody>
      </p:sp>
      <p:sp>
        <p:nvSpPr>
          <p:cNvPr id="8" name="スライド番号プレースホルダー 7"/>
          <p:cNvSpPr>
            <a:spLocks noGrp="1"/>
          </p:cNvSpPr>
          <p:nvPr>
            <p:ph type="sldNum" sz="quarter" idx="12"/>
          </p:nvPr>
        </p:nvSpPr>
        <p:spPr/>
        <p:txBody>
          <a:bodyPr/>
          <a:lstStyle/>
          <a:p>
            <a:fld id="{5A94AD81-C81A-455B-A87B-15031EE15849}" type="slidenum">
              <a:rPr kumimoji="1" lang="ja-JP" altLang="en-US" smtClean="0"/>
              <a:t>69</a:t>
            </a:fld>
            <a:endParaRPr kumimoji="1" lang="ja-JP" altLang="en-US"/>
          </a:p>
        </p:txBody>
      </p:sp>
      <p:sp>
        <p:nvSpPr>
          <p:cNvPr id="5" name="コンテンツ プレースホルダー 2"/>
          <p:cNvSpPr txBox="1">
            <a:spLocks/>
          </p:cNvSpPr>
          <p:nvPr/>
        </p:nvSpPr>
        <p:spPr>
          <a:xfrm>
            <a:off x="523702" y="3739074"/>
            <a:ext cx="11693236" cy="1586429"/>
          </a:xfrm>
          <a:prstGeom prst="rect">
            <a:avLst/>
          </a:prstGeom>
          <a:ln>
            <a:solidFill>
              <a:schemeClr val="bg1"/>
            </a:solidFill>
          </a:ln>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solidFill>
                  <a:srgbClr val="0070C0"/>
                </a:solidFill>
              </a:rPr>
              <a:t>コンピュータの世界</a:t>
            </a:r>
            <a:r>
              <a:rPr lang="ja-JP" altLang="en-US" dirty="0"/>
              <a:t>は全てが</a:t>
            </a:r>
            <a:r>
              <a:rPr lang="en-US" altLang="ja-JP" dirty="0"/>
              <a:t>0</a:t>
            </a:r>
            <a:r>
              <a:rPr lang="ja-JP" altLang="en-US" dirty="0"/>
              <a:t>と</a:t>
            </a:r>
            <a:r>
              <a:rPr lang="en-US" altLang="ja-JP" dirty="0"/>
              <a:t>1</a:t>
            </a:r>
            <a:r>
              <a:rPr lang="ja-JP" altLang="en-US" dirty="0"/>
              <a:t>の世界であるため</a:t>
            </a:r>
            <a:endParaRPr lang="en-US" altLang="ja-JP" dirty="0"/>
          </a:p>
          <a:p>
            <a:pPr marL="0" indent="0">
              <a:buFont typeface="Arial" panose="020B0604020202020204" pitchFamily="34" charset="0"/>
              <a:buNone/>
            </a:pPr>
            <a:r>
              <a:rPr lang="ja-JP" altLang="en-US" dirty="0">
                <a:solidFill>
                  <a:srgbClr val="0070C0"/>
                </a:solidFill>
              </a:rPr>
              <a:t>デジタル値</a:t>
            </a:r>
            <a:r>
              <a:rPr lang="ja-JP" altLang="en-US" dirty="0"/>
              <a:t>で表される。</a:t>
            </a:r>
            <a:endParaRPr lang="en-US" altLang="ja-JP" dirty="0"/>
          </a:p>
          <a:p>
            <a:endParaRPr lang="ja-JP" altLang="en-US" dirty="0"/>
          </a:p>
        </p:txBody>
      </p:sp>
      <mc:AlternateContent xmlns:mc="http://schemas.openxmlformats.org/markup-compatibility/2006" xmlns:p14="http://schemas.microsoft.com/office/powerpoint/2010/main">
        <mc:Choice Requires="p14">
          <p:contentPart p14:bwMode="auto" r:id="rId2">
            <p14:nvContentPartPr>
              <p14:cNvPr id="4" name="インク 3">
                <a:extLst>
                  <a:ext uri="{FF2B5EF4-FFF2-40B4-BE49-F238E27FC236}">
                    <a16:creationId xmlns:a16="http://schemas.microsoft.com/office/drawing/2014/main" id="{CB16E121-9050-4265-B9F0-502AEF444907}"/>
                  </a:ext>
                </a:extLst>
              </p14:cNvPr>
              <p14:cNvContentPartPr/>
              <p14:nvPr/>
            </p14:nvContentPartPr>
            <p14:xfrm>
              <a:off x="5813280" y="6333480"/>
              <a:ext cx="5040" cy="10080"/>
            </p14:xfrm>
          </p:contentPart>
        </mc:Choice>
        <mc:Fallback xmlns="">
          <p:pic>
            <p:nvPicPr>
              <p:cNvPr id="4" name="インク 3">
                <a:extLst>
                  <a:ext uri="{FF2B5EF4-FFF2-40B4-BE49-F238E27FC236}">
                    <a16:creationId xmlns:a16="http://schemas.microsoft.com/office/drawing/2014/main" id="{CB16E121-9050-4265-B9F0-502AEF444907}"/>
                  </a:ext>
                </a:extLst>
              </p:cNvPr>
              <p:cNvPicPr/>
              <p:nvPr/>
            </p:nvPicPr>
            <p:blipFill>
              <a:blip r:embed="rId3"/>
              <a:stretch>
                <a:fillRect/>
              </a:stretch>
            </p:blipFill>
            <p:spPr>
              <a:xfrm>
                <a:off x="5803920" y="6324120"/>
                <a:ext cx="23760" cy="28800"/>
              </a:xfrm>
              <a:prstGeom prst="rect">
                <a:avLst/>
              </a:prstGeom>
            </p:spPr>
          </p:pic>
        </mc:Fallback>
      </mc:AlternateContent>
    </p:spTree>
    <p:extLst>
      <p:ext uri="{BB962C8B-B14F-4D97-AF65-F5344CB8AC3E}">
        <p14:creationId xmlns:p14="http://schemas.microsoft.com/office/powerpoint/2010/main" val="22406517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9A0661-251C-4A87-9B3E-4662B2946843}"/>
              </a:ext>
            </a:extLst>
          </p:cNvPr>
          <p:cNvSpPr>
            <a:spLocks noGrp="1"/>
          </p:cNvSpPr>
          <p:nvPr>
            <p:ph type="title"/>
          </p:nvPr>
        </p:nvSpPr>
        <p:spPr/>
        <p:txBody>
          <a:bodyPr/>
          <a:lstStyle/>
          <a:p>
            <a:r>
              <a:rPr kumimoji="1" lang="en-US" altLang="ja-JP" dirty="0"/>
              <a:t>IoT</a:t>
            </a:r>
            <a:r>
              <a:rPr kumimoji="1" lang="ja-JP" altLang="en-US" dirty="0"/>
              <a:t>の事例：バスロケーションシステム</a:t>
            </a: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a:t>
            </a:fld>
            <a:endParaRPr kumimoji="1" lang="ja-JP" altLang="en-US"/>
          </a:p>
        </p:txBody>
      </p:sp>
      <p:pic>
        <p:nvPicPr>
          <p:cNvPr id="7" name="図 6"/>
          <p:cNvPicPr>
            <a:picLocks noChangeAspect="1"/>
          </p:cNvPicPr>
          <p:nvPr/>
        </p:nvPicPr>
        <p:blipFill>
          <a:blip r:embed="rId3"/>
          <a:stretch>
            <a:fillRect/>
          </a:stretch>
        </p:blipFill>
        <p:spPr>
          <a:xfrm>
            <a:off x="5960144" y="1185257"/>
            <a:ext cx="5727637" cy="2979119"/>
          </a:xfrm>
          <a:prstGeom prst="rect">
            <a:avLst/>
          </a:prstGeom>
        </p:spPr>
      </p:pic>
      <p:pic>
        <p:nvPicPr>
          <p:cNvPr id="8" name="図 7"/>
          <p:cNvPicPr>
            <a:picLocks noChangeAspect="1"/>
          </p:cNvPicPr>
          <p:nvPr/>
        </p:nvPicPr>
        <p:blipFill>
          <a:blip r:embed="rId4"/>
          <a:stretch>
            <a:fillRect/>
          </a:stretch>
        </p:blipFill>
        <p:spPr>
          <a:xfrm>
            <a:off x="760165" y="1185257"/>
            <a:ext cx="4626558" cy="2979119"/>
          </a:xfrm>
          <a:prstGeom prst="rect">
            <a:avLst/>
          </a:prstGeom>
        </p:spPr>
      </p:pic>
      <p:sp>
        <p:nvSpPr>
          <p:cNvPr id="9" name="コンテンツ プレースホルダー 2"/>
          <p:cNvSpPr>
            <a:spLocks noGrp="1"/>
          </p:cNvSpPr>
          <p:nvPr>
            <p:ph idx="1"/>
          </p:nvPr>
        </p:nvSpPr>
        <p:spPr>
          <a:xfrm>
            <a:off x="927555" y="5268751"/>
            <a:ext cx="10760226" cy="616945"/>
          </a:xfrm>
        </p:spPr>
        <p:txBody>
          <a:bodyPr>
            <a:normAutofit/>
          </a:bodyPr>
          <a:lstStyle/>
          <a:p>
            <a:pPr marL="0" indent="0">
              <a:buNone/>
            </a:pPr>
            <a:r>
              <a:rPr lang="en-US" altLang="ja-JP" sz="2800" dirty="0"/>
              <a:t>GPS</a:t>
            </a:r>
            <a:r>
              <a:rPr lang="ja-JP" altLang="en-US" sz="2800" dirty="0"/>
              <a:t>によりバスの現在位置を把握、</a:t>
            </a:r>
            <a:r>
              <a:rPr lang="en-US" altLang="ja-JP" sz="2800" dirty="0"/>
              <a:t>Web</a:t>
            </a:r>
            <a:r>
              <a:rPr lang="ja-JP" altLang="en-US" sz="2800" dirty="0"/>
              <a:t>サイトでその情報を閲覧できる</a:t>
            </a:r>
            <a:endParaRPr lang="en-US" altLang="ja-JP" sz="2800" dirty="0"/>
          </a:p>
        </p:txBody>
      </p:sp>
      <p:sp>
        <p:nvSpPr>
          <p:cNvPr id="10" name="正方形/長方形 9"/>
          <p:cNvSpPr/>
          <p:nvPr/>
        </p:nvSpPr>
        <p:spPr>
          <a:xfrm>
            <a:off x="3113168" y="4306225"/>
            <a:ext cx="5710794" cy="523220"/>
          </a:xfrm>
          <a:prstGeom prst="rect">
            <a:avLst/>
          </a:prstGeom>
        </p:spPr>
        <p:txBody>
          <a:bodyPr wrap="none">
            <a:spAutoFit/>
          </a:bodyPr>
          <a:lstStyle/>
          <a:p>
            <a:r>
              <a:rPr lang="ja-JP" altLang="en-US" sz="2800" dirty="0">
                <a:hlinkClick r:id="rId5"/>
              </a:rPr>
              <a:t>http://www.daiichibus.jp/map/Location</a:t>
            </a:r>
            <a:endParaRPr lang="ja-JP" altLang="en-US" sz="2800" dirty="0"/>
          </a:p>
        </p:txBody>
      </p:sp>
    </p:spTree>
    <p:extLst>
      <p:ext uri="{BB962C8B-B14F-4D97-AF65-F5344CB8AC3E}">
        <p14:creationId xmlns:p14="http://schemas.microsoft.com/office/powerpoint/2010/main" val="8659309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組込み製品</a:t>
            </a:r>
            <a:endParaRPr kumimoji="1" lang="ja-JP" altLang="en-US" dirty="0"/>
          </a:p>
        </p:txBody>
      </p:sp>
      <p:sp>
        <p:nvSpPr>
          <p:cNvPr id="3" name="コンテンツ プレースホルダー 2"/>
          <p:cNvSpPr>
            <a:spLocks noGrp="1"/>
          </p:cNvSpPr>
          <p:nvPr>
            <p:ph idx="1"/>
          </p:nvPr>
        </p:nvSpPr>
        <p:spPr>
          <a:xfrm>
            <a:off x="391886" y="3208962"/>
            <a:ext cx="11800114" cy="3649038"/>
          </a:xfrm>
        </p:spPr>
        <p:txBody>
          <a:bodyPr>
            <a:noAutofit/>
          </a:bodyPr>
          <a:lstStyle/>
          <a:p>
            <a:pPr marL="0" indent="0">
              <a:lnSpc>
                <a:spcPct val="100000"/>
              </a:lnSpc>
              <a:buNone/>
            </a:pPr>
            <a:r>
              <a:rPr kumimoji="1" lang="ja-JP" altLang="en-US" sz="3200" dirty="0"/>
              <a:t>組込み製品は </a:t>
            </a:r>
            <a:r>
              <a:rPr kumimoji="1" lang="ja-JP" altLang="en-US" sz="3200" dirty="0">
                <a:solidFill>
                  <a:srgbClr val="FF0000"/>
                </a:solidFill>
              </a:rPr>
              <a:t>自然界の情報 </a:t>
            </a:r>
            <a:r>
              <a:rPr kumimoji="1" lang="ja-JP" altLang="en-US" sz="3200" dirty="0"/>
              <a:t>をもとに </a:t>
            </a:r>
            <a:r>
              <a:rPr kumimoji="1" lang="en-US" altLang="ja-JP" sz="3200" dirty="0"/>
              <a:t/>
            </a:r>
            <a:br>
              <a:rPr kumimoji="1" lang="en-US" altLang="ja-JP" sz="3200" dirty="0"/>
            </a:br>
            <a:r>
              <a:rPr kumimoji="1" lang="ja-JP" altLang="en-US" sz="3200" dirty="0">
                <a:solidFill>
                  <a:schemeClr val="accent1">
                    <a:lumMod val="50000"/>
                  </a:schemeClr>
                </a:solidFill>
              </a:rPr>
              <a:t>コンピュータ</a:t>
            </a:r>
            <a:r>
              <a:rPr lang="ja-JP" altLang="en-US" sz="3200" dirty="0"/>
              <a:t>が機器を制御する</a:t>
            </a:r>
            <a:endParaRPr lang="en-US" altLang="ja-JP" sz="3200" dirty="0"/>
          </a:p>
          <a:p>
            <a:pPr marL="0" indent="0">
              <a:lnSpc>
                <a:spcPct val="100000"/>
              </a:lnSpc>
              <a:buNone/>
            </a:pPr>
            <a:endParaRPr lang="en-US" altLang="ja-JP" sz="3200" dirty="0"/>
          </a:p>
          <a:p>
            <a:pPr marL="0" indent="0">
              <a:lnSpc>
                <a:spcPct val="100000"/>
              </a:lnSpc>
              <a:buNone/>
            </a:pPr>
            <a:r>
              <a:rPr lang="ja-JP" altLang="en-US" sz="3200" dirty="0"/>
              <a:t>自然界の情報</a:t>
            </a:r>
            <a:r>
              <a:rPr lang="en-US" altLang="ja-JP" sz="3200" dirty="0"/>
              <a:t>(</a:t>
            </a:r>
            <a:r>
              <a:rPr lang="ja-JP" altLang="en-US" sz="3200" dirty="0">
                <a:solidFill>
                  <a:srgbClr val="FF0000"/>
                </a:solidFill>
              </a:rPr>
              <a:t>アナログ値</a:t>
            </a:r>
            <a:r>
              <a:rPr lang="en-US" altLang="ja-JP" sz="3200" dirty="0"/>
              <a:t>)</a:t>
            </a:r>
            <a:r>
              <a:rPr lang="ja-JP" altLang="en-US" sz="3200" dirty="0"/>
              <a:t>➡コンピュータが扱える情報</a:t>
            </a:r>
            <a:r>
              <a:rPr lang="en-US" altLang="ja-JP" sz="3200" dirty="0"/>
              <a:t>(</a:t>
            </a:r>
            <a:r>
              <a:rPr lang="ja-JP" altLang="en-US" sz="3200" dirty="0">
                <a:solidFill>
                  <a:schemeClr val="accent1">
                    <a:lumMod val="50000"/>
                  </a:schemeClr>
                </a:solidFill>
              </a:rPr>
              <a:t>デジタル値</a:t>
            </a:r>
            <a:r>
              <a:rPr lang="en-US" altLang="ja-JP" sz="3200" dirty="0"/>
              <a:t>)</a:t>
            </a:r>
          </a:p>
          <a:p>
            <a:pPr marL="0" indent="0">
              <a:lnSpc>
                <a:spcPct val="100000"/>
              </a:lnSpc>
              <a:buNone/>
            </a:pPr>
            <a:endParaRPr lang="en-US" altLang="ja-JP" sz="3200" dirty="0"/>
          </a:p>
          <a:p>
            <a:pPr marL="0" indent="0">
              <a:lnSpc>
                <a:spcPct val="100000"/>
              </a:lnSpc>
              <a:buNone/>
            </a:pPr>
            <a:r>
              <a:rPr lang="ja-JP" altLang="en-US" sz="3200" dirty="0"/>
              <a:t>アナログ値をデジタル値に</a:t>
            </a:r>
            <a:r>
              <a:rPr lang="ja-JP" altLang="en-US" sz="3200" dirty="0">
                <a:solidFill>
                  <a:srgbClr val="FF0000"/>
                </a:solidFill>
              </a:rPr>
              <a:t>変換する必要がある</a:t>
            </a:r>
            <a:endParaRPr lang="en-US" altLang="ja-JP" sz="3200" dirty="0">
              <a:solidFill>
                <a:srgbClr val="FF0000"/>
              </a:solidFill>
            </a:endParaRPr>
          </a:p>
        </p:txBody>
      </p:sp>
      <p:pic>
        <p:nvPicPr>
          <p:cNvPr id="4" name="図 3"/>
          <p:cNvPicPr>
            <a:picLocks noChangeAspect="1"/>
          </p:cNvPicPr>
          <p:nvPr/>
        </p:nvPicPr>
        <p:blipFill>
          <a:blip r:embed="rId3">
            <a:extLst>
              <a:ext uri="{BEBA8EAE-BF5A-486C-A8C5-ECC9F3942E4B}">
                <a14:imgProps xmlns:a14="http://schemas.microsoft.com/office/drawing/2010/main">
                  <a14:imgLayer r:embed="rId4">
                    <a14:imgEffect>
                      <a14:backgroundRemoval t="2073" b="93782" l="2000" r="99750"/>
                    </a14:imgEffect>
                  </a14:imgLayer>
                </a14:imgProps>
              </a:ext>
            </a:extLst>
          </a:blip>
          <a:stretch>
            <a:fillRect/>
          </a:stretch>
        </p:blipFill>
        <p:spPr>
          <a:xfrm>
            <a:off x="8538528" y="1802334"/>
            <a:ext cx="2419787" cy="1167547"/>
          </a:xfrm>
          <a:prstGeom prst="rect">
            <a:avLst/>
          </a:prstGeom>
        </p:spPr>
      </p:pic>
      <p:sp>
        <p:nvSpPr>
          <p:cNvPr id="5" name="円形吹き出し 4"/>
          <p:cNvSpPr/>
          <p:nvPr/>
        </p:nvSpPr>
        <p:spPr>
          <a:xfrm>
            <a:off x="8942091" y="434182"/>
            <a:ext cx="2016224" cy="1368152"/>
          </a:xfrm>
          <a:prstGeom prst="wedgeEllipseCallout">
            <a:avLst>
              <a:gd name="adj1" fmla="val -26256"/>
              <a:gd name="adj2" fmla="val 5160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室温を</a:t>
            </a:r>
            <a:r>
              <a:rPr kumimoji="1" lang="en-US" altLang="ja-JP" dirty="0">
                <a:latin typeface="Tahoma" panose="020B0604030504040204" pitchFamily="34" charset="0"/>
                <a:ea typeface="Tahoma" panose="020B0604030504040204" pitchFamily="34" charset="0"/>
                <a:cs typeface="Tahoma" panose="020B0604030504040204" pitchFamily="34" charset="0"/>
              </a:rPr>
              <a:t>25</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度にキープ</a:t>
            </a:r>
            <a:endParaRPr kumimoji="1" lang="en-US" altLang="ja-JP" dirty="0">
              <a:latin typeface="Tahoma" panose="020B0604030504040204" pitchFamily="34" charset="0"/>
              <a:ea typeface="Tahoma" panose="020B0604030504040204" pitchFamily="34" charset="0"/>
              <a:cs typeface="Tahoma" panose="020B0604030504040204" pitchFamily="34" charset="0"/>
            </a:endParaRPr>
          </a:p>
        </p:txBody>
      </p:sp>
      <p:pic>
        <p:nvPicPr>
          <p:cNvPr id="9" name="Picture 2" descr="https://1.bp.blogspot.com/-aL7kYiiQLsQ/Wp94LnyOJ1I/AAAAAAABKrc/8GoMzMIipwkffwR6uyieCobTimT4W2pKwCLcBGAs/s800/machine_ondo_shitsudoke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1783973"/>
            <a:ext cx="1059693" cy="10596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akizukidenshi.com/img/goods/C/I-03142.jpg">
            <a:hlinkClick r:id="rId6"/>
            <a:extLst>
              <a:ext uri="{FF2B5EF4-FFF2-40B4-BE49-F238E27FC236}">
                <a16:creationId xmlns:a16="http://schemas.microsoft.com/office/drawing/2014/main" id="{25FB2EA0-155A-4DD9-8D16-08C910AD1219}"/>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6784" b="88442" l="13183" r="90207">
                        <a14:foregroundMark x1="72881" y1="26633" x2="72881" y2="26633"/>
                        <a14:foregroundMark x1="64783" y1="27387" x2="64783" y2="27387"/>
                        <a14:foregroundMark x1="71751" y1="18844" x2="71751" y2="18844"/>
                        <a14:foregroundMark x1="71186" y1="12814" x2="71186" y2="12814"/>
                        <a14:foregroundMark x1="80414" y1="15829" x2="80414" y2="15829"/>
                        <a14:foregroundMark x1="82674" y1="22111" x2="82674" y2="22111"/>
                        <a14:foregroundMark x1="83239" y1="26633" x2="83239" y2="26633"/>
                        <a14:foregroundMark x1="78343" y1="28141" x2="76083" y2="28894"/>
                        <a14:foregroundMark x1="72881" y1="31910" x2="70621" y2="32663"/>
                        <a14:foregroundMark x1="67985" y1="34925" x2="67985" y2="34925"/>
                        <a14:foregroundMark x1="62524" y1="36683" x2="59322" y2="38191"/>
                        <a14:foregroundMark x1="54426" y1="40452" x2="54426" y2="40452"/>
                        <a14:foregroundMark x1="51789" y1="43467" x2="48964" y2="44975"/>
                        <a14:foregroundMark x1="41996" y1="49497" x2="40301" y2="50251"/>
                        <a14:foregroundMark x1="37100" y1="55025" x2="33333" y2="58794"/>
                        <a14:foregroundMark x1="31638" y1="61809" x2="29567" y2="62563"/>
                        <a14:foregroundMark x1="27872" y1="64070" x2="27872" y2="64070"/>
                        <a14:foregroundMark x1="27307" y1="65578" x2="27307" y2="65578"/>
                        <a14:foregroundMark x1="27872" y1="70352" x2="32203" y2="70352"/>
                        <a14:foregroundMark x1="40301" y1="67085" x2="40866" y2="63317"/>
                        <a14:foregroundMark x1="43126" y1="57286" x2="43126" y2="57286"/>
                        <a14:foregroundMark x1="51224" y1="52764" x2="53861" y2="48744"/>
                        <a14:foregroundMark x1="62524" y1="40452" x2="62524" y2="40452"/>
                        <a14:foregroundMark x1="64218" y1="28894" x2="64218" y2="28894"/>
                        <a14:backgroundMark x1="32768" y1="28894" x2="32768" y2="28894"/>
                        <a14:backgroundMark x1="41996" y1="31910" x2="41996" y2="31910"/>
                        <a14:backgroundMark x1="45763" y1="21357" x2="45763" y2="21357"/>
                        <a14:backgroundMark x1="75518" y1="67839" x2="75518" y2="67839"/>
                        <a14:backgroundMark x1="69680" y1="72613" x2="69680" y2="72613"/>
                        <a14:backgroundMark x1="19774" y1="83920" x2="19774" y2="83920"/>
                        <a14:backgroundMark x1="22411" y1="44975" x2="22411" y2="44975"/>
                        <a14:backgroundMark x1="20339" y1="27387" x2="20339" y2="27387"/>
                        <a14:backgroundMark x1="29002" y1="18090" x2="29002" y2="18090"/>
                        <a14:backgroundMark x1="62524" y1="10553" x2="62524" y2="10553"/>
                        <a14:backgroundMark x1="55556" y1="12060" x2="55556" y2="12060"/>
                        <a14:backgroundMark x1="83616" y1="55779" x2="83616" y2="55779"/>
                        <a14:backgroundMark x1="82674" y1="74874" x2="82674" y2="74874"/>
                        <a14:backgroundMark x1="79849" y1="80905" x2="79849" y2="80905"/>
                        <a14:backgroundMark x1="63089" y1="79397" x2="63089" y2="79397"/>
                        <a14:backgroundMark x1="57062" y1="75628" x2="57062" y2="75628"/>
                      </a14:backgroundRemoval>
                    </a14:imgEffect>
                  </a14:imgLayer>
                </a14:imgProps>
              </a:ext>
              <a:ext uri="{28A0092B-C50C-407E-A947-70E740481C1C}">
                <a14:useLocalDpi xmlns:a14="http://schemas.microsoft.com/office/drawing/2010/main" val="0"/>
              </a:ext>
            </a:extLst>
          </a:blip>
          <a:srcRect l="13247" t="6751" r="10964" b="12947"/>
          <a:stretch/>
        </p:blipFill>
        <p:spPr bwMode="auto">
          <a:xfrm>
            <a:off x="4773168" y="1915603"/>
            <a:ext cx="1237415" cy="928063"/>
          </a:xfrm>
          <a:prstGeom prst="rect">
            <a:avLst/>
          </a:prstGeom>
          <a:noFill/>
          <a:ln w="34925">
            <a:noFill/>
          </a:ln>
          <a:extLst>
            <a:ext uri="{909E8E84-426E-40DD-AFC4-6F175D3DCCD1}">
              <a14:hiddenFill xmlns:a14="http://schemas.microsoft.com/office/drawing/2010/main">
                <a:solidFill>
                  <a:srgbClr val="FFFFFF"/>
                </a:solidFill>
              </a14:hiddenFill>
            </a:ext>
          </a:extLst>
        </p:spPr>
      </p:pic>
      <p:sp>
        <p:nvSpPr>
          <p:cNvPr id="11" name="コンテンツ プレースホルダー 2"/>
          <p:cNvSpPr txBox="1">
            <a:spLocks/>
          </p:cNvSpPr>
          <p:nvPr/>
        </p:nvSpPr>
        <p:spPr>
          <a:xfrm>
            <a:off x="685331" y="2843666"/>
            <a:ext cx="1628101" cy="3658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latin typeface="Tahoma" panose="020B0604030504040204" pitchFamily="34" charset="0"/>
                <a:ea typeface="UD デジタル 教科書体 NK-R" panose="02020400000000000000" pitchFamily="18" charset="-128"/>
                <a:cs typeface="Tahoma" panose="020B0604030504040204" pitchFamily="34" charset="0"/>
              </a:rPr>
              <a:t>温度センサ</a:t>
            </a: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sp>
        <p:nvSpPr>
          <p:cNvPr id="12" name="コンテンツ プレースホルダー 2"/>
          <p:cNvSpPr txBox="1">
            <a:spLocks/>
          </p:cNvSpPr>
          <p:nvPr/>
        </p:nvSpPr>
        <p:spPr>
          <a:xfrm>
            <a:off x="4909168" y="2843084"/>
            <a:ext cx="1628101" cy="3658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latin typeface="Tahoma" panose="020B0604030504040204" pitchFamily="34" charset="0"/>
                <a:ea typeface="UD デジタル 教科書体 NK-R" panose="02020400000000000000" pitchFamily="18" charset="-128"/>
                <a:cs typeface="Tahoma" panose="020B0604030504040204" pitchFamily="34" charset="0"/>
              </a:rPr>
              <a:t>コンピュータ</a:t>
            </a: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sp>
        <p:nvSpPr>
          <p:cNvPr id="13" name="コンテンツ プレースホルダー 2"/>
          <p:cNvSpPr txBox="1">
            <a:spLocks/>
          </p:cNvSpPr>
          <p:nvPr/>
        </p:nvSpPr>
        <p:spPr>
          <a:xfrm>
            <a:off x="9133006" y="2843084"/>
            <a:ext cx="1628101" cy="3658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latin typeface="Tahoma" panose="020B0604030504040204" pitchFamily="34" charset="0"/>
                <a:ea typeface="UD デジタル 教科書体 NK-R" panose="02020400000000000000" pitchFamily="18" charset="-128"/>
                <a:cs typeface="Tahoma" panose="020B0604030504040204" pitchFamily="34" charset="0"/>
              </a:rPr>
              <a:t>エアコン</a:t>
            </a:r>
            <a:endParaRPr lang="en-US" altLang="ja-JP" dirty="0">
              <a:latin typeface="Tahoma" panose="020B0604030504040204" pitchFamily="34" charset="0"/>
              <a:ea typeface="Tahoma" panose="020B0604030504040204" pitchFamily="34" charset="0"/>
              <a:cs typeface="Tahoma" panose="020B0604030504040204" pitchFamily="34" charset="0"/>
            </a:endParaRPr>
          </a:p>
        </p:txBody>
      </p:sp>
      <p:sp>
        <p:nvSpPr>
          <p:cNvPr id="14" name="右矢印 13"/>
          <p:cNvSpPr/>
          <p:nvPr/>
        </p:nvSpPr>
        <p:spPr>
          <a:xfrm>
            <a:off x="2245223" y="1980369"/>
            <a:ext cx="2263697" cy="680224"/>
          </a:xfrm>
          <a:prstGeom prst="rightArrow">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入力</a:t>
            </a:r>
          </a:p>
        </p:txBody>
      </p:sp>
      <p:sp>
        <p:nvSpPr>
          <p:cNvPr id="15" name="右矢印 14"/>
          <p:cNvSpPr/>
          <p:nvPr/>
        </p:nvSpPr>
        <p:spPr>
          <a:xfrm>
            <a:off x="6218633" y="1969245"/>
            <a:ext cx="2263697" cy="680224"/>
          </a:xfrm>
          <a:prstGeom prst="right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出力</a:t>
            </a:r>
          </a:p>
        </p:txBody>
      </p:sp>
      <p:sp>
        <p:nvSpPr>
          <p:cNvPr id="8" name="スライド番号プレースホルダー 7"/>
          <p:cNvSpPr>
            <a:spLocks noGrp="1"/>
          </p:cNvSpPr>
          <p:nvPr>
            <p:ph type="sldNum" sz="quarter" idx="12"/>
          </p:nvPr>
        </p:nvSpPr>
        <p:spPr/>
        <p:txBody>
          <a:bodyPr/>
          <a:lstStyle/>
          <a:p>
            <a:fld id="{5A94AD81-C81A-455B-A87B-15031EE15849}" type="slidenum">
              <a:rPr kumimoji="1" lang="ja-JP" altLang="en-US" smtClean="0"/>
              <a:t>70</a:t>
            </a:fld>
            <a:endParaRPr kumimoji="1" lang="ja-JP" altLang="en-US"/>
          </a:p>
        </p:txBody>
      </p:sp>
      <mc:AlternateContent xmlns:mc="http://schemas.openxmlformats.org/markup-compatibility/2006" xmlns:p14="http://schemas.microsoft.com/office/powerpoint/2010/main">
        <mc:Choice Requires="p14">
          <p:contentPart p14:bwMode="auto" r:id="rId9">
            <p14:nvContentPartPr>
              <p14:cNvPr id="6" name="インク 5">
                <a:extLst>
                  <a:ext uri="{FF2B5EF4-FFF2-40B4-BE49-F238E27FC236}">
                    <a16:creationId xmlns:a16="http://schemas.microsoft.com/office/drawing/2014/main" id="{B19B7F60-4C20-4241-87FA-1DA419C97F4C}"/>
                  </a:ext>
                </a:extLst>
              </p14:cNvPr>
              <p14:cNvContentPartPr/>
              <p14:nvPr/>
            </p14:nvContentPartPr>
            <p14:xfrm>
              <a:off x="493560" y="6374160"/>
              <a:ext cx="360" cy="360"/>
            </p14:xfrm>
          </p:contentPart>
        </mc:Choice>
        <mc:Fallback xmlns="">
          <p:pic>
            <p:nvPicPr>
              <p:cNvPr id="6" name="インク 5">
                <a:extLst>
                  <a:ext uri="{FF2B5EF4-FFF2-40B4-BE49-F238E27FC236}">
                    <a16:creationId xmlns:a16="http://schemas.microsoft.com/office/drawing/2014/main" id="{B19B7F60-4C20-4241-87FA-1DA419C97F4C}"/>
                  </a:ext>
                </a:extLst>
              </p:cNvPr>
              <p:cNvPicPr/>
              <p:nvPr/>
            </p:nvPicPr>
            <p:blipFill>
              <a:blip r:embed="rId10"/>
              <a:stretch>
                <a:fillRect/>
              </a:stretch>
            </p:blipFill>
            <p:spPr>
              <a:xfrm>
                <a:off x="477720" y="6310800"/>
                <a:ext cx="31680" cy="127080"/>
              </a:xfrm>
              <a:prstGeom prst="rect">
                <a:avLst/>
              </a:prstGeom>
            </p:spPr>
          </p:pic>
        </mc:Fallback>
      </mc:AlternateContent>
    </p:spTree>
    <p:extLst>
      <p:ext uri="{BB962C8B-B14F-4D97-AF65-F5344CB8AC3E}">
        <p14:creationId xmlns:p14="http://schemas.microsoft.com/office/powerpoint/2010/main" val="149888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0" end="0"/>
                                            </p:txEl>
                                          </p:spTgt>
                                        </p:tgtEl>
                                        <p:attrNameLst>
                                          <p:attrName>style.visibility</p:attrName>
                                        </p:attrNameLst>
                                      </p:cBhvr>
                                      <p:to>
                                        <p:strVal val="visible"/>
                                      </p:to>
                                    </p:set>
                                    <p:animEffect transition="in" filter="fade">
                                      <p:cBhvr>
                                        <p:cTn id="40" dur="500"/>
                                        <p:tgtEl>
                                          <p:spTgt spid="3">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fade">
                                      <p:cBhvr>
                                        <p:cTn id="45" dur="500"/>
                                        <p:tgtEl>
                                          <p:spTgt spid="3">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animEffect transition="in" filter="fade">
                                      <p:cBhvr>
                                        <p:cTn id="5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11" grpId="0"/>
      <p:bldP spid="12" grpId="0"/>
      <p:bldP spid="13" grpId="0"/>
      <p:bldP spid="14" grpId="0" animBg="1"/>
      <p:bldP spid="1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A/D</a:t>
            </a:r>
            <a:r>
              <a:rPr kumimoji="1" lang="ja-JP" altLang="en-US" dirty="0"/>
              <a:t>変換</a:t>
            </a:r>
            <a:r>
              <a:rPr kumimoji="1" lang="en-US" altLang="ja-JP" dirty="0"/>
              <a:t>(Analog/Digital</a:t>
            </a:r>
            <a:r>
              <a:rPr kumimoji="1" lang="ja-JP" altLang="en-US" dirty="0"/>
              <a:t>変換</a:t>
            </a:r>
            <a:r>
              <a:rPr kumimoji="1" lang="en-US" altLang="ja-JP" dirty="0"/>
              <a:t>)</a:t>
            </a:r>
            <a:endParaRPr kumimoji="1" lang="ja-JP" altLang="en-US" dirty="0"/>
          </a:p>
        </p:txBody>
      </p:sp>
      <p:sp>
        <p:nvSpPr>
          <p:cNvPr id="3" name="コンテンツ プレースホルダー 2"/>
          <p:cNvSpPr>
            <a:spLocks noGrp="1"/>
          </p:cNvSpPr>
          <p:nvPr>
            <p:ph idx="1"/>
          </p:nvPr>
        </p:nvSpPr>
        <p:spPr>
          <a:xfrm>
            <a:off x="385590" y="1200151"/>
            <a:ext cx="11369408" cy="5269922"/>
          </a:xfrm>
        </p:spPr>
        <p:txBody>
          <a:bodyPr>
            <a:normAutofit/>
          </a:bodyPr>
          <a:lstStyle/>
          <a:p>
            <a:pPr marL="0" indent="0">
              <a:buNone/>
            </a:pPr>
            <a:r>
              <a:rPr lang="ja-JP" altLang="en-US" dirty="0"/>
              <a:t>アナログ値をデジタル値に変換することを </a:t>
            </a:r>
            <a:r>
              <a:rPr lang="en-US" altLang="ja-JP" dirty="0">
                <a:solidFill>
                  <a:srgbClr val="FF0000"/>
                </a:solidFill>
              </a:rPr>
              <a:t>A/D</a:t>
            </a:r>
            <a:r>
              <a:rPr lang="ja-JP" altLang="en-US" dirty="0">
                <a:solidFill>
                  <a:srgbClr val="FF0000"/>
                </a:solidFill>
              </a:rPr>
              <a:t>変換 </a:t>
            </a:r>
            <a:r>
              <a:rPr lang="ja-JP" altLang="en-US" dirty="0"/>
              <a:t>と呼ぶ</a:t>
            </a:r>
            <a:endParaRPr lang="en-US" altLang="ja-JP" dirty="0"/>
          </a:p>
          <a:p>
            <a:pPr marL="0" indent="0">
              <a:buNone/>
            </a:pPr>
            <a:endParaRPr lang="en-US" altLang="ja-JP" dirty="0"/>
          </a:p>
          <a:p>
            <a:pPr marL="0" indent="0">
              <a:buNone/>
            </a:pPr>
            <a:r>
              <a:rPr lang="ja-JP" altLang="en-US" dirty="0"/>
              <a:t>単純な</a:t>
            </a:r>
            <a:r>
              <a:rPr lang="en-US" altLang="ja-JP" dirty="0"/>
              <a:t>High-Low</a:t>
            </a:r>
            <a:r>
              <a:rPr lang="ja-JP" altLang="en-US" dirty="0"/>
              <a:t>で表すことができない、</a:t>
            </a:r>
            <a:r>
              <a:rPr lang="en-US" altLang="ja-JP" dirty="0"/>
              <a:t/>
            </a:r>
            <a:br>
              <a:rPr lang="en-US" altLang="ja-JP" dirty="0"/>
            </a:br>
            <a:r>
              <a:rPr lang="ja-JP" altLang="en-US" dirty="0"/>
              <a:t>温度や距離などをコンピュータに</a:t>
            </a:r>
            <a:r>
              <a:rPr lang="ja-JP" altLang="en-US" dirty="0" smtClean="0"/>
              <a:t>取り込む際に用いる技術</a:t>
            </a:r>
            <a:endParaRPr kumimoji="1" lang="en-US" altLang="ja-JP" dirty="0"/>
          </a:p>
          <a:p>
            <a:pPr marL="0" indent="0">
              <a:buNone/>
            </a:pPr>
            <a:endParaRPr kumimoji="1" lang="en-US" altLang="ja-JP" dirty="0"/>
          </a:p>
          <a:p>
            <a:pPr marL="0" indent="0">
              <a:buNone/>
            </a:pPr>
            <a:r>
              <a:rPr kumimoji="1" lang="en-US" altLang="ja-JP" dirty="0"/>
              <a:t>A/D</a:t>
            </a:r>
            <a:r>
              <a:rPr kumimoji="1" lang="ja-JP" altLang="en-US" dirty="0"/>
              <a:t>変換を行う機器を</a:t>
            </a:r>
            <a:r>
              <a:rPr kumimoji="1" lang="en-US" altLang="ja-JP" dirty="0"/>
              <a:t>ADC</a:t>
            </a:r>
            <a:r>
              <a:rPr kumimoji="1" lang="ja-JP" altLang="en-US" dirty="0"/>
              <a:t>（</a:t>
            </a:r>
            <a:r>
              <a:rPr kumimoji="1" lang="en-US" altLang="ja-JP" dirty="0"/>
              <a:t>A/</a:t>
            </a:r>
            <a:r>
              <a:rPr kumimoji="1" lang="en-US" altLang="ja-JP" dirty="0" err="1"/>
              <a:t>DConverter</a:t>
            </a:r>
            <a:r>
              <a:rPr lang="en-US" altLang="ja-JP" dirty="0"/>
              <a:t>)</a:t>
            </a:r>
            <a:r>
              <a:rPr lang="ja-JP" altLang="en-US" dirty="0"/>
              <a:t>と呼ぶ</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71</a:t>
            </a:fld>
            <a:endParaRPr kumimoji="1" lang="ja-JP" altLang="en-US"/>
          </a:p>
        </p:txBody>
      </p:sp>
    </p:spTree>
    <p:extLst>
      <p:ext uri="{BB962C8B-B14F-4D97-AF65-F5344CB8AC3E}">
        <p14:creationId xmlns:p14="http://schemas.microsoft.com/office/powerpoint/2010/main" val="408921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A/D</a:t>
            </a:r>
            <a:r>
              <a:rPr lang="ja-JP" altLang="en-US" dirty="0"/>
              <a:t>変換の考え方</a:t>
            </a:r>
            <a:r>
              <a:rPr lang="en-US" altLang="ja-JP" dirty="0"/>
              <a:t>( 1 )</a:t>
            </a:r>
            <a:endParaRPr kumimoji="1" lang="ja-JP" altLang="en-US" dirty="0"/>
          </a:p>
        </p:txBody>
      </p:sp>
      <p:sp>
        <p:nvSpPr>
          <p:cNvPr id="3" name="コンテンツ プレースホルダー 2"/>
          <p:cNvSpPr>
            <a:spLocks noGrp="1"/>
          </p:cNvSpPr>
          <p:nvPr>
            <p:ph idx="1"/>
          </p:nvPr>
        </p:nvSpPr>
        <p:spPr>
          <a:xfrm>
            <a:off x="879764" y="982011"/>
            <a:ext cx="10770220" cy="2902492"/>
          </a:xfrm>
        </p:spPr>
        <p:txBody>
          <a:bodyPr>
            <a:normAutofit fontScale="92500" lnSpcReduction="10000"/>
          </a:bodyPr>
          <a:lstStyle/>
          <a:p>
            <a:pPr marL="0" indent="0">
              <a:buNone/>
            </a:pPr>
            <a:r>
              <a:rPr kumimoji="1" lang="ja-JP" altLang="en-US" dirty="0"/>
              <a:t>基本は</a:t>
            </a:r>
            <a:r>
              <a:rPr lang="ja-JP" altLang="en-US" dirty="0"/>
              <a:t>アナログ値を</a:t>
            </a:r>
            <a:r>
              <a:rPr kumimoji="1" lang="ja-JP" altLang="en-US" dirty="0"/>
              <a:t> </a:t>
            </a:r>
            <a:r>
              <a:rPr kumimoji="1" lang="ja-JP" altLang="en-US" dirty="0">
                <a:solidFill>
                  <a:srgbClr val="FF0000"/>
                </a:solidFill>
              </a:rPr>
              <a:t>ある基準より大きいか小さい</a:t>
            </a:r>
            <a:r>
              <a:rPr kumimoji="1" lang="ja-JP" altLang="en-US" dirty="0" smtClean="0">
                <a:solidFill>
                  <a:srgbClr val="FF0000"/>
                </a:solidFill>
              </a:rPr>
              <a:t>か</a:t>
            </a:r>
            <a:r>
              <a:rPr kumimoji="1" lang="ja-JP" altLang="en-US" dirty="0" smtClean="0"/>
              <a:t>で</a:t>
            </a:r>
            <a:r>
              <a:rPr kumimoji="1" lang="en-US" altLang="ja-JP" dirty="0" smtClean="0"/>
              <a:t/>
            </a:r>
            <a:br>
              <a:rPr kumimoji="1" lang="en-US" altLang="ja-JP" dirty="0" smtClean="0"/>
            </a:br>
            <a:r>
              <a:rPr kumimoji="1" lang="ja-JP" altLang="en-US" dirty="0" smtClean="0"/>
              <a:t>分割</a:t>
            </a:r>
            <a:r>
              <a:rPr kumimoji="1" lang="ja-JP" altLang="en-US" dirty="0"/>
              <a:t>する</a:t>
            </a:r>
            <a:endParaRPr kumimoji="1" lang="en-US" altLang="ja-JP" dirty="0"/>
          </a:p>
          <a:p>
            <a:pPr marL="0" indent="0">
              <a:buNone/>
            </a:pPr>
            <a:r>
              <a:rPr lang="en-US" altLang="ja-JP" dirty="0"/>
              <a:t> </a:t>
            </a:r>
          </a:p>
          <a:p>
            <a:pPr marL="0" indent="0">
              <a:buNone/>
            </a:pPr>
            <a:r>
              <a:rPr lang="ja-JP" altLang="en-US" dirty="0"/>
              <a:t>例</a:t>
            </a:r>
            <a:r>
              <a:rPr lang="en-US" altLang="ja-JP" dirty="0"/>
              <a:t>  	1</a:t>
            </a:r>
            <a:r>
              <a:rPr lang="ja-JP" altLang="en-US" dirty="0"/>
              <a:t>℃～</a:t>
            </a:r>
            <a:r>
              <a:rPr lang="en-US" altLang="ja-JP" dirty="0"/>
              <a:t>40</a:t>
            </a:r>
            <a:r>
              <a:rPr lang="ja-JP" altLang="en-US" dirty="0"/>
              <a:t>℃の温度</a:t>
            </a:r>
            <a:r>
              <a:rPr lang="en-US" altLang="ja-JP" dirty="0"/>
              <a:t>(</a:t>
            </a:r>
            <a:r>
              <a:rPr lang="ja-JP" altLang="en-US" dirty="0"/>
              <a:t>アナログ値</a:t>
            </a:r>
            <a:r>
              <a:rPr lang="en-US" altLang="ja-JP" dirty="0"/>
              <a:t>) </a:t>
            </a:r>
            <a:r>
              <a:rPr lang="ja-JP" altLang="en-US" dirty="0"/>
              <a:t>を </a:t>
            </a:r>
            <a:r>
              <a:rPr lang="en-US" altLang="ja-JP" dirty="0"/>
              <a:t/>
            </a:r>
            <a:br>
              <a:rPr lang="en-US" altLang="ja-JP" dirty="0"/>
            </a:br>
            <a:r>
              <a:rPr lang="en-US" altLang="ja-JP" dirty="0"/>
              <a:t>	1bit</a:t>
            </a:r>
            <a:r>
              <a:rPr lang="ja-JP" altLang="en-US" dirty="0"/>
              <a:t>のデジタル値に変換する</a:t>
            </a:r>
            <a:endParaRPr lang="en-US" altLang="ja-JP" dirty="0"/>
          </a:p>
          <a:p>
            <a:pPr marL="0" indent="0">
              <a:buNone/>
            </a:pP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3982675582"/>
              </p:ext>
            </p:extLst>
          </p:nvPr>
        </p:nvGraphicFramePr>
        <p:xfrm>
          <a:off x="2032000" y="4295318"/>
          <a:ext cx="8128000" cy="1112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813234784"/>
                    </a:ext>
                  </a:extLst>
                </a:gridCol>
                <a:gridCol w="4064000">
                  <a:extLst>
                    <a:ext uri="{9D8B030D-6E8A-4147-A177-3AD203B41FA5}">
                      <a16:colId xmlns:a16="http://schemas.microsoft.com/office/drawing/2014/main" val="3053558527"/>
                    </a:ext>
                  </a:extLst>
                </a:gridCol>
              </a:tblGrid>
              <a:tr h="370840">
                <a:tc>
                  <a:txBody>
                    <a:bodyP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温度</a:t>
                      </a:r>
                    </a:p>
                  </a:txBody>
                  <a:tcPr/>
                </a:tc>
                <a:tc>
                  <a:txBody>
                    <a:bodyPr/>
                    <a:lstStyle/>
                    <a:p>
                      <a:pPr algn="ctr"/>
                      <a:r>
                        <a:rPr kumimoji="1" lang="ja-JP" altLang="en-US" dirty="0">
                          <a:solidFill>
                            <a:schemeClr val="tx1"/>
                          </a:solidFill>
                          <a:latin typeface="UD デジタル 教科書体 NK-R" panose="02020400000000000000" pitchFamily="18" charset="-128"/>
                          <a:ea typeface="UD デジタル 教科書体 NK-R" panose="02020400000000000000" pitchFamily="18" charset="-128"/>
                        </a:rPr>
                        <a:t>デジタル値</a:t>
                      </a:r>
                    </a:p>
                  </a:txBody>
                  <a:tcPr/>
                </a:tc>
                <a:extLst>
                  <a:ext uri="{0D108BD9-81ED-4DB2-BD59-A6C34878D82A}">
                    <a16:rowId xmlns:a16="http://schemas.microsoft.com/office/drawing/2014/main" val="2868888227"/>
                  </a:ext>
                </a:extLst>
              </a:tr>
              <a:tr h="370840">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1</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latin typeface="Tahoma" panose="020B0604030504040204" pitchFamily="34" charset="0"/>
                          <a:ea typeface="Tahoma" panose="020B0604030504040204" pitchFamily="34" charset="0"/>
                          <a:cs typeface="Tahoma" panose="020B0604030504040204" pitchFamily="34" charset="0"/>
                        </a:rPr>
                        <a:t>20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p>
                  </a:txBody>
                  <a:tcPr/>
                </a:tc>
                <a:tc>
                  <a:txBody>
                    <a:bodyPr/>
                    <a:lstStyle/>
                    <a:p>
                      <a:pPr algn="ctr"/>
                      <a:endParaRPr kumimoji="1" lang="ja-JP" altLang="en-US" dirty="0">
                        <a:solidFill>
                          <a:schemeClr val="accent1">
                            <a:lumMod val="50000"/>
                          </a:schemeClr>
                        </a:solidFill>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605585257"/>
                  </a:ext>
                </a:extLst>
              </a:tr>
              <a:tr h="370840">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21</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latin typeface="Tahoma" panose="020B0604030504040204" pitchFamily="34" charset="0"/>
                          <a:ea typeface="Tahoma" panose="020B0604030504040204" pitchFamily="34" charset="0"/>
                          <a:cs typeface="Tahoma" panose="020B0604030504040204" pitchFamily="34" charset="0"/>
                        </a:rPr>
                        <a:t>40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p>
                  </a:txBody>
                  <a:tcPr/>
                </a:tc>
                <a:tc>
                  <a:txBody>
                    <a:bodyPr/>
                    <a:lstStyle/>
                    <a:p>
                      <a:pPr algn="ctr"/>
                      <a:endPar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endParaRPr>
                    </a:p>
                  </a:txBody>
                  <a:tcPr/>
                </a:tc>
                <a:extLst>
                  <a:ext uri="{0D108BD9-81ED-4DB2-BD59-A6C34878D82A}">
                    <a16:rowId xmlns:a16="http://schemas.microsoft.com/office/drawing/2014/main" val="412775537"/>
                  </a:ext>
                </a:extLst>
              </a:tr>
            </a:tbl>
          </a:graphicData>
        </a:graphic>
      </p:graphicFrame>
      <p:sp>
        <p:nvSpPr>
          <p:cNvPr id="5" name="テキスト ボックス 4"/>
          <p:cNvSpPr txBox="1"/>
          <p:nvPr/>
        </p:nvSpPr>
        <p:spPr>
          <a:xfrm>
            <a:off x="7474839" y="4686384"/>
            <a:ext cx="981309" cy="369332"/>
          </a:xfrm>
          <a:prstGeom prst="rect">
            <a:avLst/>
          </a:prstGeom>
          <a:noFill/>
        </p:spPr>
        <p:txBody>
          <a:bodyPr wrap="square" rtlCol="0">
            <a:spAutoFit/>
          </a:bodyPr>
          <a:lstStyle/>
          <a:p>
            <a:r>
              <a:rPr kumimoji="1" lang="ja-JP" altLang="en-US" dirty="0">
                <a:solidFill>
                  <a:schemeClr val="accent1">
                    <a:lumMod val="50000"/>
                  </a:schemeClr>
                </a:solidFill>
                <a:latin typeface="UD デジタル 教科書体 NK-R" panose="02020400000000000000" pitchFamily="18" charset="-128"/>
                <a:ea typeface="UD デジタル 教科書体 NK-R" panose="02020400000000000000" pitchFamily="18" charset="-128"/>
              </a:rPr>
              <a:t>寒い</a:t>
            </a:r>
          </a:p>
        </p:txBody>
      </p:sp>
      <p:sp>
        <p:nvSpPr>
          <p:cNvPr id="6" name="テキスト ボックス 5"/>
          <p:cNvSpPr txBox="1"/>
          <p:nvPr/>
        </p:nvSpPr>
        <p:spPr>
          <a:xfrm>
            <a:off x="7474838" y="5057978"/>
            <a:ext cx="981309" cy="369332"/>
          </a:xfrm>
          <a:prstGeom prst="rect">
            <a:avLst/>
          </a:prstGeom>
          <a:noFill/>
        </p:spPr>
        <p:txBody>
          <a:bodyPr wrap="square" rtlCol="0">
            <a:spAutoFit/>
          </a:bodyPr>
          <a:lstStyle/>
          <a:p>
            <a:r>
              <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rPr>
              <a:t>暑い</a:t>
            </a:r>
          </a:p>
        </p:txBody>
      </p:sp>
      <p:sp>
        <p:nvSpPr>
          <p:cNvPr id="7" name="コンテンツ プレースホルダー 2"/>
          <p:cNvSpPr txBox="1">
            <a:spLocks/>
          </p:cNvSpPr>
          <p:nvPr/>
        </p:nvSpPr>
        <p:spPr>
          <a:xfrm>
            <a:off x="3520997" y="6135961"/>
            <a:ext cx="4820115" cy="5687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600" dirty="0">
                <a:solidFill>
                  <a:srgbClr val="FF0000"/>
                </a:solidFill>
                <a:latin typeface="UD デジタル 教科書体 NK-R" panose="02020400000000000000" pitchFamily="18" charset="-128"/>
                <a:ea typeface="UD デジタル 教科書体 NK-R" panose="02020400000000000000" pitchFamily="18" charset="-128"/>
              </a:rPr>
              <a:t>もっと細かく分けたい</a:t>
            </a:r>
            <a:endParaRPr lang="en-US" altLang="ja-JP" sz="3600" dirty="0">
              <a:solidFill>
                <a:srgbClr val="FF0000"/>
              </a:solidFill>
              <a:latin typeface="UD デジタル 教科書体 NK-R" panose="02020400000000000000" pitchFamily="18" charset="-128"/>
              <a:ea typeface="UD デジタル 教科書体 NK-R" panose="02020400000000000000" pitchFamily="18" charset="-128"/>
            </a:endParaRPr>
          </a:p>
          <a:p>
            <a:pPr marL="0" indent="0">
              <a:buNone/>
            </a:pPr>
            <a:endParaRPr lang="ja-JP" altLang="en-US" sz="3200"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8" name="テキスト ボックス 7">
            <a:extLst>
              <a:ext uri="{FF2B5EF4-FFF2-40B4-BE49-F238E27FC236}">
                <a16:creationId xmlns:a16="http://schemas.microsoft.com/office/drawing/2014/main" id="{AF4DB012-9106-4E5A-ABB0-0AE0B7D13354}"/>
              </a:ext>
            </a:extLst>
          </p:cNvPr>
          <p:cNvSpPr txBox="1"/>
          <p:nvPr/>
        </p:nvSpPr>
        <p:spPr>
          <a:xfrm>
            <a:off x="8817419" y="4666912"/>
            <a:ext cx="981309" cy="369332"/>
          </a:xfrm>
          <a:prstGeom prst="rect">
            <a:avLst/>
          </a:prstGeom>
          <a:noFill/>
        </p:spPr>
        <p:txBody>
          <a:bodyPr wrap="square" rtlCol="0">
            <a:spAutoFit/>
          </a:bodyPr>
          <a:lstStyle/>
          <a:p>
            <a:r>
              <a:rPr kumimoji="1" lang="en-US" altLang="ja-JP"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( 0 )</a:t>
            </a:r>
            <a:endParaRPr kumimoji="1" lang="ja-JP" altLang="en-US" dirty="0">
              <a:solidFill>
                <a:schemeClr val="accent1">
                  <a:lumMod val="50000"/>
                </a:schemeClr>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9" name="テキスト ボックス 8">
            <a:extLst>
              <a:ext uri="{FF2B5EF4-FFF2-40B4-BE49-F238E27FC236}">
                <a16:creationId xmlns:a16="http://schemas.microsoft.com/office/drawing/2014/main" id="{DB98631F-E3AD-49E3-98AB-AF8087A2F1FF}"/>
              </a:ext>
            </a:extLst>
          </p:cNvPr>
          <p:cNvSpPr txBox="1"/>
          <p:nvPr/>
        </p:nvSpPr>
        <p:spPr>
          <a:xfrm>
            <a:off x="8817419" y="5038506"/>
            <a:ext cx="981309" cy="369332"/>
          </a:xfrm>
          <a:prstGeom prst="rect">
            <a:avLst/>
          </a:prstGeom>
          <a:noFill/>
        </p:spPr>
        <p:txBody>
          <a:bodyPr wrap="square" rtlCol="0">
            <a:spAutoFit/>
          </a:bodyPr>
          <a:lstStyle/>
          <a:p>
            <a:r>
              <a:rPr kumimoji="1"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( 1 )</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0" name="スライド番号プレースホルダー 9"/>
          <p:cNvSpPr>
            <a:spLocks noGrp="1"/>
          </p:cNvSpPr>
          <p:nvPr>
            <p:ph type="sldNum" sz="quarter" idx="12"/>
          </p:nvPr>
        </p:nvSpPr>
        <p:spPr/>
        <p:txBody>
          <a:bodyPr/>
          <a:lstStyle/>
          <a:p>
            <a:fld id="{5A94AD81-C81A-455B-A87B-15031EE15849}" type="slidenum">
              <a:rPr kumimoji="1" lang="ja-JP" altLang="en-US" smtClean="0"/>
              <a:t>72</a:t>
            </a:fld>
            <a:endParaRPr kumimoji="1" lang="ja-JP" altLang="en-US"/>
          </a:p>
        </p:txBody>
      </p:sp>
    </p:spTree>
    <p:extLst>
      <p:ext uri="{BB962C8B-B14F-4D97-AF65-F5344CB8AC3E}">
        <p14:creationId xmlns:p14="http://schemas.microsoft.com/office/powerpoint/2010/main" val="313570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A/D</a:t>
            </a:r>
            <a:r>
              <a:rPr lang="ja-JP" altLang="en-US" dirty="0"/>
              <a:t>変換の考え方</a:t>
            </a:r>
            <a:r>
              <a:rPr lang="en-US" altLang="ja-JP" dirty="0"/>
              <a:t>( 2 )</a:t>
            </a:r>
            <a:endParaRPr kumimoji="1" lang="ja-JP" altLang="en-US" dirty="0"/>
          </a:p>
        </p:txBody>
      </p:sp>
      <p:sp>
        <p:nvSpPr>
          <p:cNvPr id="3" name="コンテンツ プレースホルダー 2"/>
          <p:cNvSpPr>
            <a:spLocks noGrp="1"/>
          </p:cNvSpPr>
          <p:nvPr>
            <p:ph idx="1"/>
          </p:nvPr>
        </p:nvSpPr>
        <p:spPr>
          <a:xfrm>
            <a:off x="838200" y="1825625"/>
            <a:ext cx="10770220" cy="1107146"/>
          </a:xfrm>
        </p:spPr>
        <p:txBody>
          <a:bodyPr>
            <a:normAutofit fontScale="92500" lnSpcReduction="20000"/>
          </a:bodyPr>
          <a:lstStyle/>
          <a:p>
            <a:pPr marL="0" indent="0">
              <a:buNone/>
            </a:pPr>
            <a:r>
              <a:rPr lang="ja-JP" altLang="en-US" dirty="0"/>
              <a:t>先ほどの</a:t>
            </a:r>
            <a:r>
              <a:rPr lang="en-US" altLang="ja-JP" dirty="0"/>
              <a:t>A/D</a:t>
            </a:r>
            <a:r>
              <a:rPr lang="ja-JP" altLang="en-US" dirty="0"/>
              <a:t>変換は大雑把すぎる</a:t>
            </a:r>
            <a:r>
              <a:rPr lang="en-US" altLang="ja-JP" dirty="0"/>
              <a:t> </a:t>
            </a:r>
          </a:p>
          <a:p>
            <a:pPr marL="0" indent="0">
              <a:buNone/>
            </a:pPr>
            <a:r>
              <a:rPr lang="ja-JP" altLang="en-US" dirty="0"/>
              <a:t>細かくするには </a:t>
            </a:r>
            <a:r>
              <a:rPr lang="ja-JP" altLang="en-US" dirty="0">
                <a:solidFill>
                  <a:srgbClr val="FF0000"/>
                </a:solidFill>
              </a:rPr>
              <a:t>分割数</a:t>
            </a:r>
            <a:r>
              <a:rPr lang="en-US" altLang="ja-JP" dirty="0">
                <a:solidFill>
                  <a:srgbClr val="FF0000"/>
                </a:solidFill>
              </a:rPr>
              <a:t>(bit</a:t>
            </a:r>
            <a:r>
              <a:rPr lang="ja-JP" altLang="en-US" dirty="0">
                <a:solidFill>
                  <a:srgbClr val="FF0000"/>
                </a:solidFill>
              </a:rPr>
              <a:t>数</a:t>
            </a:r>
            <a:r>
              <a:rPr lang="en-US" altLang="ja-JP" dirty="0">
                <a:solidFill>
                  <a:srgbClr val="FF0000"/>
                </a:solidFill>
              </a:rPr>
              <a:t>) </a:t>
            </a:r>
            <a:r>
              <a:rPr lang="ja-JP" altLang="en-US" dirty="0"/>
              <a:t>を増やしてあげればよい</a:t>
            </a:r>
            <a:endParaRPr lang="en-US" altLang="ja-JP" dirty="0"/>
          </a:p>
        </p:txBody>
      </p:sp>
      <p:graphicFrame>
        <p:nvGraphicFramePr>
          <p:cNvPr id="4" name="表 3"/>
          <p:cNvGraphicFramePr>
            <a:graphicFrameLocks noGrp="1"/>
          </p:cNvGraphicFramePr>
          <p:nvPr>
            <p:extLst>
              <p:ext uri="{D42A27DB-BD31-4B8C-83A1-F6EECF244321}">
                <p14:modId xmlns:p14="http://schemas.microsoft.com/office/powerpoint/2010/main" val="3809171345"/>
              </p:ext>
            </p:extLst>
          </p:nvPr>
        </p:nvGraphicFramePr>
        <p:xfrm>
          <a:off x="1600820" y="39687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813234784"/>
                    </a:ext>
                  </a:extLst>
                </a:gridCol>
                <a:gridCol w="4064000">
                  <a:extLst>
                    <a:ext uri="{9D8B030D-6E8A-4147-A177-3AD203B41FA5}">
                      <a16:colId xmlns:a16="http://schemas.microsoft.com/office/drawing/2014/main" val="3053558527"/>
                    </a:ext>
                  </a:extLst>
                </a:gridCol>
              </a:tblGrid>
              <a:tr h="370840">
                <a:tc>
                  <a:txBody>
                    <a:bodyPr/>
                    <a:lstStyle/>
                    <a:p>
                      <a:pPr algn="ctr"/>
                      <a:r>
                        <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温度</a:t>
                      </a:r>
                    </a:p>
                  </a:txBody>
                  <a:tcPr/>
                </a:tc>
                <a:tc>
                  <a:txBody>
                    <a:bodyPr/>
                    <a:lstStyle/>
                    <a:p>
                      <a:pPr algn="ctr"/>
                      <a:r>
                        <a:rPr kumimoji="1" lang="ja-JP" altLang="en-US"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デジタル値</a:t>
                      </a:r>
                    </a:p>
                  </a:txBody>
                  <a:tcPr/>
                </a:tc>
                <a:extLst>
                  <a:ext uri="{0D108BD9-81ED-4DB2-BD59-A6C34878D82A}">
                    <a16:rowId xmlns:a16="http://schemas.microsoft.com/office/drawing/2014/main" val="2868888227"/>
                  </a:ext>
                </a:extLst>
              </a:tr>
              <a:tr h="370840">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1</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latin typeface="Tahoma" panose="020B0604030504040204" pitchFamily="34" charset="0"/>
                          <a:ea typeface="Tahoma" panose="020B0604030504040204" pitchFamily="34" charset="0"/>
                          <a:cs typeface="Tahoma" panose="020B0604030504040204" pitchFamily="34" charset="0"/>
                        </a:rPr>
                        <a:t>10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p>
                  </a:txBody>
                  <a:tcPr/>
                </a:tc>
                <a:tc>
                  <a:txBody>
                    <a:bodyPr/>
                    <a:lstStyle/>
                    <a:p>
                      <a:pPr algn="ctr"/>
                      <a:r>
                        <a:rPr kumimoji="1" lang="ja-JP" altLang="en-US" dirty="0">
                          <a:solidFill>
                            <a:schemeClr val="accent1">
                              <a:lumMod val="50000"/>
                            </a:schemeClr>
                          </a:solidFill>
                          <a:latin typeface="Tahoma" panose="020B0604030504040204" pitchFamily="34" charset="0"/>
                          <a:ea typeface="UD デジタル 教科書体 NK-R" panose="02020400000000000000" pitchFamily="18" charset="-128"/>
                          <a:cs typeface="Tahoma" panose="020B0604030504040204" pitchFamily="34" charset="0"/>
                        </a:rPr>
                        <a:t>とても寒い</a:t>
                      </a:r>
                    </a:p>
                  </a:txBody>
                  <a:tcPr/>
                </a:tc>
                <a:extLst>
                  <a:ext uri="{0D108BD9-81ED-4DB2-BD59-A6C34878D82A}">
                    <a16:rowId xmlns:a16="http://schemas.microsoft.com/office/drawing/2014/main" val="605585257"/>
                  </a:ext>
                </a:extLst>
              </a:tr>
              <a:tr h="370840">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11</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latin typeface="Tahoma" panose="020B0604030504040204" pitchFamily="34" charset="0"/>
                          <a:ea typeface="Tahoma" panose="020B0604030504040204" pitchFamily="34" charset="0"/>
                          <a:cs typeface="Tahoma" panose="020B0604030504040204" pitchFamily="34" charset="0"/>
                        </a:rPr>
                        <a:t>20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p>
                  </a:txBody>
                  <a:tcPr/>
                </a:tc>
                <a:tc>
                  <a:txBody>
                    <a:bodyPr/>
                    <a:lstStyle/>
                    <a:p>
                      <a:pPr algn="ctr"/>
                      <a:r>
                        <a:rPr kumimoji="1" lang="ja-JP" altLang="en-US" dirty="0">
                          <a:solidFill>
                            <a:schemeClr val="accent1">
                              <a:lumMod val="50000"/>
                            </a:schemeClr>
                          </a:solidFill>
                          <a:latin typeface="Tahoma" panose="020B0604030504040204" pitchFamily="34" charset="0"/>
                          <a:ea typeface="UD デジタル 教科書体 NK-R" panose="02020400000000000000" pitchFamily="18" charset="-128"/>
                          <a:cs typeface="Tahoma" panose="020B0604030504040204" pitchFamily="34" charset="0"/>
                        </a:rPr>
                        <a:t>寒い</a:t>
                      </a:r>
                      <a:endPar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endParaRPr>
                    </a:p>
                  </a:txBody>
                  <a:tcPr/>
                </a:tc>
                <a:extLst>
                  <a:ext uri="{0D108BD9-81ED-4DB2-BD59-A6C34878D82A}">
                    <a16:rowId xmlns:a16="http://schemas.microsoft.com/office/drawing/2014/main" val="41277553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Tahoma" panose="020B0604030504040204" pitchFamily="34" charset="0"/>
                          <a:cs typeface="Tahoma" panose="020B0604030504040204" pitchFamily="34" charset="0"/>
                        </a:rPr>
                        <a:t>21</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latin typeface="Tahoma" panose="020B0604030504040204" pitchFamily="34" charset="0"/>
                          <a:ea typeface="Tahoma" panose="020B0604030504040204" pitchFamily="34" charset="0"/>
                          <a:cs typeface="Tahoma" panose="020B0604030504040204" pitchFamily="34" charset="0"/>
                        </a:rPr>
                        <a:t>30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p>
                  </a:txBody>
                  <a:tcPr/>
                </a:tc>
                <a:tc>
                  <a:txBody>
                    <a:bodyPr/>
                    <a:lstStyle/>
                    <a:p>
                      <a:pPr algn="ctr"/>
                      <a:r>
                        <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暑い</a:t>
                      </a:r>
                    </a:p>
                  </a:txBody>
                  <a:tcPr/>
                </a:tc>
                <a:extLst>
                  <a:ext uri="{0D108BD9-81ED-4DB2-BD59-A6C34878D82A}">
                    <a16:rowId xmlns:a16="http://schemas.microsoft.com/office/drawing/2014/main" val="8752348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ahoma" panose="020B0604030504040204" pitchFamily="34" charset="0"/>
                          <a:ea typeface="Tahoma" panose="020B0604030504040204" pitchFamily="34" charset="0"/>
                          <a:cs typeface="Tahoma" panose="020B0604030504040204" pitchFamily="34" charset="0"/>
                        </a:rPr>
                        <a:t>31</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kumimoji="1" lang="en-US" altLang="ja-JP" dirty="0">
                          <a:latin typeface="Tahoma" panose="020B0604030504040204" pitchFamily="34" charset="0"/>
                          <a:ea typeface="Tahoma" panose="020B0604030504040204" pitchFamily="34" charset="0"/>
                          <a:cs typeface="Tahoma" panose="020B0604030504040204" pitchFamily="34" charset="0"/>
                        </a:rPr>
                        <a:t>40</a:t>
                      </a:r>
                      <a:r>
                        <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p>
                  </a:txBody>
                  <a:tcPr/>
                </a:tc>
                <a:tc>
                  <a:txBody>
                    <a:bodyPr/>
                    <a:lstStyle/>
                    <a:p>
                      <a:pPr algn="ctr"/>
                      <a:r>
                        <a:rPr kumimoji="1"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とても暑い</a:t>
                      </a:r>
                    </a:p>
                  </a:txBody>
                  <a:tcPr/>
                </a:tc>
                <a:extLst>
                  <a:ext uri="{0D108BD9-81ED-4DB2-BD59-A6C34878D82A}">
                    <a16:rowId xmlns:a16="http://schemas.microsoft.com/office/drawing/2014/main" val="3220339536"/>
                  </a:ext>
                </a:extLst>
              </a:tr>
            </a:tbl>
          </a:graphicData>
        </a:graphic>
      </p:graphicFrame>
      <p:sp>
        <p:nvSpPr>
          <p:cNvPr id="9" name="テキスト ボックス 8"/>
          <p:cNvSpPr txBox="1"/>
          <p:nvPr/>
        </p:nvSpPr>
        <p:spPr>
          <a:xfrm>
            <a:off x="8508379" y="4340735"/>
            <a:ext cx="981309" cy="369332"/>
          </a:xfrm>
          <a:prstGeom prst="rect">
            <a:avLst/>
          </a:prstGeom>
          <a:noFill/>
        </p:spPr>
        <p:txBody>
          <a:bodyPr wrap="square" rtlCol="0">
            <a:spAutoFit/>
          </a:bodyPr>
          <a:lstStyle/>
          <a:p>
            <a:r>
              <a:rPr kumimoji="1" lang="en-US" altLang="ja-JP"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( 00 )</a:t>
            </a:r>
            <a:endParaRPr kumimoji="1" lang="ja-JP" altLang="en-US" dirty="0">
              <a:solidFill>
                <a:schemeClr val="accent1">
                  <a:lumMod val="50000"/>
                </a:schemeClr>
              </a:solidFill>
              <a:latin typeface="Tahoma" panose="020B0604030504040204" pitchFamily="34" charset="0"/>
              <a:cs typeface="Tahoma" panose="020B0604030504040204" pitchFamily="34" charset="0"/>
            </a:endParaRPr>
          </a:p>
        </p:txBody>
      </p:sp>
      <p:sp>
        <p:nvSpPr>
          <p:cNvPr id="10" name="テキスト ボックス 9"/>
          <p:cNvSpPr txBox="1"/>
          <p:nvPr/>
        </p:nvSpPr>
        <p:spPr>
          <a:xfrm>
            <a:off x="8508379" y="4712329"/>
            <a:ext cx="981309" cy="369332"/>
          </a:xfrm>
          <a:prstGeom prst="rect">
            <a:avLst/>
          </a:prstGeom>
          <a:noFill/>
        </p:spPr>
        <p:txBody>
          <a:bodyPr wrap="square" rtlCol="0">
            <a:spAutoFit/>
          </a:bodyPr>
          <a:lstStyle/>
          <a:p>
            <a:r>
              <a:rPr kumimoji="1" lang="en-US" altLang="ja-JP"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( 01 )</a:t>
            </a:r>
            <a:endParaRPr kumimoji="1" lang="ja-JP" altLang="en-US" dirty="0">
              <a:solidFill>
                <a:schemeClr val="accent1">
                  <a:lumMod val="50000"/>
                </a:schemeClr>
              </a:solidFill>
              <a:latin typeface="Tahoma" panose="020B0604030504040204" pitchFamily="34" charset="0"/>
              <a:cs typeface="Tahoma" panose="020B0604030504040204" pitchFamily="34" charset="0"/>
            </a:endParaRPr>
          </a:p>
        </p:txBody>
      </p:sp>
      <p:sp>
        <p:nvSpPr>
          <p:cNvPr id="11" name="テキスト ボックス 10"/>
          <p:cNvSpPr txBox="1"/>
          <p:nvPr/>
        </p:nvSpPr>
        <p:spPr>
          <a:xfrm>
            <a:off x="8508379" y="5081984"/>
            <a:ext cx="981309" cy="369332"/>
          </a:xfrm>
          <a:prstGeom prst="rect">
            <a:avLst/>
          </a:prstGeom>
          <a:noFill/>
        </p:spPr>
        <p:txBody>
          <a:bodyPr wrap="square" rtlCol="0">
            <a:spAutoFit/>
          </a:bodyPr>
          <a:lstStyle/>
          <a:p>
            <a:r>
              <a:rPr kumimoji="1"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( 10 )</a:t>
            </a:r>
            <a:endParaRPr kumimoji="1" lang="ja-JP" altLang="en-US" dirty="0">
              <a:solidFill>
                <a:srgbClr val="FF0000"/>
              </a:solidFill>
              <a:latin typeface="Tahoma" panose="020B0604030504040204" pitchFamily="34" charset="0"/>
              <a:cs typeface="Tahoma" panose="020B0604030504040204" pitchFamily="34" charset="0"/>
            </a:endParaRPr>
          </a:p>
        </p:txBody>
      </p:sp>
      <p:sp>
        <p:nvSpPr>
          <p:cNvPr id="12" name="テキスト ボックス 11"/>
          <p:cNvSpPr txBox="1"/>
          <p:nvPr/>
        </p:nvSpPr>
        <p:spPr>
          <a:xfrm>
            <a:off x="8508379" y="5453578"/>
            <a:ext cx="981309" cy="369332"/>
          </a:xfrm>
          <a:prstGeom prst="rect">
            <a:avLst/>
          </a:prstGeom>
          <a:noFill/>
        </p:spPr>
        <p:txBody>
          <a:bodyPr wrap="square" rtlCol="0">
            <a:spAutoFit/>
          </a:bodyPr>
          <a:lstStyle/>
          <a:p>
            <a:r>
              <a:rPr kumimoji="1"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( 11 )</a:t>
            </a:r>
            <a:endParaRPr kumimoji="1" lang="ja-JP" altLang="en-US" dirty="0">
              <a:solidFill>
                <a:srgbClr val="FF0000"/>
              </a:solidFill>
              <a:latin typeface="Tahoma" panose="020B0604030504040204" pitchFamily="34" charset="0"/>
              <a:cs typeface="Tahoma" panose="020B0604030504040204" pitchFamily="34" charset="0"/>
            </a:endParaRPr>
          </a:p>
        </p:txBody>
      </p:sp>
      <p:sp>
        <p:nvSpPr>
          <p:cNvPr id="13" name="正方形/長方形 12"/>
          <p:cNvSpPr/>
          <p:nvPr/>
        </p:nvSpPr>
        <p:spPr>
          <a:xfrm>
            <a:off x="692305" y="3304796"/>
            <a:ext cx="11062009" cy="800219"/>
          </a:xfrm>
          <a:prstGeom prst="rect">
            <a:avLst/>
          </a:prstGeom>
        </p:spPr>
        <p:txBody>
          <a:bodyPr wrap="square">
            <a:spAutoFit/>
          </a:bodyPr>
          <a:lstStyle/>
          <a:p>
            <a:r>
              <a:rPr lang="en-US" altLang="ja-JP" sz="2800" dirty="0">
                <a:latin typeface="Tahoma" panose="020B0604030504040204" pitchFamily="34" charset="0"/>
                <a:ea typeface="Tahoma" panose="020B0604030504040204" pitchFamily="34" charset="0"/>
                <a:cs typeface="Tahoma" panose="020B0604030504040204" pitchFamily="34" charset="0"/>
              </a:rPr>
              <a:t>Ex  1</a:t>
            </a:r>
            <a:r>
              <a:rPr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a:t>
            </a:r>
            <a:r>
              <a:rPr lang="en-US" altLang="ja-JP" sz="2800" dirty="0">
                <a:latin typeface="Tahoma" panose="020B0604030504040204" pitchFamily="34" charset="0"/>
                <a:ea typeface="Tahoma" panose="020B0604030504040204" pitchFamily="34" charset="0"/>
                <a:cs typeface="Tahoma" panose="020B0604030504040204" pitchFamily="34" charset="0"/>
              </a:rPr>
              <a:t>40</a:t>
            </a:r>
            <a:r>
              <a:rPr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℃の温度</a:t>
            </a:r>
            <a:r>
              <a:rPr lang="en-US" altLang="ja-JP" sz="2800" dirty="0">
                <a:latin typeface="Tahoma" panose="020B0604030504040204" pitchFamily="34" charset="0"/>
                <a:ea typeface="Tahoma" panose="020B0604030504040204" pitchFamily="34" charset="0"/>
                <a:cs typeface="Tahoma" panose="020B0604030504040204" pitchFamily="34" charset="0"/>
              </a:rPr>
              <a:t>(</a:t>
            </a:r>
            <a:r>
              <a:rPr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アナログ値</a:t>
            </a:r>
            <a:r>
              <a:rPr lang="en-US" altLang="ja-JP" sz="2800" dirty="0">
                <a:latin typeface="Tahoma" panose="020B0604030504040204" pitchFamily="34" charset="0"/>
                <a:ea typeface="Tahoma" panose="020B0604030504040204" pitchFamily="34" charset="0"/>
                <a:cs typeface="Tahoma" panose="020B0604030504040204" pitchFamily="34" charset="0"/>
              </a:rPr>
              <a:t>) </a:t>
            </a:r>
            <a:r>
              <a:rPr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を </a:t>
            </a:r>
            <a:r>
              <a:rPr lang="en-US" altLang="ja-JP" sz="2800" dirty="0">
                <a:latin typeface="Tahoma" panose="020B0604030504040204" pitchFamily="34" charset="0"/>
                <a:ea typeface="Tahoma" panose="020B0604030504040204" pitchFamily="34" charset="0"/>
                <a:cs typeface="Tahoma" panose="020B0604030504040204" pitchFamily="34" charset="0"/>
              </a:rPr>
              <a:t>2bit</a:t>
            </a:r>
            <a:r>
              <a:rPr lang="ja-JP" altLang="en-US" sz="2800" dirty="0">
                <a:latin typeface="Tahoma" panose="020B0604030504040204" pitchFamily="34" charset="0"/>
                <a:ea typeface="UD デジタル 教科書体 NK-R" panose="02020400000000000000" pitchFamily="18" charset="-128"/>
                <a:cs typeface="Tahoma" panose="020B0604030504040204" pitchFamily="34" charset="0"/>
              </a:rPr>
              <a:t>のデジタル値に変換する</a:t>
            </a:r>
            <a:endParaRPr lang="en-US" altLang="ja-JP" sz="2800" dirty="0">
              <a:latin typeface="Tahoma" panose="020B0604030504040204" pitchFamily="34" charset="0"/>
              <a:ea typeface="Tahoma" panose="020B0604030504040204" pitchFamily="34" charset="0"/>
              <a:cs typeface="Tahoma" panose="020B0604030504040204" pitchFamily="34" charset="0"/>
            </a:endParaRPr>
          </a:p>
          <a:p>
            <a:endParaRPr lang="en-US" altLang="ja-JP" dirty="0">
              <a:latin typeface="Tahoma" panose="020B0604030504040204" pitchFamily="34" charset="0"/>
              <a:ea typeface="Tahoma" panose="020B0604030504040204" pitchFamily="34" charset="0"/>
              <a:cs typeface="Tahoma" panose="020B0604030504040204" pitchFamily="34" charset="0"/>
            </a:endParaRPr>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73</a:t>
            </a:fld>
            <a:endParaRPr kumimoji="1" lang="ja-JP" altLang="en-US"/>
          </a:p>
        </p:txBody>
      </p:sp>
    </p:spTree>
    <p:extLst>
      <p:ext uri="{BB962C8B-B14F-4D97-AF65-F5344CB8AC3E}">
        <p14:creationId xmlns:p14="http://schemas.microsoft.com/office/powerpoint/2010/main" val="173137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A/D</a:t>
            </a:r>
            <a:r>
              <a:rPr lang="ja-JP" altLang="en-US" dirty="0"/>
              <a:t>変換の考え方</a:t>
            </a:r>
            <a:r>
              <a:rPr lang="en-US" altLang="ja-JP" dirty="0"/>
              <a:t>( 3 )</a:t>
            </a:r>
            <a:endParaRPr kumimoji="1" lang="ja-JP" altLang="en-US" dirty="0"/>
          </a:p>
        </p:txBody>
      </p:sp>
      <p:sp>
        <p:nvSpPr>
          <p:cNvPr id="3" name="コンテンツ プレースホルダー 2"/>
          <p:cNvSpPr>
            <a:spLocks noGrp="1"/>
          </p:cNvSpPr>
          <p:nvPr>
            <p:ph idx="1"/>
          </p:nvPr>
        </p:nvSpPr>
        <p:spPr>
          <a:xfrm>
            <a:off x="361041" y="1349999"/>
            <a:ext cx="11830959" cy="1137424"/>
          </a:xfrm>
        </p:spPr>
        <p:txBody>
          <a:bodyPr>
            <a:normAutofit fontScale="92500" lnSpcReduction="20000"/>
          </a:bodyPr>
          <a:lstStyle/>
          <a:p>
            <a:pPr marL="0" indent="0">
              <a:buNone/>
            </a:pPr>
            <a:r>
              <a:rPr lang="ja-JP" altLang="en-US" dirty="0"/>
              <a:t>温度を</a:t>
            </a:r>
            <a:r>
              <a:rPr lang="en-US" altLang="ja-JP" dirty="0"/>
              <a:t>1</a:t>
            </a:r>
            <a:r>
              <a:rPr lang="ja-JP" altLang="en-US" dirty="0"/>
              <a:t>℃ずつ分割したい　→　</a:t>
            </a:r>
            <a:r>
              <a:rPr lang="en-US" altLang="ja-JP" dirty="0"/>
              <a:t>40</a:t>
            </a:r>
            <a:r>
              <a:rPr lang="ja-JP" altLang="en-US" dirty="0"/>
              <a:t> 分割なので </a:t>
            </a:r>
            <a:r>
              <a:rPr lang="en-US" altLang="ja-JP" dirty="0"/>
              <a:t>6 bit</a:t>
            </a:r>
            <a:r>
              <a:rPr lang="ja-JP" altLang="en-US" dirty="0"/>
              <a:t>あればよい</a:t>
            </a:r>
            <a:endParaRPr lang="en-US" altLang="ja-JP" dirty="0"/>
          </a:p>
          <a:p>
            <a:pPr marL="0" indent="0">
              <a:buNone/>
            </a:pPr>
            <a:r>
              <a:rPr kumimoji="1" lang="ja-JP" altLang="en-US" dirty="0"/>
              <a:t>温度を</a:t>
            </a:r>
            <a:r>
              <a:rPr lang="en-US" altLang="ja-JP" dirty="0"/>
              <a:t>0.5</a:t>
            </a:r>
            <a:r>
              <a:rPr lang="ja-JP" altLang="en-US" dirty="0"/>
              <a:t>℃ずつ</a:t>
            </a:r>
            <a:r>
              <a:rPr kumimoji="1" lang="ja-JP" altLang="en-US" dirty="0"/>
              <a:t>分割したい </a:t>
            </a:r>
            <a:r>
              <a:rPr lang="ja-JP" altLang="en-US" dirty="0"/>
              <a:t>→   </a:t>
            </a:r>
            <a:r>
              <a:rPr lang="en-US" altLang="ja-JP" dirty="0"/>
              <a:t>80 </a:t>
            </a:r>
            <a:r>
              <a:rPr lang="ja-JP" altLang="en-US" dirty="0"/>
              <a:t>分割なので </a:t>
            </a:r>
            <a:r>
              <a:rPr lang="en-US" altLang="ja-JP" dirty="0"/>
              <a:t>7 bit </a:t>
            </a:r>
            <a:r>
              <a:rPr lang="ja-JP" altLang="en-US" dirty="0"/>
              <a:t>あればよい</a:t>
            </a:r>
            <a:endParaRPr lang="en-US" altLang="ja-JP" dirty="0"/>
          </a:p>
        </p:txBody>
      </p:sp>
      <p:sp>
        <p:nvSpPr>
          <p:cNvPr id="9" name="コンテンツ プレースホルダー 2"/>
          <p:cNvSpPr txBox="1">
            <a:spLocks/>
          </p:cNvSpPr>
          <p:nvPr/>
        </p:nvSpPr>
        <p:spPr>
          <a:xfrm>
            <a:off x="838199" y="2962509"/>
            <a:ext cx="10134602" cy="5964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200" dirty="0">
                <a:latin typeface="UD デジタル 教科書体 NK-R" panose="02020400000000000000" pitchFamily="18" charset="-128"/>
                <a:ea typeface="UD デジタル 教科書体 NK-R" panose="02020400000000000000" pitchFamily="18" charset="-128"/>
              </a:rPr>
              <a:t>このように</a:t>
            </a:r>
            <a:r>
              <a:rPr lang="en-US" altLang="ja-JP" sz="3200" dirty="0">
                <a:latin typeface="UD デジタル 教科書体 NK-R" panose="02020400000000000000" pitchFamily="18" charset="-128"/>
                <a:ea typeface="UD デジタル 教科書体 NK-R" panose="02020400000000000000" pitchFamily="18" charset="-128"/>
              </a:rPr>
              <a:t>A/D</a:t>
            </a:r>
            <a:r>
              <a:rPr lang="ja-JP" altLang="en-US" sz="3200" dirty="0">
                <a:latin typeface="UD デジタル 教科書体 NK-R" panose="02020400000000000000" pitchFamily="18" charset="-128"/>
                <a:ea typeface="UD デジタル 教科書体 NK-R" panose="02020400000000000000" pitchFamily="18" charset="-128"/>
              </a:rPr>
              <a:t>変換の分割数を表す</a:t>
            </a:r>
            <a:r>
              <a:rPr lang="en-US" altLang="ja-JP" sz="3200" dirty="0">
                <a:latin typeface="UD デジタル 教科書体 NK-R" panose="02020400000000000000" pitchFamily="18" charset="-128"/>
                <a:ea typeface="UD デジタル 教科書体 NK-R" panose="02020400000000000000" pitchFamily="18" charset="-128"/>
              </a:rPr>
              <a:t>bit</a:t>
            </a:r>
            <a:r>
              <a:rPr lang="ja-JP" altLang="en-US" sz="3200" dirty="0">
                <a:latin typeface="UD デジタル 教科書体 NK-R" panose="02020400000000000000" pitchFamily="18" charset="-128"/>
                <a:ea typeface="UD デジタル 教科書体 NK-R" panose="02020400000000000000" pitchFamily="18" charset="-128"/>
              </a:rPr>
              <a:t>数を</a:t>
            </a:r>
            <a:r>
              <a:rPr lang="ja-JP" altLang="en-US" sz="3200" dirty="0">
                <a:solidFill>
                  <a:srgbClr val="FF0000"/>
                </a:solidFill>
                <a:latin typeface="UD デジタル 教科書体 NK-R" panose="02020400000000000000" pitchFamily="18" charset="-128"/>
                <a:ea typeface="UD デジタル 教科書体 NK-R" panose="02020400000000000000" pitchFamily="18" charset="-128"/>
              </a:rPr>
              <a:t>分解能</a:t>
            </a:r>
            <a:r>
              <a:rPr lang="ja-JP" altLang="en-US" sz="3200" dirty="0">
                <a:latin typeface="UD デジタル 教科書体 NK-R" panose="02020400000000000000" pitchFamily="18" charset="-128"/>
                <a:ea typeface="UD デジタル 教科書体 NK-R" panose="02020400000000000000" pitchFamily="18" charset="-128"/>
              </a:rPr>
              <a:t>と呼ぶ</a:t>
            </a:r>
            <a:endParaRPr lang="en-US" altLang="ja-JP" sz="3200" dirty="0">
              <a:latin typeface="UD デジタル 教科書体 NK-R" panose="02020400000000000000" pitchFamily="18" charset="-128"/>
              <a:ea typeface="UD デジタル 教科書体 NK-R" panose="02020400000000000000" pitchFamily="18" charset="-128"/>
            </a:endParaRPr>
          </a:p>
        </p:txBody>
      </p:sp>
      <p:sp>
        <p:nvSpPr>
          <p:cNvPr id="11" name="コンテンツ プレースホルダー 2"/>
          <p:cNvSpPr txBox="1">
            <a:spLocks/>
          </p:cNvSpPr>
          <p:nvPr/>
        </p:nvSpPr>
        <p:spPr>
          <a:xfrm>
            <a:off x="395513" y="4368360"/>
            <a:ext cx="12126687" cy="1137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200" dirty="0">
                <a:latin typeface="UD デジタル 教科書体 NK-R" panose="02020400000000000000" pitchFamily="18" charset="-128"/>
                <a:ea typeface="UD デジタル 教科書体 NK-R" panose="02020400000000000000" pitchFamily="18" charset="-128"/>
              </a:rPr>
              <a:t>分解能が大きければ大きいほど、元データを細かく分割できるため、</a:t>
            </a:r>
            <a:r>
              <a:rPr lang="en-US" altLang="ja-JP" sz="3200" dirty="0">
                <a:latin typeface="UD デジタル 教科書体 NK-R" panose="02020400000000000000" pitchFamily="18" charset="-128"/>
                <a:ea typeface="UD デジタル 教科書体 NK-R" panose="02020400000000000000" pitchFamily="18" charset="-128"/>
              </a:rPr>
              <a:t/>
            </a:r>
            <a:br>
              <a:rPr lang="en-US" altLang="ja-JP" sz="3200" dirty="0">
                <a:latin typeface="UD デジタル 教科書体 NK-R" panose="02020400000000000000" pitchFamily="18" charset="-128"/>
                <a:ea typeface="UD デジタル 教科書体 NK-R" panose="02020400000000000000" pitchFamily="18" charset="-128"/>
              </a:rPr>
            </a:br>
            <a:r>
              <a:rPr lang="ja-JP" altLang="en-US" sz="3200" dirty="0">
                <a:solidFill>
                  <a:srgbClr val="FF0000"/>
                </a:solidFill>
                <a:latin typeface="UD デジタル 教科書体 NK-R" panose="02020400000000000000" pitchFamily="18" charset="-128"/>
                <a:ea typeface="UD デジタル 教科書体 NK-R" panose="02020400000000000000" pitchFamily="18" charset="-128"/>
              </a:rPr>
              <a:t>情報の精度が上がる</a:t>
            </a:r>
            <a:endParaRPr lang="en-US" altLang="ja-JP" sz="3200" dirty="0">
              <a:solidFill>
                <a:srgbClr val="FF0000"/>
              </a:solidFill>
              <a:latin typeface="UD デジタル 教科書体 NK-R" panose="02020400000000000000" pitchFamily="18" charset="-128"/>
              <a:ea typeface="UD デジタル 教科書体 NK-R" panose="02020400000000000000" pitchFamily="18" charset="-128"/>
            </a:endParaRPr>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74</a:t>
            </a:fld>
            <a:endParaRPr kumimoji="1" lang="ja-JP" altLang="en-US"/>
          </a:p>
        </p:txBody>
      </p:sp>
    </p:spTree>
    <p:extLst>
      <p:ext uri="{BB962C8B-B14F-4D97-AF65-F5344CB8AC3E}">
        <p14:creationId xmlns:p14="http://schemas.microsoft.com/office/powerpoint/2010/main" val="147000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5809CF38-C7C4-46AE-AB82-7C9B4E8225E7}"/>
              </a:ext>
            </a:extLst>
          </p:cNvPr>
          <p:cNvSpPr txBox="1">
            <a:spLocks/>
          </p:cNvSpPr>
          <p:nvPr/>
        </p:nvSpPr>
        <p:spPr>
          <a:xfrm>
            <a:off x="5691118" y="5565812"/>
            <a:ext cx="6500882" cy="1110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3.3V</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4095	</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に変換</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ja-JP" dirty="0">
                <a:latin typeface="Tahoma" panose="020B0604030504040204" pitchFamily="34" charset="0"/>
                <a:ea typeface="Tahoma" panose="020B0604030504040204" pitchFamily="34" charset="0"/>
                <a:cs typeface="Tahoma" panose="020B0604030504040204" pitchFamily="34" charset="0"/>
              </a:rPr>
              <a:t>1.65V	</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2047	</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に変換</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endParaRPr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2" name="タイトル 1">
            <a:extLst>
              <a:ext uri="{FF2B5EF4-FFF2-40B4-BE49-F238E27FC236}">
                <a16:creationId xmlns:a16="http://schemas.microsoft.com/office/drawing/2014/main" id="{A6ED9DB0-F243-477F-83B0-2B51DE136C20}"/>
              </a:ext>
            </a:extLst>
          </p:cNvPr>
          <p:cNvSpPr>
            <a:spLocks noGrp="1"/>
          </p:cNvSpPr>
          <p:nvPr>
            <p:ph type="title"/>
          </p:nvPr>
        </p:nvSpPr>
        <p:spPr/>
        <p:txBody>
          <a:bodyPr/>
          <a:lstStyle/>
          <a:p>
            <a:r>
              <a:rPr kumimoji="1" lang="en-US" altLang="ja-JP" dirty="0" err="1">
                <a:ea typeface="Tahoma" panose="020B0604030504040204" pitchFamily="34" charset="0"/>
              </a:rPr>
              <a:t>RaspberryPi</a:t>
            </a:r>
            <a:r>
              <a:rPr kumimoji="1" lang="ja-JP" altLang="en-US" dirty="0"/>
              <a:t>のアナログ入力</a:t>
            </a:r>
          </a:p>
        </p:txBody>
      </p:sp>
      <p:sp>
        <p:nvSpPr>
          <p:cNvPr id="3" name="コンテンツ プレースホルダー 2">
            <a:extLst>
              <a:ext uri="{FF2B5EF4-FFF2-40B4-BE49-F238E27FC236}">
                <a16:creationId xmlns:a16="http://schemas.microsoft.com/office/drawing/2014/main" id="{5809CF38-C7C4-46AE-AB82-7C9B4E8225E7}"/>
              </a:ext>
            </a:extLst>
          </p:cNvPr>
          <p:cNvSpPr>
            <a:spLocks noGrp="1"/>
          </p:cNvSpPr>
          <p:nvPr>
            <p:ph idx="1"/>
          </p:nvPr>
        </p:nvSpPr>
        <p:spPr>
          <a:xfrm>
            <a:off x="1140573" y="1043056"/>
            <a:ext cx="10855037" cy="2137258"/>
          </a:xfrm>
        </p:spPr>
        <p:txBody>
          <a:bodyPr>
            <a:normAutofit/>
          </a:bodyPr>
          <a:lstStyle/>
          <a:p>
            <a:pPr marL="0" indent="0">
              <a:buNone/>
            </a:pPr>
            <a:r>
              <a:rPr kumimoji="1" lang="en-US" altLang="ja-JP" dirty="0">
                <a:ea typeface="Tahoma" panose="020B0604030504040204" pitchFamily="34" charset="0"/>
              </a:rPr>
              <a:t>RPi</a:t>
            </a:r>
            <a:r>
              <a:rPr kumimoji="1" lang="ja-JP" altLang="en-US" dirty="0"/>
              <a:t>には、アナログ入力</a:t>
            </a:r>
            <a:r>
              <a:rPr lang="ja-JP" altLang="en-US" dirty="0"/>
              <a:t>のための端子がついていない</a:t>
            </a:r>
            <a:endParaRPr lang="en-US" altLang="ja-JP" dirty="0">
              <a:ea typeface="Tahoma" panose="020B0604030504040204" pitchFamily="34" charset="0"/>
            </a:endParaRPr>
          </a:p>
          <a:p>
            <a:pPr marL="0" indent="0">
              <a:buNone/>
            </a:pPr>
            <a:r>
              <a:rPr kumimoji="1" lang="ja-JP" altLang="en-US" dirty="0"/>
              <a:t>➡</a:t>
            </a:r>
            <a:r>
              <a:rPr kumimoji="1" lang="en-US" altLang="ja-JP" dirty="0">
                <a:ea typeface="Tahoma" panose="020B0604030504040204" pitchFamily="34" charset="0"/>
              </a:rPr>
              <a:t>ADC</a:t>
            </a:r>
            <a:r>
              <a:rPr kumimoji="1" lang="ja-JP" altLang="en-US" dirty="0"/>
              <a:t>を回路に組込む必要がある</a:t>
            </a:r>
            <a:endParaRPr kumimoji="1" lang="en-US" altLang="ja-JP" dirty="0">
              <a:ea typeface="Tahoma" panose="020B0604030504040204" pitchFamily="34" charset="0"/>
            </a:endParaRPr>
          </a:p>
          <a:p>
            <a:pPr marL="0" indent="0">
              <a:buNone/>
            </a:pPr>
            <a:r>
              <a:rPr lang="ja-JP" altLang="en-US" dirty="0"/>
              <a:t>・・・が</a:t>
            </a:r>
            <a:r>
              <a:rPr lang="en-US" altLang="ja-JP" dirty="0">
                <a:solidFill>
                  <a:srgbClr val="FF0000"/>
                </a:solidFill>
                <a:ea typeface="Tahoma" panose="020B0604030504040204" pitchFamily="34" charset="0"/>
              </a:rPr>
              <a:t>Grove</a:t>
            </a:r>
            <a:r>
              <a:rPr lang="ja-JP" altLang="en-US" dirty="0">
                <a:solidFill>
                  <a:srgbClr val="FF0000"/>
                </a:solidFill>
              </a:rPr>
              <a:t>には最初から組込んである</a:t>
            </a:r>
            <a:endParaRPr lang="en-US" altLang="ja-JP" dirty="0">
              <a:solidFill>
                <a:srgbClr val="FF0000"/>
              </a:solidFill>
              <a:ea typeface="Tahoma" panose="020B0604030504040204" pitchFamily="34" charset="0"/>
            </a:endParaRPr>
          </a:p>
          <a:p>
            <a:pPr marL="0" indent="0">
              <a:buNone/>
            </a:pPr>
            <a:endParaRPr kumimoji="1" lang="ja-JP" altLang="en-US" dirty="0"/>
          </a:p>
        </p:txBody>
      </p:sp>
      <p:sp>
        <p:nvSpPr>
          <p:cNvPr id="6" name="コンテンツ プレースホルダー 2">
            <a:extLst>
              <a:ext uri="{FF2B5EF4-FFF2-40B4-BE49-F238E27FC236}">
                <a16:creationId xmlns:a16="http://schemas.microsoft.com/office/drawing/2014/main" id="{5809CF38-C7C4-46AE-AB82-7C9B4E8225E7}"/>
              </a:ext>
            </a:extLst>
          </p:cNvPr>
          <p:cNvSpPr txBox="1">
            <a:spLocks/>
          </p:cNvSpPr>
          <p:nvPr/>
        </p:nvSpPr>
        <p:spPr>
          <a:xfrm>
            <a:off x="5691118" y="3260414"/>
            <a:ext cx="6500882" cy="15627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Tahoma" panose="020B0604030504040204" pitchFamily="34" charset="0"/>
                <a:ea typeface="Tahoma" panose="020B0604030504040204" pitchFamily="34" charset="0"/>
                <a:cs typeface="Tahoma" panose="020B0604030504040204" pitchFamily="34" charset="0"/>
              </a:rPr>
              <a:t>A0</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a:t>
            </a:r>
            <a:r>
              <a:rPr lang="en-US" altLang="ja-JP" dirty="0">
                <a:latin typeface="Tahoma" panose="020B0604030504040204" pitchFamily="34" charset="0"/>
                <a:ea typeface="Tahoma" panose="020B0604030504040204" pitchFamily="34" charset="0"/>
                <a:cs typeface="Tahoma" panose="020B0604030504040204" pitchFamily="34" charset="0"/>
              </a:rPr>
              <a:t>A6</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に入ってきた電圧を</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電源電圧をもとにして</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12bit</a:t>
            </a:r>
            <a:r>
              <a:rPr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の分解能で</a:t>
            </a:r>
            <a:r>
              <a:rPr lang="en-US" altLang="ja-JP" dirty="0">
                <a:latin typeface="Tahoma" panose="020B0604030504040204" pitchFamily="34" charset="0"/>
                <a:ea typeface="Tahoma" panose="020B0604030504040204" pitchFamily="34" charset="0"/>
                <a:cs typeface="Tahoma" panose="020B0604030504040204" pitchFamily="34" charset="0"/>
              </a:rPr>
              <a:t>A/D</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変換する</a:t>
            </a:r>
            <a:endParaRPr lang="en-US" altLang="ja-JP" dirty="0">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endParaRPr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7" name="コンテンツ プレースホルダー 2">
            <a:extLst>
              <a:ext uri="{FF2B5EF4-FFF2-40B4-BE49-F238E27FC236}">
                <a16:creationId xmlns:a16="http://schemas.microsoft.com/office/drawing/2014/main" id="{5809CF38-C7C4-46AE-AB82-7C9B4E8225E7}"/>
              </a:ext>
            </a:extLst>
          </p:cNvPr>
          <p:cNvSpPr txBox="1">
            <a:spLocks/>
          </p:cNvSpPr>
          <p:nvPr/>
        </p:nvSpPr>
        <p:spPr>
          <a:xfrm>
            <a:off x="5691118" y="4486077"/>
            <a:ext cx="6500882" cy="1010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0" indent="0">
              <a:buFont typeface="Arial" panose="020B0604020202020204" pitchFamily="34" charset="0"/>
              <a:buNone/>
            </a:pP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12bit</a:t>
            </a:r>
            <a:r>
              <a:rPr lang="ja-JP" altLang="en-US" dirty="0">
                <a:solidFill>
                  <a:srgbClr val="FF0000"/>
                </a:solidFill>
                <a:latin typeface="Tahoma" panose="020B0604030504040204" pitchFamily="34" charset="0"/>
                <a:cs typeface="Tahoma" panose="020B0604030504040204" pitchFamily="34" charset="0"/>
              </a:rPr>
              <a:t>　→　</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0</a:t>
            </a:r>
            <a:r>
              <a:rPr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4095 </a:t>
            </a:r>
            <a:r>
              <a:rPr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の</a:t>
            </a:r>
            <a:r>
              <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rPr>
              <a:t>4096</a:t>
            </a:r>
            <a:r>
              <a:rPr lang="ja-JP" altLang="en-US" dirty="0">
                <a:solidFill>
                  <a:srgbClr val="FF0000"/>
                </a:solidFill>
                <a:latin typeface="Tahoma" panose="020B0604030504040204" pitchFamily="34" charset="0"/>
                <a:ea typeface="UD デジタル 教科書体 NK-R" panose="02020400000000000000" pitchFamily="18" charset="-128"/>
                <a:cs typeface="Tahoma" panose="020B0604030504040204" pitchFamily="34" charset="0"/>
              </a:rPr>
              <a:t>分割</a:t>
            </a:r>
            <a:endParaRPr lang="en-US" altLang="ja-JP"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a:extLst>
              <a:ext uri="{FF2B5EF4-FFF2-40B4-BE49-F238E27FC236}">
                <a16:creationId xmlns:a16="http://schemas.microsoft.com/office/drawing/2014/main" id="{41D22B3F-6AEB-7F0B-6687-34F6B4B0980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60921" y1="63333" x2="60921" y2="63333"/>
                      </a14:backgroundRemoval>
                    </a14:imgEffect>
                  </a14:imgLayer>
                </a14:imgProps>
              </a:ext>
              <a:ext uri="{28A0092B-C50C-407E-A947-70E740481C1C}">
                <a14:useLocalDpi xmlns:a14="http://schemas.microsoft.com/office/drawing/2010/main" val="0"/>
              </a:ext>
            </a:extLst>
          </a:blip>
          <a:srcRect/>
          <a:stretch>
            <a:fillRect/>
          </a:stretch>
        </p:blipFill>
        <p:spPr bwMode="auto">
          <a:xfrm>
            <a:off x="-19078" y="2553427"/>
            <a:ext cx="6052527" cy="4539395"/>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75</a:t>
            </a:fld>
            <a:endParaRPr kumimoji="1" lang="ja-JP" altLang="en-US"/>
          </a:p>
        </p:txBody>
      </p:sp>
    </p:spTree>
    <p:extLst>
      <p:ext uri="{BB962C8B-B14F-4D97-AF65-F5344CB8AC3E}">
        <p14:creationId xmlns:p14="http://schemas.microsoft.com/office/powerpoint/2010/main" val="101003654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37527E-7310-9CDC-56EB-10B066AC42F7}"/>
              </a:ext>
            </a:extLst>
          </p:cNvPr>
          <p:cNvSpPr>
            <a:spLocks noGrp="1"/>
          </p:cNvSpPr>
          <p:nvPr>
            <p:ph type="title"/>
          </p:nvPr>
        </p:nvSpPr>
        <p:spPr/>
        <p:txBody>
          <a:bodyPr/>
          <a:lstStyle/>
          <a:p>
            <a:r>
              <a:rPr kumimoji="1" lang="ja-JP" altLang="en-US" dirty="0"/>
              <a:t>光センサーの値取得</a:t>
            </a:r>
          </a:p>
        </p:txBody>
      </p:sp>
      <p:sp>
        <p:nvSpPr>
          <p:cNvPr id="3" name="コンテンツ プレースホルダー 2">
            <a:extLst>
              <a:ext uri="{FF2B5EF4-FFF2-40B4-BE49-F238E27FC236}">
                <a16:creationId xmlns:a16="http://schemas.microsoft.com/office/drawing/2014/main" id="{F512DB4A-5AAA-F479-693D-0B3B0B2685BD}"/>
              </a:ext>
            </a:extLst>
          </p:cNvPr>
          <p:cNvSpPr>
            <a:spLocks noGrp="1"/>
          </p:cNvSpPr>
          <p:nvPr>
            <p:ph idx="1"/>
          </p:nvPr>
        </p:nvSpPr>
        <p:spPr>
          <a:xfrm>
            <a:off x="1033688" y="4369348"/>
            <a:ext cx="11158312" cy="2182861"/>
          </a:xfrm>
        </p:spPr>
        <p:txBody>
          <a:bodyPr/>
          <a:lstStyle/>
          <a:p>
            <a:pPr marL="0" indent="0">
              <a:buNone/>
            </a:pPr>
            <a:r>
              <a:rPr lang="ja-JP" altLang="en-US" dirty="0"/>
              <a:t>光センサーをＡ</a:t>
            </a:r>
            <a:r>
              <a:rPr lang="en-US" altLang="ja-JP" dirty="0"/>
              <a:t>0</a:t>
            </a:r>
            <a:r>
              <a:rPr lang="ja-JP" altLang="en-US" dirty="0"/>
              <a:t>に接続する</a:t>
            </a:r>
            <a:endParaRPr lang="en-US" altLang="ja-JP" dirty="0"/>
          </a:p>
          <a:p>
            <a:pPr marL="0" indent="0">
              <a:buNone/>
            </a:pPr>
            <a:endParaRPr lang="en-US" altLang="ja-JP" dirty="0"/>
          </a:p>
          <a:p>
            <a:pPr marL="0" indent="0">
              <a:buNone/>
            </a:pPr>
            <a:r>
              <a:rPr lang="ja-JP" altLang="en-US" dirty="0"/>
              <a:t>・・・</a:t>
            </a:r>
            <a:r>
              <a:rPr lang="en-US" altLang="ja-JP" dirty="0"/>
              <a:t>Node-RED</a:t>
            </a:r>
            <a:r>
              <a:rPr lang="ja-JP" altLang="en-US" dirty="0"/>
              <a:t>にはアナログ入力用のノードがない</a:t>
            </a:r>
            <a:endParaRPr lang="en-US" altLang="ja-JP" dirty="0"/>
          </a:p>
        </p:txBody>
      </p:sp>
      <p:pic>
        <p:nvPicPr>
          <p:cNvPr id="2050" name="Picture 2">
            <a:extLst>
              <a:ext uri="{FF2B5EF4-FFF2-40B4-BE49-F238E27FC236}">
                <a16:creationId xmlns:a16="http://schemas.microsoft.com/office/drawing/2014/main" id="{7D770655-96EC-227F-09B4-D52A002BE6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9409" y="1228469"/>
            <a:ext cx="2037669" cy="16065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B69EE09-74C6-69A5-1236-C012322DC8C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60921" y1="63333" x2="60921" y2="63333"/>
                      </a14:backgroundRemoval>
                    </a14:imgEffect>
                  </a14:imgLayer>
                </a14:imgProps>
              </a:ext>
              <a:ext uri="{28A0092B-C50C-407E-A947-70E740481C1C}">
                <a14:useLocalDpi xmlns:a14="http://schemas.microsoft.com/office/drawing/2010/main" val="0"/>
              </a:ext>
            </a:extLst>
          </a:blip>
          <a:srcRect/>
          <a:stretch>
            <a:fillRect/>
          </a:stretch>
        </p:blipFill>
        <p:spPr bwMode="auto">
          <a:xfrm>
            <a:off x="395116" y="234939"/>
            <a:ext cx="6052527" cy="4539395"/>
          </a:xfrm>
          <a:prstGeom prst="rect">
            <a:avLst/>
          </a:prstGeom>
          <a:noFill/>
          <a:extLst>
            <a:ext uri="{909E8E84-426E-40DD-AFC4-6F175D3DCCD1}">
              <a14:hiddenFill xmlns:a14="http://schemas.microsoft.com/office/drawing/2010/main">
                <a:solidFill>
                  <a:srgbClr val="FFFFFF"/>
                </a:solidFill>
              </a14:hiddenFill>
            </a:ext>
          </a:extLst>
        </p:spPr>
      </p:pic>
      <p:sp>
        <p:nvSpPr>
          <p:cNvPr id="6" name="スライド番号プレースホルダー 5"/>
          <p:cNvSpPr>
            <a:spLocks noGrp="1"/>
          </p:cNvSpPr>
          <p:nvPr>
            <p:ph type="sldNum" sz="quarter" idx="12"/>
          </p:nvPr>
        </p:nvSpPr>
        <p:spPr/>
        <p:txBody>
          <a:bodyPr/>
          <a:lstStyle/>
          <a:p>
            <a:fld id="{5A94AD81-C81A-455B-A87B-15031EE15849}" type="slidenum">
              <a:rPr kumimoji="1" lang="ja-JP" altLang="en-US" smtClean="0"/>
              <a:t>76</a:t>
            </a:fld>
            <a:endParaRPr kumimoji="1" lang="ja-JP" altLang="en-US"/>
          </a:p>
        </p:txBody>
      </p:sp>
    </p:spTree>
    <p:extLst>
      <p:ext uri="{BB962C8B-B14F-4D97-AF65-F5344CB8AC3E}">
        <p14:creationId xmlns:p14="http://schemas.microsoft.com/office/powerpoint/2010/main" val="256839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93AFB5-6D8E-6BBF-1BA7-22877D040896}"/>
              </a:ext>
            </a:extLst>
          </p:cNvPr>
          <p:cNvSpPr>
            <a:spLocks noGrp="1"/>
          </p:cNvSpPr>
          <p:nvPr>
            <p:ph type="title"/>
          </p:nvPr>
        </p:nvSpPr>
        <p:spPr/>
        <p:txBody>
          <a:bodyPr/>
          <a:lstStyle/>
          <a:p>
            <a:r>
              <a:rPr lang="ja-JP" altLang="en-US" dirty="0"/>
              <a:t>カスタム</a:t>
            </a:r>
            <a:r>
              <a:rPr kumimoji="1" lang="ja-JP" altLang="en-US" dirty="0"/>
              <a:t>ノードの導入</a:t>
            </a:r>
          </a:p>
        </p:txBody>
      </p:sp>
      <p:sp>
        <p:nvSpPr>
          <p:cNvPr id="3" name="コンテンツ プレースホルダー 2">
            <a:extLst>
              <a:ext uri="{FF2B5EF4-FFF2-40B4-BE49-F238E27FC236}">
                <a16:creationId xmlns:a16="http://schemas.microsoft.com/office/drawing/2014/main" id="{77413604-134E-BC70-FF23-F493ABBFB277}"/>
              </a:ext>
            </a:extLst>
          </p:cNvPr>
          <p:cNvSpPr>
            <a:spLocks noGrp="1"/>
          </p:cNvSpPr>
          <p:nvPr>
            <p:ph idx="1"/>
          </p:nvPr>
        </p:nvSpPr>
        <p:spPr>
          <a:xfrm>
            <a:off x="523702" y="1200151"/>
            <a:ext cx="11534405" cy="2878363"/>
          </a:xfrm>
        </p:spPr>
        <p:txBody>
          <a:bodyPr/>
          <a:lstStyle/>
          <a:p>
            <a:pPr marL="0" indent="0">
              <a:buNone/>
            </a:pPr>
            <a:r>
              <a:rPr kumimoji="1" lang="en-US" altLang="ja-JP" dirty="0"/>
              <a:t>Node-RED</a:t>
            </a:r>
            <a:r>
              <a:rPr kumimoji="1" lang="ja-JP" altLang="en-US" dirty="0"/>
              <a:t>のノードは自作することが可能</a:t>
            </a:r>
            <a:endParaRPr kumimoji="1" lang="en-US" altLang="ja-JP" dirty="0"/>
          </a:p>
          <a:p>
            <a:pPr marL="0" indent="0">
              <a:buNone/>
            </a:pPr>
            <a:r>
              <a:rPr lang="ja-JP" altLang="en-US" dirty="0"/>
              <a:t>有志の作成したノードはカスタムノードとして公開されている</a:t>
            </a:r>
            <a:endParaRPr lang="en-US" altLang="ja-JP" dirty="0"/>
          </a:p>
          <a:p>
            <a:pPr marL="0" indent="0">
              <a:buNone/>
            </a:pPr>
            <a:endParaRPr kumimoji="1" lang="en-US" altLang="ja-JP" dirty="0"/>
          </a:p>
          <a:p>
            <a:pPr marL="0" indent="0">
              <a:buNone/>
            </a:pPr>
            <a:r>
              <a:rPr lang="ja-JP" altLang="en-US" dirty="0"/>
              <a:t>メニュー➡パレットの管理➡ノードの追加　から導入できる</a:t>
            </a:r>
            <a:endParaRPr kumimoji="1" lang="ja-JP" altLang="en-US" dirty="0"/>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77</a:t>
            </a:fld>
            <a:endParaRPr kumimoji="1" lang="ja-JP" altLang="en-US"/>
          </a:p>
        </p:txBody>
      </p:sp>
    </p:spTree>
    <p:extLst>
      <p:ext uri="{BB962C8B-B14F-4D97-AF65-F5344CB8AC3E}">
        <p14:creationId xmlns:p14="http://schemas.microsoft.com/office/powerpoint/2010/main" val="17910585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FF55CF-E513-DEA8-B89C-62991B82F7A6}"/>
              </a:ext>
            </a:extLst>
          </p:cNvPr>
          <p:cNvSpPr>
            <a:spLocks noGrp="1"/>
          </p:cNvSpPr>
          <p:nvPr>
            <p:ph type="title"/>
          </p:nvPr>
        </p:nvSpPr>
        <p:spPr/>
        <p:txBody>
          <a:bodyPr>
            <a:normAutofit fontScale="90000"/>
          </a:bodyPr>
          <a:lstStyle/>
          <a:p>
            <a:r>
              <a:rPr kumimoji="1" lang="en-US" altLang="ja-JP" dirty="0"/>
              <a:t>node-red-</a:t>
            </a:r>
            <a:r>
              <a:rPr kumimoji="1" lang="en-US" altLang="ja-JP" dirty="0" err="1"/>
              <a:t>contrib</a:t>
            </a:r>
            <a:r>
              <a:rPr kumimoji="1" lang="en-US" altLang="ja-JP" dirty="0"/>
              <a:t>-grove-base-hat</a:t>
            </a:r>
            <a:r>
              <a:rPr kumimoji="1" lang="ja-JP" altLang="en-US" dirty="0"/>
              <a:t>の導入</a:t>
            </a:r>
          </a:p>
        </p:txBody>
      </p:sp>
      <p:grpSp>
        <p:nvGrpSpPr>
          <p:cNvPr id="3" name="グループ化 2"/>
          <p:cNvGrpSpPr/>
          <p:nvPr/>
        </p:nvGrpSpPr>
        <p:grpSpPr>
          <a:xfrm>
            <a:off x="275772" y="933708"/>
            <a:ext cx="11916228" cy="5924292"/>
            <a:chOff x="275772" y="933708"/>
            <a:chExt cx="11916228" cy="5924292"/>
          </a:xfrm>
        </p:grpSpPr>
        <p:pic>
          <p:nvPicPr>
            <p:cNvPr id="8" name="図 7">
              <a:extLst>
                <a:ext uri="{FF2B5EF4-FFF2-40B4-BE49-F238E27FC236}">
                  <a16:creationId xmlns:a16="http://schemas.microsoft.com/office/drawing/2014/main" id="{73698D44-F244-178F-DB7C-C87FEFB13EF0}"/>
                </a:ext>
              </a:extLst>
            </p:cNvPr>
            <p:cNvPicPr>
              <a:picLocks noChangeAspect="1"/>
            </p:cNvPicPr>
            <p:nvPr/>
          </p:nvPicPr>
          <p:blipFill rotWithShape="1">
            <a:blip r:embed="rId2">
              <a:extLst>
                <a:ext uri="{28A0092B-C50C-407E-A947-70E740481C1C}">
                  <a14:useLocalDpi xmlns:a14="http://schemas.microsoft.com/office/drawing/2010/main" val="0"/>
                </a:ext>
              </a:extLst>
            </a:blip>
            <a:srcRect l="46826" t="61610" r="16402" b="29831"/>
            <a:stretch/>
          </p:blipFill>
          <p:spPr>
            <a:xfrm>
              <a:off x="275772" y="5124450"/>
              <a:ext cx="11916228" cy="1733550"/>
            </a:xfrm>
            <a:prstGeom prst="rect">
              <a:avLst/>
            </a:prstGeom>
          </p:spPr>
        </p:pic>
        <p:pic>
          <p:nvPicPr>
            <p:cNvPr id="5" name="図 4">
              <a:extLst>
                <a:ext uri="{FF2B5EF4-FFF2-40B4-BE49-F238E27FC236}">
                  <a16:creationId xmlns:a16="http://schemas.microsoft.com/office/drawing/2014/main" id="{73698D44-F244-178F-DB7C-C87FEFB13EF0}"/>
                </a:ext>
              </a:extLst>
            </p:cNvPr>
            <p:cNvPicPr>
              <a:picLocks noChangeAspect="1"/>
            </p:cNvPicPr>
            <p:nvPr/>
          </p:nvPicPr>
          <p:blipFill rotWithShape="1">
            <a:blip r:embed="rId2">
              <a:extLst>
                <a:ext uri="{28A0092B-C50C-407E-A947-70E740481C1C}">
                  <a14:useLocalDpi xmlns:a14="http://schemas.microsoft.com/office/drawing/2010/main" val="0"/>
                </a:ext>
              </a:extLst>
            </a:blip>
            <a:srcRect l="46826" t="17500" r="16402" b="61785"/>
            <a:stretch/>
          </p:blipFill>
          <p:spPr>
            <a:xfrm>
              <a:off x="275772" y="933708"/>
              <a:ext cx="11916228" cy="4195621"/>
            </a:xfrm>
            <a:prstGeom prst="rect">
              <a:avLst/>
            </a:prstGeom>
          </p:spPr>
        </p:pic>
      </p:grpSp>
      <p:sp>
        <p:nvSpPr>
          <p:cNvPr id="6" name="正方形/長方形 5">
            <a:extLst>
              <a:ext uri="{FF2B5EF4-FFF2-40B4-BE49-F238E27FC236}">
                <a16:creationId xmlns:a16="http://schemas.microsoft.com/office/drawing/2014/main" id="{3D7624E7-9ADE-5791-94BB-F1092C73070B}"/>
              </a:ext>
            </a:extLst>
          </p:cNvPr>
          <p:cNvSpPr/>
          <p:nvPr/>
        </p:nvSpPr>
        <p:spPr>
          <a:xfrm>
            <a:off x="2247900" y="3158490"/>
            <a:ext cx="4857750" cy="6515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9BDAF4C-4652-8064-B0C1-E143B4EB2D02}"/>
              </a:ext>
            </a:extLst>
          </p:cNvPr>
          <p:cNvSpPr/>
          <p:nvPr/>
        </p:nvSpPr>
        <p:spPr>
          <a:xfrm>
            <a:off x="2322195" y="5214257"/>
            <a:ext cx="9336406" cy="15103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スライド番号プレースホルダー 8"/>
          <p:cNvSpPr>
            <a:spLocks noGrp="1"/>
          </p:cNvSpPr>
          <p:nvPr>
            <p:ph type="sldNum" sz="quarter" idx="12"/>
          </p:nvPr>
        </p:nvSpPr>
        <p:spPr/>
        <p:txBody>
          <a:bodyPr/>
          <a:lstStyle/>
          <a:p>
            <a:fld id="{5A94AD81-C81A-455B-A87B-15031EE15849}" type="slidenum">
              <a:rPr kumimoji="1" lang="ja-JP" altLang="en-US" smtClean="0"/>
              <a:t>78</a:t>
            </a:fld>
            <a:endParaRPr kumimoji="1" lang="ja-JP" altLang="en-US"/>
          </a:p>
        </p:txBody>
      </p:sp>
    </p:spTree>
    <p:extLst>
      <p:ext uri="{BB962C8B-B14F-4D97-AF65-F5344CB8AC3E}">
        <p14:creationId xmlns:p14="http://schemas.microsoft.com/office/powerpoint/2010/main" val="375392695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96C3AF-C924-F279-83CD-3989525D2E02}"/>
              </a:ext>
            </a:extLst>
          </p:cNvPr>
          <p:cNvSpPr>
            <a:spLocks noGrp="1"/>
          </p:cNvSpPr>
          <p:nvPr>
            <p:ph type="title"/>
          </p:nvPr>
        </p:nvSpPr>
        <p:spPr/>
        <p:txBody>
          <a:bodyPr/>
          <a:lstStyle/>
          <a:p>
            <a:r>
              <a:rPr kumimoji="1" lang="ja-JP" altLang="en-US" dirty="0"/>
              <a:t>光センサーの値取得</a:t>
            </a:r>
          </a:p>
        </p:txBody>
      </p:sp>
      <p:sp>
        <p:nvSpPr>
          <p:cNvPr id="3" name="コンテンツ プレースホルダー 2">
            <a:extLst>
              <a:ext uri="{FF2B5EF4-FFF2-40B4-BE49-F238E27FC236}">
                <a16:creationId xmlns:a16="http://schemas.microsoft.com/office/drawing/2014/main" id="{6D98CA20-E41A-8CC4-FE72-ECB6FBD70009}"/>
              </a:ext>
            </a:extLst>
          </p:cNvPr>
          <p:cNvSpPr>
            <a:spLocks noGrp="1"/>
          </p:cNvSpPr>
          <p:nvPr>
            <p:ph idx="1"/>
          </p:nvPr>
        </p:nvSpPr>
        <p:spPr>
          <a:xfrm>
            <a:off x="1028700" y="3428999"/>
            <a:ext cx="10401299" cy="3044372"/>
          </a:xfrm>
        </p:spPr>
        <p:txBody>
          <a:bodyPr/>
          <a:lstStyle/>
          <a:p>
            <a:pPr marL="0" indent="0">
              <a:buNone/>
            </a:pPr>
            <a:r>
              <a:rPr kumimoji="1" lang="en-US" altLang="ja-JP" dirty="0"/>
              <a:t>node-red-</a:t>
            </a:r>
            <a:r>
              <a:rPr kumimoji="1" lang="en-US" altLang="ja-JP" dirty="0" err="1"/>
              <a:t>contrib</a:t>
            </a:r>
            <a:r>
              <a:rPr kumimoji="1" lang="en-US" altLang="ja-JP" dirty="0"/>
              <a:t>-grove</a:t>
            </a:r>
            <a:r>
              <a:rPr lang="ja-JP" altLang="en-US" dirty="0"/>
              <a:t>によって追加されたノード</a:t>
            </a:r>
            <a:r>
              <a:rPr lang="en-US" altLang="ja-JP" dirty="0"/>
              <a:t/>
            </a:r>
            <a:br>
              <a:rPr lang="en-US" altLang="ja-JP" dirty="0"/>
            </a:br>
            <a:r>
              <a:rPr kumimoji="1" lang="en-US" altLang="ja-JP" dirty="0"/>
              <a:t>grove-light-sensor-v1_</a:t>
            </a:r>
            <a:r>
              <a:rPr lang="en-US" altLang="ja-JP" dirty="0"/>
              <a:t>2</a:t>
            </a:r>
            <a:r>
              <a:rPr lang="ja-JP" altLang="en-US" dirty="0"/>
              <a:t>を使用する</a:t>
            </a:r>
            <a:endParaRPr lang="en-US" altLang="ja-JP" dirty="0"/>
          </a:p>
          <a:p>
            <a:pPr marL="0" indent="0">
              <a:buNone/>
            </a:pPr>
            <a:endParaRPr lang="en-US" altLang="ja-JP" dirty="0"/>
          </a:p>
          <a:p>
            <a:pPr marL="0" indent="0">
              <a:buNone/>
            </a:pPr>
            <a:r>
              <a:rPr kumimoji="1" lang="ja-JP" altLang="en-US" dirty="0"/>
              <a:t>取得した値は</a:t>
            </a:r>
            <a:r>
              <a:rPr kumimoji="1" lang="en-US" altLang="ja-JP" dirty="0"/>
              <a:t>A/D</a:t>
            </a:r>
            <a:r>
              <a:rPr kumimoji="1" lang="ja-JP" altLang="en-US" dirty="0"/>
              <a:t>変換されただけの値となる</a:t>
            </a:r>
          </a:p>
        </p:txBody>
      </p:sp>
      <p:pic>
        <p:nvPicPr>
          <p:cNvPr id="7" name="図 6">
            <a:extLst>
              <a:ext uri="{FF2B5EF4-FFF2-40B4-BE49-F238E27FC236}">
                <a16:creationId xmlns:a16="http://schemas.microsoft.com/office/drawing/2014/main" id="{725A4384-D658-294E-8252-49BE4FE92D29}"/>
              </a:ext>
            </a:extLst>
          </p:cNvPr>
          <p:cNvPicPr>
            <a:picLocks noChangeAspect="1"/>
          </p:cNvPicPr>
          <p:nvPr/>
        </p:nvPicPr>
        <p:blipFill rotWithShape="1">
          <a:blip r:embed="rId2">
            <a:extLst>
              <a:ext uri="{28A0092B-C50C-407E-A947-70E740481C1C}">
                <a14:useLocalDpi xmlns:a14="http://schemas.microsoft.com/office/drawing/2010/main" val="0"/>
              </a:ext>
            </a:extLst>
          </a:blip>
          <a:srcRect l="14048" t="27936" r="50000" b="62117"/>
          <a:stretch/>
        </p:blipFill>
        <p:spPr>
          <a:xfrm>
            <a:off x="704869" y="1349829"/>
            <a:ext cx="10725131" cy="1669142"/>
          </a:xfrm>
          <a:prstGeom prst="rect">
            <a:avLst/>
          </a:prstGeom>
        </p:spPr>
      </p:pic>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79</a:t>
            </a:fld>
            <a:endParaRPr kumimoji="1" lang="ja-JP" altLang="en-US"/>
          </a:p>
        </p:txBody>
      </p:sp>
    </p:spTree>
    <p:extLst>
      <p:ext uri="{BB962C8B-B14F-4D97-AF65-F5344CB8AC3E}">
        <p14:creationId xmlns:p14="http://schemas.microsoft.com/office/powerpoint/2010/main" val="34310223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D9AC2-185D-4913-8C70-C2F7F8A95614}"/>
              </a:ext>
            </a:extLst>
          </p:cNvPr>
          <p:cNvSpPr>
            <a:spLocks noGrp="1"/>
          </p:cNvSpPr>
          <p:nvPr>
            <p:ph type="title"/>
          </p:nvPr>
        </p:nvSpPr>
        <p:spPr/>
        <p:txBody>
          <a:bodyPr>
            <a:normAutofit/>
          </a:bodyPr>
          <a:lstStyle/>
          <a:p>
            <a:r>
              <a:rPr kumimoji="1" lang="en-US" altLang="ja-JP" sz="4400" dirty="0"/>
              <a:t>IoT</a:t>
            </a:r>
            <a:r>
              <a:rPr kumimoji="1" lang="ja-JP" altLang="en-US" sz="4400" dirty="0"/>
              <a:t>事例：</a:t>
            </a:r>
            <a:r>
              <a:rPr lang="ja-JP" altLang="en-US" sz="4400" dirty="0"/>
              <a:t>農作業支援通知</a:t>
            </a:r>
            <a:r>
              <a:rPr lang="en-US" altLang="ja-JP" sz="4400" dirty="0" err="1"/>
              <a:t>IoT</a:t>
            </a:r>
            <a:r>
              <a:rPr lang="en-US" altLang="ja-JP" sz="4400" dirty="0"/>
              <a:t> </a:t>
            </a:r>
            <a:r>
              <a:rPr lang="ja-JP" altLang="en-US" sz="4400" dirty="0"/>
              <a:t>てる</a:t>
            </a:r>
            <a:r>
              <a:rPr lang="ja-JP" altLang="en-US" sz="4400" dirty="0" err="1"/>
              <a:t>ちゃん</a:t>
            </a:r>
            <a:endParaRPr kumimoji="1" lang="ja-JP" altLang="en-US" dirty="0"/>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8</a:t>
            </a:fld>
            <a:endParaRPr kumimoji="1" lang="ja-JP" altLang="en-US" dirty="0"/>
          </a:p>
        </p:txBody>
      </p:sp>
      <p:pic>
        <p:nvPicPr>
          <p:cNvPr id="4" name="図 3"/>
          <p:cNvPicPr>
            <a:picLocks noChangeAspect="1"/>
          </p:cNvPicPr>
          <p:nvPr/>
        </p:nvPicPr>
        <p:blipFill rotWithShape="1">
          <a:blip r:embed="rId2"/>
          <a:srcRect l="1553" t="34355" b="1625"/>
          <a:stretch/>
        </p:blipFill>
        <p:spPr>
          <a:xfrm>
            <a:off x="171932" y="874914"/>
            <a:ext cx="8076250" cy="3651165"/>
          </a:xfrm>
          <a:prstGeom prst="rect">
            <a:avLst/>
          </a:prstGeom>
        </p:spPr>
      </p:pic>
      <p:pic>
        <p:nvPicPr>
          <p:cNvPr id="5" name="図 4"/>
          <p:cNvPicPr>
            <a:picLocks noChangeAspect="1"/>
          </p:cNvPicPr>
          <p:nvPr/>
        </p:nvPicPr>
        <p:blipFill>
          <a:blip r:embed="rId3"/>
          <a:stretch>
            <a:fillRect/>
          </a:stretch>
        </p:blipFill>
        <p:spPr>
          <a:xfrm>
            <a:off x="8248182" y="879495"/>
            <a:ext cx="3771885" cy="3712685"/>
          </a:xfrm>
          <a:prstGeom prst="rect">
            <a:avLst/>
          </a:prstGeom>
        </p:spPr>
      </p:pic>
      <p:sp>
        <p:nvSpPr>
          <p:cNvPr id="7" name="正方形/長方形 6"/>
          <p:cNvSpPr/>
          <p:nvPr/>
        </p:nvSpPr>
        <p:spPr>
          <a:xfrm>
            <a:off x="171932" y="4526079"/>
            <a:ext cx="7479933" cy="369332"/>
          </a:xfrm>
          <a:prstGeom prst="rect">
            <a:avLst/>
          </a:prstGeom>
        </p:spPr>
        <p:txBody>
          <a:bodyPr wrap="none">
            <a:spAutoFit/>
          </a:bodyPr>
          <a:lstStyle/>
          <a:p>
            <a:r>
              <a:rPr lang="ja-JP" altLang="en-US" dirty="0">
                <a:latin typeface="UD デジタル 教科書体 NK-R" panose="02020400000000000000" pitchFamily="18" charset="-128"/>
                <a:ea typeface="UD デジタル 教科書体 NK-R" panose="02020400000000000000" pitchFamily="18" charset="-128"/>
                <a:hlinkClick r:id="rId4"/>
              </a:rPr>
              <a:t>https://www.soumu.go.jp/soutsu/okinawa/johotuusin/sinko.html</a:t>
            </a:r>
            <a:endParaRPr lang="ja-JP" altLang="en-US" dirty="0">
              <a:latin typeface="UD デジタル 教科書体 NK-R" panose="02020400000000000000" pitchFamily="18" charset="-128"/>
              <a:ea typeface="UD デジタル 教科書体 NK-R" panose="02020400000000000000" pitchFamily="18" charset="-128"/>
            </a:endParaRPr>
          </a:p>
        </p:txBody>
      </p:sp>
      <p:sp>
        <p:nvSpPr>
          <p:cNvPr id="8" name="正方形/長方形 7"/>
          <p:cNvSpPr/>
          <p:nvPr/>
        </p:nvSpPr>
        <p:spPr>
          <a:xfrm>
            <a:off x="8740002" y="4526079"/>
            <a:ext cx="3280065" cy="369332"/>
          </a:xfrm>
          <a:prstGeom prst="rect">
            <a:avLst/>
          </a:prstGeom>
        </p:spPr>
        <p:txBody>
          <a:bodyPr wrap="none">
            <a:spAutoFit/>
          </a:bodyPr>
          <a:lstStyle/>
          <a:p>
            <a:r>
              <a:rPr lang="ja-JP" altLang="en-US" dirty="0">
                <a:latin typeface="UD デジタル 教科書体 NK-R" panose="02020400000000000000" pitchFamily="18" charset="-128"/>
                <a:ea typeface="UD デジタル 教科書体 NK-R" panose="02020400000000000000" pitchFamily="18" charset="-128"/>
                <a:hlinkClick r:id="rId5"/>
              </a:rPr>
              <a:t>https://www.tel-chan.com/</a:t>
            </a:r>
            <a:endParaRPr lang="ja-JP" altLang="en-US" dirty="0">
              <a:latin typeface="UD デジタル 教科書体 NK-R" panose="02020400000000000000" pitchFamily="18" charset="-128"/>
              <a:ea typeface="UD デジタル 教科書体 NK-R" panose="02020400000000000000" pitchFamily="18" charset="-128"/>
            </a:endParaRPr>
          </a:p>
        </p:txBody>
      </p:sp>
      <p:sp>
        <p:nvSpPr>
          <p:cNvPr id="10" name="コンテンツ プレースホルダー 2"/>
          <p:cNvSpPr>
            <a:spLocks noGrp="1"/>
          </p:cNvSpPr>
          <p:nvPr>
            <p:ph idx="1"/>
          </p:nvPr>
        </p:nvSpPr>
        <p:spPr>
          <a:xfrm>
            <a:off x="431796" y="5103497"/>
            <a:ext cx="10760226" cy="1220185"/>
          </a:xfrm>
        </p:spPr>
        <p:txBody>
          <a:bodyPr>
            <a:normAutofit/>
          </a:bodyPr>
          <a:lstStyle/>
          <a:p>
            <a:pPr marL="0" indent="0">
              <a:buNone/>
            </a:pPr>
            <a:r>
              <a:rPr lang="en-US" altLang="ja-JP" sz="3200" dirty="0"/>
              <a:t>KDDI </a:t>
            </a:r>
            <a:r>
              <a:rPr lang="ja-JP" altLang="en-US" sz="3200" dirty="0"/>
              <a:t>ウェブコミュニケーションズ株式会社による取組</a:t>
            </a:r>
            <a:r>
              <a:rPr lang="en-US" altLang="ja-JP" sz="3200" dirty="0"/>
              <a:t/>
            </a:r>
            <a:br>
              <a:rPr lang="en-US" altLang="ja-JP" sz="3200" dirty="0"/>
            </a:br>
            <a:r>
              <a:rPr lang="ja-JP" altLang="en-US" sz="3200" dirty="0"/>
              <a:t>電照菊の電照見回り時間を</a:t>
            </a:r>
            <a:r>
              <a:rPr lang="en-US" altLang="ja-JP" sz="3200" dirty="0"/>
              <a:t>100</a:t>
            </a:r>
            <a:r>
              <a:rPr lang="ja-JP" altLang="en-US" sz="3200" dirty="0"/>
              <a:t>％削減</a:t>
            </a:r>
            <a:endParaRPr lang="en-US" altLang="ja-JP" sz="3200" dirty="0"/>
          </a:p>
        </p:txBody>
      </p:sp>
    </p:spTree>
    <p:extLst>
      <p:ext uri="{BB962C8B-B14F-4D97-AF65-F5344CB8AC3E}">
        <p14:creationId xmlns:p14="http://schemas.microsoft.com/office/powerpoint/2010/main" val="155466789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3B0B67-D1D0-CEE8-4CDE-8EA4F73BCAB6}"/>
              </a:ext>
            </a:extLst>
          </p:cNvPr>
          <p:cNvSpPr>
            <a:spLocks noGrp="1"/>
          </p:cNvSpPr>
          <p:nvPr>
            <p:ph type="title"/>
          </p:nvPr>
        </p:nvSpPr>
        <p:spPr/>
        <p:txBody>
          <a:bodyPr/>
          <a:lstStyle/>
          <a:p>
            <a:r>
              <a:rPr kumimoji="1" lang="ja-JP" altLang="en-US" dirty="0"/>
              <a:t>課題</a:t>
            </a:r>
            <a:r>
              <a:rPr kumimoji="1" lang="en-US" altLang="ja-JP" dirty="0"/>
              <a:t>4</a:t>
            </a:r>
            <a:endParaRPr kumimoji="1" lang="ja-JP" altLang="en-US" dirty="0"/>
          </a:p>
        </p:txBody>
      </p:sp>
      <p:sp>
        <p:nvSpPr>
          <p:cNvPr id="3" name="コンテンツ プレースホルダー 2">
            <a:extLst>
              <a:ext uri="{FF2B5EF4-FFF2-40B4-BE49-F238E27FC236}">
                <a16:creationId xmlns:a16="http://schemas.microsoft.com/office/drawing/2014/main" id="{3E181254-710F-1EC1-8AED-F3556714CDBC}"/>
              </a:ext>
            </a:extLst>
          </p:cNvPr>
          <p:cNvSpPr>
            <a:spLocks noGrp="1"/>
          </p:cNvSpPr>
          <p:nvPr>
            <p:ph idx="1"/>
          </p:nvPr>
        </p:nvSpPr>
        <p:spPr>
          <a:xfrm>
            <a:off x="566057" y="1200150"/>
            <a:ext cx="11132457" cy="4692649"/>
          </a:xfrm>
        </p:spPr>
        <p:txBody>
          <a:bodyPr/>
          <a:lstStyle/>
          <a:p>
            <a:pPr marL="742950" indent="-742950">
              <a:buFont typeface="+mj-lt"/>
              <a:buAutoNum type="arabicPeriod"/>
            </a:pPr>
            <a:r>
              <a:rPr kumimoji="1" lang="ja-JP" altLang="en-US" dirty="0"/>
              <a:t>光センサーの取得値を明るいとき・通常時・暗いときの</a:t>
            </a:r>
            <a:r>
              <a:rPr kumimoji="1" lang="en-US" altLang="ja-JP" dirty="0"/>
              <a:t/>
            </a:r>
            <a:br>
              <a:rPr kumimoji="1" lang="en-US" altLang="ja-JP" dirty="0"/>
            </a:br>
            <a:r>
              <a:rPr kumimoji="1" lang="ja-JP" altLang="en-US" dirty="0"/>
              <a:t>三段階に分け</a:t>
            </a:r>
            <a:r>
              <a:rPr lang="ja-JP" altLang="en-US" dirty="0"/>
              <a:t>、明るいときは「明るい」、</a:t>
            </a:r>
            <a:r>
              <a:rPr lang="en-US" altLang="ja-JP" dirty="0"/>
              <a:t/>
            </a:r>
            <a:br>
              <a:rPr lang="en-US" altLang="ja-JP" dirty="0"/>
            </a:br>
            <a:r>
              <a:rPr lang="ja-JP" altLang="en-US" dirty="0"/>
              <a:t>通常時は「普通」、暗いときは「暗い」と表示する</a:t>
            </a:r>
            <a:endParaRPr lang="en-US" altLang="ja-JP" dirty="0"/>
          </a:p>
          <a:p>
            <a:pPr marL="742950" indent="-742950">
              <a:buAutoNum type="arabicPeriod"/>
            </a:pPr>
            <a:endParaRPr kumimoji="1" lang="en-US" altLang="ja-JP" dirty="0"/>
          </a:p>
          <a:p>
            <a:pPr marL="742950" indent="-742950">
              <a:buAutoNum type="arabicPeriod"/>
            </a:pPr>
            <a:r>
              <a:rPr kumimoji="1" lang="ja-JP" altLang="en-US" dirty="0"/>
              <a:t>暗いときは①と合わせて</a:t>
            </a:r>
            <a:r>
              <a:rPr kumimoji="1" lang="en-US" altLang="ja-JP" dirty="0"/>
              <a:t>LED</a:t>
            </a:r>
            <a:r>
              <a:rPr kumimoji="1" lang="ja-JP" altLang="en-US" dirty="0"/>
              <a:t>の点灯を行う</a:t>
            </a:r>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80</a:t>
            </a:fld>
            <a:endParaRPr kumimoji="1" lang="ja-JP" altLang="en-US"/>
          </a:p>
        </p:txBody>
      </p:sp>
    </p:spTree>
    <p:extLst>
      <p:ext uri="{BB962C8B-B14F-4D97-AF65-F5344CB8AC3E}">
        <p14:creationId xmlns:p14="http://schemas.microsoft.com/office/powerpoint/2010/main" val="42547628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E3FD85-E424-C179-122F-7548030F18CB}"/>
              </a:ext>
            </a:extLst>
          </p:cNvPr>
          <p:cNvSpPr>
            <a:spLocks noGrp="1"/>
          </p:cNvSpPr>
          <p:nvPr>
            <p:ph type="title"/>
          </p:nvPr>
        </p:nvSpPr>
        <p:spPr/>
        <p:txBody>
          <a:bodyPr>
            <a:normAutofit/>
          </a:bodyPr>
          <a:lstStyle/>
          <a:p>
            <a:r>
              <a:rPr kumimoji="1" lang="en-US" altLang="ja-JP" sz="6600" cap="none" dirty="0"/>
              <a:t>dashboard</a:t>
            </a:r>
            <a:r>
              <a:rPr kumimoji="1" lang="ja-JP" altLang="en-US" sz="6600" cap="none" dirty="0"/>
              <a:t>の利用</a:t>
            </a:r>
          </a:p>
        </p:txBody>
      </p:sp>
      <p:sp>
        <p:nvSpPr>
          <p:cNvPr id="3" name="テキスト プレースホルダー 2">
            <a:extLst>
              <a:ext uri="{FF2B5EF4-FFF2-40B4-BE49-F238E27FC236}">
                <a16:creationId xmlns:a16="http://schemas.microsoft.com/office/drawing/2014/main" id="{C5514CDD-8F5D-4A10-FA63-C8891E609565}"/>
              </a:ext>
            </a:extLst>
          </p:cNvPr>
          <p:cNvSpPr>
            <a:spLocks noGrp="1"/>
          </p:cNvSpPr>
          <p:nvPr>
            <p:ph type="body" idx="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81</a:t>
            </a:fld>
            <a:endParaRPr kumimoji="1" lang="ja-JP" altLang="en-US" dirty="0"/>
          </a:p>
        </p:txBody>
      </p:sp>
    </p:spTree>
    <p:extLst>
      <p:ext uri="{BB962C8B-B14F-4D97-AF65-F5344CB8AC3E}">
        <p14:creationId xmlns:p14="http://schemas.microsoft.com/office/powerpoint/2010/main" val="107405530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3A7A91-193F-8D9F-CAD2-64975E6E0BFC}"/>
              </a:ext>
            </a:extLst>
          </p:cNvPr>
          <p:cNvSpPr>
            <a:spLocks noGrp="1"/>
          </p:cNvSpPr>
          <p:nvPr>
            <p:ph type="title"/>
          </p:nvPr>
        </p:nvSpPr>
        <p:spPr/>
        <p:txBody>
          <a:bodyPr/>
          <a:lstStyle/>
          <a:p>
            <a:r>
              <a:rPr kumimoji="1" lang="en-US" altLang="ja-JP" dirty="0"/>
              <a:t>dashboard</a:t>
            </a:r>
            <a:endParaRPr kumimoji="1" lang="ja-JP" altLang="en-US" dirty="0"/>
          </a:p>
        </p:txBody>
      </p:sp>
      <p:sp>
        <p:nvSpPr>
          <p:cNvPr id="3" name="コンテンツ プレースホルダー 2">
            <a:extLst>
              <a:ext uri="{FF2B5EF4-FFF2-40B4-BE49-F238E27FC236}">
                <a16:creationId xmlns:a16="http://schemas.microsoft.com/office/drawing/2014/main" id="{37649A5D-0EFC-06A6-14FE-8FFC66CC9EF3}"/>
              </a:ext>
            </a:extLst>
          </p:cNvPr>
          <p:cNvSpPr>
            <a:spLocks noGrp="1"/>
          </p:cNvSpPr>
          <p:nvPr>
            <p:ph idx="1"/>
          </p:nvPr>
        </p:nvSpPr>
        <p:spPr>
          <a:xfrm>
            <a:off x="553156" y="1200151"/>
            <a:ext cx="10876844" cy="4679442"/>
          </a:xfrm>
        </p:spPr>
        <p:txBody>
          <a:bodyPr/>
          <a:lstStyle/>
          <a:p>
            <a:pPr marL="0" indent="0">
              <a:buNone/>
            </a:pPr>
            <a:r>
              <a:rPr lang="en-US" altLang="ja-JP" dirty="0"/>
              <a:t>PC</a:t>
            </a:r>
            <a:r>
              <a:rPr lang="ja-JP" altLang="en-US" dirty="0"/>
              <a:t>やスマホのブラウザ上にインターフェースを作るノード</a:t>
            </a:r>
            <a:endParaRPr lang="en-US" altLang="ja-JP" dirty="0"/>
          </a:p>
          <a:p>
            <a:pPr marL="0" indent="0">
              <a:buNone/>
            </a:pPr>
            <a:endParaRPr kumimoji="1" lang="en-US" altLang="ja-JP" dirty="0"/>
          </a:p>
          <a:p>
            <a:pPr marL="0" indent="0">
              <a:buNone/>
            </a:pPr>
            <a:r>
              <a:rPr kumimoji="1" lang="ja-JP" altLang="en-US" dirty="0"/>
              <a:t>パレットの追加から</a:t>
            </a:r>
            <a:endParaRPr kumimoji="1" lang="en-US" altLang="ja-JP" dirty="0"/>
          </a:p>
          <a:p>
            <a:pPr marL="0" indent="0">
              <a:buNone/>
            </a:pPr>
            <a:r>
              <a:rPr lang="en-US" altLang="ja-JP" dirty="0"/>
              <a:t>node-red-dashboard</a:t>
            </a:r>
            <a:r>
              <a:rPr lang="ja-JP" altLang="en-US" dirty="0"/>
              <a:t> を追加することで使用できる。</a:t>
            </a:r>
            <a:endParaRPr kumimoji="1" lang="en-US" altLang="ja-JP" dirty="0"/>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82</a:t>
            </a:fld>
            <a:endParaRPr kumimoji="1" lang="ja-JP" altLang="en-US"/>
          </a:p>
        </p:txBody>
      </p:sp>
    </p:spTree>
    <p:extLst>
      <p:ext uri="{BB962C8B-B14F-4D97-AF65-F5344CB8AC3E}">
        <p14:creationId xmlns:p14="http://schemas.microsoft.com/office/powerpoint/2010/main" val="203844090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2C287D-910B-805E-A028-4CA01578F7FE}"/>
              </a:ext>
            </a:extLst>
          </p:cNvPr>
          <p:cNvSpPr>
            <a:spLocks noGrp="1"/>
          </p:cNvSpPr>
          <p:nvPr>
            <p:ph type="title"/>
          </p:nvPr>
        </p:nvSpPr>
        <p:spPr/>
        <p:txBody>
          <a:bodyPr/>
          <a:lstStyle/>
          <a:p>
            <a:r>
              <a:rPr kumimoji="1" lang="en-US" altLang="ja-JP" dirty="0"/>
              <a:t>button</a:t>
            </a:r>
            <a:r>
              <a:rPr kumimoji="1" lang="ja-JP" altLang="en-US" dirty="0"/>
              <a:t>ノード</a:t>
            </a:r>
          </a:p>
        </p:txBody>
      </p:sp>
      <p:sp>
        <p:nvSpPr>
          <p:cNvPr id="3" name="コンテンツ プレースホルダー 2">
            <a:extLst>
              <a:ext uri="{FF2B5EF4-FFF2-40B4-BE49-F238E27FC236}">
                <a16:creationId xmlns:a16="http://schemas.microsoft.com/office/drawing/2014/main" id="{7BE1CFE5-A220-CEB5-EF67-B3A8FB9B1DDE}"/>
              </a:ext>
            </a:extLst>
          </p:cNvPr>
          <p:cNvSpPr>
            <a:spLocks noGrp="1"/>
          </p:cNvSpPr>
          <p:nvPr>
            <p:ph idx="1"/>
          </p:nvPr>
        </p:nvSpPr>
        <p:spPr>
          <a:xfrm>
            <a:off x="5593389" y="1186950"/>
            <a:ext cx="6537375" cy="2455101"/>
          </a:xfrm>
        </p:spPr>
        <p:txBody>
          <a:bodyPr/>
          <a:lstStyle/>
          <a:p>
            <a:pPr marL="0" indent="0">
              <a:buNone/>
            </a:pPr>
            <a:r>
              <a:rPr kumimoji="1" lang="en-US" altLang="ja-JP" dirty="0"/>
              <a:t>UI</a:t>
            </a:r>
            <a:r>
              <a:rPr kumimoji="1" lang="ja-JP" altLang="en-US" dirty="0"/>
              <a:t>にボタンを追加するノード</a:t>
            </a:r>
            <a:endParaRPr kumimoji="1" lang="en-US" altLang="ja-JP" dirty="0"/>
          </a:p>
          <a:p>
            <a:pPr marL="0" indent="0">
              <a:buNone/>
            </a:pPr>
            <a:r>
              <a:rPr lang="ja-JP" altLang="en-US" dirty="0"/>
              <a:t>クリックやタップをされることで</a:t>
            </a:r>
            <a:endParaRPr lang="en-US" altLang="ja-JP" dirty="0"/>
          </a:p>
          <a:p>
            <a:pPr marL="0" indent="0">
              <a:buNone/>
            </a:pPr>
            <a:r>
              <a:rPr kumimoji="1" lang="ja-JP" altLang="en-US" dirty="0"/>
              <a:t>メッセージを送る。</a:t>
            </a:r>
          </a:p>
        </p:txBody>
      </p:sp>
      <p:sp>
        <p:nvSpPr>
          <p:cNvPr id="4" name="スライド番号プレースホルダー 3">
            <a:extLst>
              <a:ext uri="{FF2B5EF4-FFF2-40B4-BE49-F238E27FC236}">
                <a16:creationId xmlns:a16="http://schemas.microsoft.com/office/drawing/2014/main" id="{99E862BE-CC2D-587E-9F65-97C5FB073C36}"/>
              </a:ext>
            </a:extLst>
          </p:cNvPr>
          <p:cNvSpPr>
            <a:spLocks noGrp="1"/>
          </p:cNvSpPr>
          <p:nvPr>
            <p:ph type="sldNum" sz="quarter" idx="12"/>
          </p:nvPr>
        </p:nvSpPr>
        <p:spPr/>
        <p:txBody>
          <a:bodyPr/>
          <a:lstStyle/>
          <a:p>
            <a:fld id="{5A94AD81-C81A-455B-A87B-15031EE15849}" type="slidenum">
              <a:rPr kumimoji="1" lang="ja-JP" altLang="en-US" smtClean="0"/>
              <a:t>83</a:t>
            </a:fld>
            <a:endParaRPr kumimoji="1" lang="ja-JP" altLang="en-US"/>
          </a:p>
        </p:txBody>
      </p:sp>
      <p:pic>
        <p:nvPicPr>
          <p:cNvPr id="6" name="図 5">
            <a:extLst>
              <a:ext uri="{FF2B5EF4-FFF2-40B4-BE49-F238E27FC236}">
                <a16:creationId xmlns:a16="http://schemas.microsoft.com/office/drawing/2014/main" id="{6E4C677A-5FE7-AC72-3736-9DCAEA624F5C}"/>
              </a:ext>
            </a:extLst>
          </p:cNvPr>
          <p:cNvPicPr>
            <a:picLocks noChangeAspect="1"/>
          </p:cNvPicPr>
          <p:nvPr/>
        </p:nvPicPr>
        <p:blipFill>
          <a:blip r:embed="rId2"/>
          <a:stretch>
            <a:fillRect/>
          </a:stretch>
        </p:blipFill>
        <p:spPr>
          <a:xfrm>
            <a:off x="398500" y="1568136"/>
            <a:ext cx="3721042" cy="1142891"/>
          </a:xfrm>
          <a:prstGeom prst="rect">
            <a:avLst/>
          </a:prstGeom>
        </p:spPr>
      </p:pic>
      <p:pic>
        <p:nvPicPr>
          <p:cNvPr id="8" name="図 7">
            <a:extLst>
              <a:ext uri="{FF2B5EF4-FFF2-40B4-BE49-F238E27FC236}">
                <a16:creationId xmlns:a16="http://schemas.microsoft.com/office/drawing/2014/main" id="{9E1DBBCF-D7AC-02AD-3FA7-AB1305FA749A}"/>
              </a:ext>
            </a:extLst>
          </p:cNvPr>
          <p:cNvPicPr>
            <a:picLocks noChangeAspect="1"/>
          </p:cNvPicPr>
          <p:nvPr/>
        </p:nvPicPr>
        <p:blipFill>
          <a:blip r:embed="rId3"/>
          <a:stretch>
            <a:fillRect/>
          </a:stretch>
        </p:blipFill>
        <p:spPr>
          <a:xfrm>
            <a:off x="398501" y="4441343"/>
            <a:ext cx="5851988" cy="1466664"/>
          </a:xfrm>
          <a:prstGeom prst="rect">
            <a:avLst/>
          </a:prstGeom>
        </p:spPr>
      </p:pic>
    </p:spTree>
    <p:extLst>
      <p:ext uri="{BB962C8B-B14F-4D97-AF65-F5344CB8AC3E}">
        <p14:creationId xmlns:p14="http://schemas.microsoft.com/office/powerpoint/2010/main" val="235774279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0F47AB-2AAE-33A1-CA5C-53A22B79E476}"/>
              </a:ext>
            </a:extLst>
          </p:cNvPr>
          <p:cNvSpPr>
            <a:spLocks noGrp="1"/>
          </p:cNvSpPr>
          <p:nvPr>
            <p:ph type="title"/>
          </p:nvPr>
        </p:nvSpPr>
        <p:spPr/>
        <p:txBody>
          <a:bodyPr/>
          <a:lstStyle/>
          <a:p>
            <a:r>
              <a:rPr kumimoji="1" lang="en-US" altLang="ja-JP" dirty="0"/>
              <a:t>button</a:t>
            </a:r>
            <a:r>
              <a:rPr kumimoji="1" lang="ja-JP" altLang="en-US" dirty="0"/>
              <a:t>ノードのプロパティ</a:t>
            </a:r>
          </a:p>
        </p:txBody>
      </p:sp>
      <p:sp>
        <p:nvSpPr>
          <p:cNvPr id="3" name="コンテンツ プレースホルダー 2">
            <a:extLst>
              <a:ext uri="{FF2B5EF4-FFF2-40B4-BE49-F238E27FC236}">
                <a16:creationId xmlns:a16="http://schemas.microsoft.com/office/drawing/2014/main" id="{652BBF53-0177-8B12-B387-FC1EDD04C1FC}"/>
              </a:ext>
            </a:extLst>
          </p:cNvPr>
          <p:cNvSpPr>
            <a:spLocks noGrp="1"/>
          </p:cNvSpPr>
          <p:nvPr>
            <p:ph idx="1"/>
          </p:nvPr>
        </p:nvSpPr>
        <p:spPr>
          <a:xfrm>
            <a:off x="1261978" y="6043097"/>
            <a:ext cx="10191746" cy="616986"/>
          </a:xfrm>
        </p:spPr>
        <p:txBody>
          <a:bodyPr>
            <a:noAutofit/>
          </a:bodyPr>
          <a:lstStyle/>
          <a:p>
            <a:pPr marL="0" indent="0">
              <a:buNone/>
            </a:pPr>
            <a:r>
              <a:rPr kumimoji="1" lang="ja-JP" altLang="en-US" sz="3200" dirty="0"/>
              <a:t>ダッシュボードノード</a:t>
            </a:r>
            <a:r>
              <a:rPr kumimoji="1" lang="ja-JP" altLang="en-US" sz="3200" dirty="0" smtClean="0"/>
              <a:t>は</a:t>
            </a:r>
            <a:r>
              <a:rPr kumimoji="1" lang="en-US" altLang="ja-JP" sz="3200" dirty="0" smtClean="0"/>
              <a:t>Group</a:t>
            </a:r>
            <a:r>
              <a:rPr kumimoji="1" lang="ja-JP" altLang="en-US" sz="3200" dirty="0"/>
              <a:t>とタブを設定する必要がある</a:t>
            </a:r>
          </a:p>
        </p:txBody>
      </p:sp>
      <p:sp>
        <p:nvSpPr>
          <p:cNvPr id="4" name="スライド番号プレースホルダー 3">
            <a:extLst>
              <a:ext uri="{FF2B5EF4-FFF2-40B4-BE49-F238E27FC236}">
                <a16:creationId xmlns:a16="http://schemas.microsoft.com/office/drawing/2014/main" id="{FD018F6E-A3A3-D193-7DB9-5A17CB740680}"/>
              </a:ext>
            </a:extLst>
          </p:cNvPr>
          <p:cNvSpPr>
            <a:spLocks noGrp="1"/>
          </p:cNvSpPr>
          <p:nvPr>
            <p:ph type="sldNum" sz="quarter" idx="12"/>
          </p:nvPr>
        </p:nvSpPr>
        <p:spPr/>
        <p:txBody>
          <a:bodyPr/>
          <a:lstStyle/>
          <a:p>
            <a:fld id="{5A94AD81-C81A-455B-A87B-15031EE15849}" type="slidenum">
              <a:rPr kumimoji="1" lang="ja-JP" altLang="en-US" smtClean="0"/>
              <a:t>84</a:t>
            </a:fld>
            <a:endParaRPr kumimoji="1" lang="ja-JP" altLang="en-US"/>
          </a:p>
        </p:txBody>
      </p:sp>
      <p:pic>
        <p:nvPicPr>
          <p:cNvPr id="6" name="図 5">
            <a:extLst>
              <a:ext uri="{FF2B5EF4-FFF2-40B4-BE49-F238E27FC236}">
                <a16:creationId xmlns:a16="http://schemas.microsoft.com/office/drawing/2014/main" id="{6DDFCA17-C208-EDEC-E644-96CD98AD0430}"/>
              </a:ext>
            </a:extLst>
          </p:cNvPr>
          <p:cNvPicPr>
            <a:picLocks noChangeAspect="1"/>
          </p:cNvPicPr>
          <p:nvPr/>
        </p:nvPicPr>
        <p:blipFill>
          <a:blip r:embed="rId2"/>
          <a:stretch>
            <a:fillRect/>
          </a:stretch>
        </p:blipFill>
        <p:spPr>
          <a:xfrm>
            <a:off x="596438" y="1155327"/>
            <a:ext cx="3240897" cy="4224387"/>
          </a:xfrm>
          <a:prstGeom prst="rect">
            <a:avLst/>
          </a:prstGeom>
        </p:spPr>
      </p:pic>
      <p:pic>
        <p:nvPicPr>
          <p:cNvPr id="8" name="図 7">
            <a:extLst>
              <a:ext uri="{FF2B5EF4-FFF2-40B4-BE49-F238E27FC236}">
                <a16:creationId xmlns:a16="http://schemas.microsoft.com/office/drawing/2014/main" id="{4DD3CB9F-7201-C1F5-D82E-5CD8353BE0D7}"/>
              </a:ext>
            </a:extLst>
          </p:cNvPr>
          <p:cNvPicPr>
            <a:picLocks noChangeAspect="1"/>
          </p:cNvPicPr>
          <p:nvPr/>
        </p:nvPicPr>
        <p:blipFill>
          <a:blip r:embed="rId3"/>
          <a:stretch>
            <a:fillRect/>
          </a:stretch>
        </p:blipFill>
        <p:spPr>
          <a:xfrm>
            <a:off x="4004811" y="1155327"/>
            <a:ext cx="3980323" cy="2766123"/>
          </a:xfrm>
          <a:prstGeom prst="rect">
            <a:avLst/>
          </a:prstGeom>
        </p:spPr>
      </p:pic>
      <p:pic>
        <p:nvPicPr>
          <p:cNvPr id="10" name="図 9">
            <a:extLst>
              <a:ext uri="{FF2B5EF4-FFF2-40B4-BE49-F238E27FC236}">
                <a16:creationId xmlns:a16="http://schemas.microsoft.com/office/drawing/2014/main" id="{D69ECCF2-CC21-B2BD-667F-0FB487F16F53}"/>
              </a:ext>
            </a:extLst>
          </p:cNvPr>
          <p:cNvPicPr>
            <a:picLocks noChangeAspect="1"/>
          </p:cNvPicPr>
          <p:nvPr/>
        </p:nvPicPr>
        <p:blipFill>
          <a:blip r:embed="rId4"/>
          <a:stretch>
            <a:fillRect/>
          </a:stretch>
        </p:blipFill>
        <p:spPr>
          <a:xfrm>
            <a:off x="7985134" y="1155326"/>
            <a:ext cx="4121530" cy="1928852"/>
          </a:xfrm>
          <a:prstGeom prst="rect">
            <a:avLst/>
          </a:prstGeom>
        </p:spPr>
      </p:pic>
    </p:spTree>
    <p:extLst>
      <p:ext uri="{BB962C8B-B14F-4D97-AF65-F5344CB8AC3E}">
        <p14:creationId xmlns:p14="http://schemas.microsoft.com/office/powerpoint/2010/main" val="34417502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5A2775-C652-628C-D68C-B130AB33865E}"/>
              </a:ext>
            </a:extLst>
          </p:cNvPr>
          <p:cNvSpPr>
            <a:spLocks noGrp="1"/>
          </p:cNvSpPr>
          <p:nvPr>
            <p:ph type="title"/>
          </p:nvPr>
        </p:nvSpPr>
        <p:spPr/>
        <p:txBody>
          <a:bodyPr/>
          <a:lstStyle/>
          <a:p>
            <a:r>
              <a:rPr kumimoji="1" lang="en-US" altLang="ja-JP" dirty="0"/>
              <a:t>Dashboard</a:t>
            </a:r>
            <a:r>
              <a:rPr kumimoji="1" lang="ja-JP" altLang="en-US" dirty="0"/>
              <a:t>を開く</a:t>
            </a:r>
          </a:p>
        </p:txBody>
      </p:sp>
      <p:sp>
        <p:nvSpPr>
          <p:cNvPr id="3" name="コンテンツ プレースホルダー 2">
            <a:extLst>
              <a:ext uri="{FF2B5EF4-FFF2-40B4-BE49-F238E27FC236}">
                <a16:creationId xmlns:a16="http://schemas.microsoft.com/office/drawing/2014/main" id="{8AA6C4B3-CAF9-43F7-C4B9-E168433B5A24}"/>
              </a:ext>
            </a:extLst>
          </p:cNvPr>
          <p:cNvSpPr>
            <a:spLocks noGrp="1"/>
          </p:cNvSpPr>
          <p:nvPr>
            <p:ph idx="1"/>
          </p:nvPr>
        </p:nvSpPr>
        <p:spPr>
          <a:xfrm>
            <a:off x="4447601" y="1319229"/>
            <a:ext cx="5753622" cy="874914"/>
          </a:xfrm>
        </p:spPr>
        <p:txBody>
          <a:bodyPr/>
          <a:lstStyle/>
          <a:p>
            <a:pPr marL="0" indent="0">
              <a:buNone/>
            </a:pPr>
            <a:r>
              <a:rPr kumimoji="1" lang="ja-JP" altLang="en-US" dirty="0"/>
              <a:t>サイドバーの▼→</a:t>
            </a:r>
            <a:r>
              <a:rPr kumimoji="1" lang="en-US" altLang="ja-JP" dirty="0"/>
              <a:t>Dashboard</a:t>
            </a:r>
            <a:endParaRPr kumimoji="1" lang="ja-JP" altLang="en-US" dirty="0"/>
          </a:p>
        </p:txBody>
      </p:sp>
      <p:sp>
        <p:nvSpPr>
          <p:cNvPr id="4" name="スライド番号プレースホルダー 3">
            <a:extLst>
              <a:ext uri="{FF2B5EF4-FFF2-40B4-BE49-F238E27FC236}">
                <a16:creationId xmlns:a16="http://schemas.microsoft.com/office/drawing/2014/main" id="{678161B0-E460-BC1B-E98D-E032063E1AC1}"/>
              </a:ext>
            </a:extLst>
          </p:cNvPr>
          <p:cNvSpPr>
            <a:spLocks noGrp="1"/>
          </p:cNvSpPr>
          <p:nvPr>
            <p:ph type="sldNum" sz="quarter" idx="12"/>
          </p:nvPr>
        </p:nvSpPr>
        <p:spPr/>
        <p:txBody>
          <a:bodyPr/>
          <a:lstStyle/>
          <a:p>
            <a:fld id="{5A94AD81-C81A-455B-A87B-15031EE15849}" type="slidenum">
              <a:rPr kumimoji="1" lang="ja-JP" altLang="en-US" smtClean="0"/>
              <a:t>85</a:t>
            </a:fld>
            <a:endParaRPr kumimoji="1" lang="ja-JP" altLang="en-US"/>
          </a:p>
        </p:txBody>
      </p:sp>
      <p:pic>
        <p:nvPicPr>
          <p:cNvPr id="6" name="図 5">
            <a:extLst>
              <a:ext uri="{FF2B5EF4-FFF2-40B4-BE49-F238E27FC236}">
                <a16:creationId xmlns:a16="http://schemas.microsoft.com/office/drawing/2014/main" id="{6104BCF7-8595-0E52-3D76-5C0CE737B974}"/>
              </a:ext>
            </a:extLst>
          </p:cNvPr>
          <p:cNvPicPr>
            <a:picLocks noChangeAspect="1"/>
          </p:cNvPicPr>
          <p:nvPr/>
        </p:nvPicPr>
        <p:blipFill>
          <a:blip r:embed="rId2"/>
          <a:stretch>
            <a:fillRect/>
          </a:stretch>
        </p:blipFill>
        <p:spPr>
          <a:xfrm>
            <a:off x="892663" y="874914"/>
            <a:ext cx="2802515" cy="2213452"/>
          </a:xfrm>
          <a:prstGeom prst="rect">
            <a:avLst/>
          </a:prstGeom>
        </p:spPr>
      </p:pic>
      <p:pic>
        <p:nvPicPr>
          <p:cNvPr id="8" name="図 7">
            <a:extLst>
              <a:ext uri="{FF2B5EF4-FFF2-40B4-BE49-F238E27FC236}">
                <a16:creationId xmlns:a16="http://schemas.microsoft.com/office/drawing/2014/main" id="{2771B286-CA2F-ABE6-FF14-355313A582A2}"/>
              </a:ext>
            </a:extLst>
          </p:cNvPr>
          <p:cNvPicPr>
            <a:picLocks noChangeAspect="1"/>
          </p:cNvPicPr>
          <p:nvPr/>
        </p:nvPicPr>
        <p:blipFill>
          <a:blip r:embed="rId3"/>
          <a:stretch>
            <a:fillRect/>
          </a:stretch>
        </p:blipFill>
        <p:spPr>
          <a:xfrm>
            <a:off x="892663" y="3429000"/>
            <a:ext cx="2802515" cy="3186806"/>
          </a:xfrm>
          <a:prstGeom prst="rect">
            <a:avLst/>
          </a:prstGeom>
        </p:spPr>
      </p:pic>
      <p:sp>
        <p:nvSpPr>
          <p:cNvPr id="9" name="コンテンツ プレースホルダー 2">
            <a:extLst>
              <a:ext uri="{FF2B5EF4-FFF2-40B4-BE49-F238E27FC236}">
                <a16:creationId xmlns:a16="http://schemas.microsoft.com/office/drawing/2014/main" id="{9F1B5251-6C3D-077D-CCC3-45F0553AB060}"/>
              </a:ext>
            </a:extLst>
          </p:cNvPr>
          <p:cNvSpPr txBox="1">
            <a:spLocks/>
          </p:cNvSpPr>
          <p:nvPr/>
        </p:nvSpPr>
        <p:spPr>
          <a:xfrm>
            <a:off x="4447600" y="3576002"/>
            <a:ext cx="7744399" cy="318680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配置タブから「タブ」や「グループ」の</a:t>
            </a:r>
            <a:r>
              <a:rPr lang="en-US" altLang="ja-JP" dirty="0"/>
              <a:t/>
            </a:r>
            <a:br>
              <a:rPr lang="en-US" altLang="ja-JP" dirty="0"/>
            </a:br>
            <a:r>
              <a:rPr lang="ja-JP" altLang="en-US" dirty="0"/>
              <a:t>整理ができる</a:t>
            </a:r>
            <a:endParaRPr lang="en-US" altLang="ja-JP" dirty="0"/>
          </a:p>
          <a:p>
            <a:pPr marL="0" indent="0">
              <a:buFont typeface="Arial" panose="020B0604020202020204" pitchFamily="34" charset="0"/>
              <a:buNone/>
            </a:pPr>
            <a:r>
              <a:rPr lang="ja-JP" altLang="en-US" dirty="0"/>
              <a:t>右上の　　　　から</a:t>
            </a:r>
            <a:r>
              <a:rPr lang="en-US" altLang="ja-JP" dirty="0"/>
              <a:t>Dashboard</a:t>
            </a:r>
            <a:r>
              <a:rPr lang="ja-JP" altLang="en-US" dirty="0"/>
              <a:t>が開く</a:t>
            </a:r>
          </a:p>
        </p:txBody>
      </p:sp>
      <p:pic>
        <p:nvPicPr>
          <p:cNvPr id="10" name="図 9">
            <a:extLst>
              <a:ext uri="{FF2B5EF4-FFF2-40B4-BE49-F238E27FC236}">
                <a16:creationId xmlns:a16="http://schemas.microsoft.com/office/drawing/2014/main" id="{0A6DA06A-CDC9-4AA5-A5B6-3D5479564227}"/>
              </a:ext>
            </a:extLst>
          </p:cNvPr>
          <p:cNvPicPr>
            <a:picLocks noChangeAspect="1"/>
          </p:cNvPicPr>
          <p:nvPr/>
        </p:nvPicPr>
        <p:blipFill rotWithShape="1">
          <a:blip r:embed="rId3"/>
          <a:srcRect l="89076" t="4040" r="4256" b="90011"/>
          <a:stretch/>
        </p:blipFill>
        <p:spPr>
          <a:xfrm>
            <a:off x="5996510" y="4891434"/>
            <a:ext cx="638175" cy="647337"/>
          </a:xfrm>
          <a:prstGeom prst="rect">
            <a:avLst/>
          </a:prstGeom>
        </p:spPr>
      </p:pic>
    </p:spTree>
    <p:extLst>
      <p:ext uri="{BB962C8B-B14F-4D97-AF65-F5344CB8AC3E}">
        <p14:creationId xmlns:p14="http://schemas.microsoft.com/office/powerpoint/2010/main" val="206822871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F44F5E-2D28-47DC-F774-FED000BB2BF2}"/>
              </a:ext>
            </a:extLst>
          </p:cNvPr>
          <p:cNvSpPr>
            <a:spLocks noGrp="1"/>
          </p:cNvSpPr>
          <p:nvPr>
            <p:ph type="title"/>
          </p:nvPr>
        </p:nvSpPr>
        <p:spPr/>
        <p:txBody>
          <a:bodyPr/>
          <a:lstStyle/>
          <a:p>
            <a:r>
              <a:rPr kumimoji="1" lang="en-US" altLang="ja-JP" dirty="0"/>
              <a:t>Dashboard</a:t>
            </a:r>
            <a:r>
              <a:rPr lang="ja-JP" altLang="en-US" dirty="0"/>
              <a:t>の外観</a:t>
            </a:r>
            <a:endParaRPr kumimoji="1" lang="ja-JP" altLang="en-US" dirty="0"/>
          </a:p>
        </p:txBody>
      </p:sp>
      <p:sp>
        <p:nvSpPr>
          <p:cNvPr id="4" name="スライド番号プレースホルダー 3">
            <a:extLst>
              <a:ext uri="{FF2B5EF4-FFF2-40B4-BE49-F238E27FC236}">
                <a16:creationId xmlns:a16="http://schemas.microsoft.com/office/drawing/2014/main" id="{CC8A28A7-C2EE-481C-EFF9-0589F836C644}"/>
              </a:ext>
            </a:extLst>
          </p:cNvPr>
          <p:cNvSpPr>
            <a:spLocks noGrp="1"/>
          </p:cNvSpPr>
          <p:nvPr>
            <p:ph type="sldNum" sz="quarter" idx="12"/>
          </p:nvPr>
        </p:nvSpPr>
        <p:spPr/>
        <p:txBody>
          <a:bodyPr/>
          <a:lstStyle/>
          <a:p>
            <a:fld id="{5A94AD81-C81A-455B-A87B-15031EE15849}" type="slidenum">
              <a:rPr kumimoji="1" lang="ja-JP" altLang="en-US" smtClean="0"/>
              <a:t>86</a:t>
            </a:fld>
            <a:endParaRPr kumimoji="1" lang="ja-JP" altLang="en-US"/>
          </a:p>
        </p:txBody>
      </p:sp>
      <p:pic>
        <p:nvPicPr>
          <p:cNvPr id="6" name="図 5">
            <a:extLst>
              <a:ext uri="{FF2B5EF4-FFF2-40B4-BE49-F238E27FC236}">
                <a16:creationId xmlns:a16="http://schemas.microsoft.com/office/drawing/2014/main" id="{898746EC-F3C5-213E-D8B1-80F5B23022FD}"/>
              </a:ext>
            </a:extLst>
          </p:cNvPr>
          <p:cNvPicPr>
            <a:picLocks noChangeAspect="1"/>
          </p:cNvPicPr>
          <p:nvPr/>
        </p:nvPicPr>
        <p:blipFill rotWithShape="1">
          <a:blip r:embed="rId2"/>
          <a:srcRect r="1575"/>
          <a:stretch/>
        </p:blipFill>
        <p:spPr>
          <a:xfrm>
            <a:off x="597236" y="1095049"/>
            <a:ext cx="5991455" cy="2333951"/>
          </a:xfrm>
          <a:prstGeom prst="rect">
            <a:avLst/>
          </a:prstGeom>
        </p:spPr>
      </p:pic>
      <p:pic>
        <p:nvPicPr>
          <p:cNvPr id="8" name="図 7">
            <a:extLst>
              <a:ext uri="{FF2B5EF4-FFF2-40B4-BE49-F238E27FC236}">
                <a16:creationId xmlns:a16="http://schemas.microsoft.com/office/drawing/2014/main" id="{6231BEC0-5FFD-FF1C-780F-A01A867C5DB3}"/>
              </a:ext>
            </a:extLst>
          </p:cNvPr>
          <p:cNvPicPr>
            <a:picLocks noChangeAspect="1"/>
          </p:cNvPicPr>
          <p:nvPr/>
        </p:nvPicPr>
        <p:blipFill>
          <a:blip r:embed="rId3"/>
          <a:stretch>
            <a:fillRect/>
          </a:stretch>
        </p:blipFill>
        <p:spPr>
          <a:xfrm>
            <a:off x="597236" y="4517399"/>
            <a:ext cx="5991455" cy="1892572"/>
          </a:xfrm>
          <a:prstGeom prst="rect">
            <a:avLst/>
          </a:prstGeom>
        </p:spPr>
      </p:pic>
      <p:sp>
        <p:nvSpPr>
          <p:cNvPr id="9" name="楕円 8">
            <a:extLst>
              <a:ext uri="{FF2B5EF4-FFF2-40B4-BE49-F238E27FC236}">
                <a16:creationId xmlns:a16="http://schemas.microsoft.com/office/drawing/2014/main" id="{3BDBEC35-C27E-E6C6-4DFD-591F68E2A806}"/>
              </a:ext>
            </a:extLst>
          </p:cNvPr>
          <p:cNvSpPr/>
          <p:nvPr/>
        </p:nvSpPr>
        <p:spPr>
          <a:xfrm>
            <a:off x="1941534" y="1565753"/>
            <a:ext cx="1064713" cy="5010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13CFF683-0508-C718-0376-CFD838FEA27C}"/>
              </a:ext>
            </a:extLst>
          </p:cNvPr>
          <p:cNvCxnSpPr>
            <a:cxnSpLocks/>
          </p:cNvCxnSpPr>
          <p:nvPr/>
        </p:nvCxnSpPr>
        <p:spPr>
          <a:xfrm flipV="1">
            <a:off x="3006247" y="1816274"/>
            <a:ext cx="3896456" cy="1252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コンテンツ プレースホルダー 2">
            <a:extLst>
              <a:ext uri="{FF2B5EF4-FFF2-40B4-BE49-F238E27FC236}">
                <a16:creationId xmlns:a16="http://schemas.microsoft.com/office/drawing/2014/main" id="{7D2CEF43-CD21-D9A9-E2C3-AC83AD49FEDF}"/>
              </a:ext>
            </a:extLst>
          </p:cNvPr>
          <p:cNvSpPr>
            <a:spLocks noGrp="1"/>
          </p:cNvSpPr>
          <p:nvPr>
            <p:ph idx="1"/>
          </p:nvPr>
        </p:nvSpPr>
        <p:spPr>
          <a:xfrm>
            <a:off x="6902702" y="1510341"/>
            <a:ext cx="4896451" cy="1906132"/>
          </a:xfrm>
        </p:spPr>
        <p:txBody>
          <a:bodyPr>
            <a:normAutofit lnSpcReduction="10000"/>
          </a:bodyPr>
          <a:lstStyle/>
          <a:p>
            <a:pPr marL="0" indent="0">
              <a:buNone/>
            </a:pPr>
            <a:r>
              <a:rPr kumimoji="1" lang="ja-JP" altLang="en-US" sz="2800" dirty="0"/>
              <a:t>グループ名</a:t>
            </a:r>
            <a:r>
              <a:rPr kumimoji="1" lang="en-US" altLang="ja-JP" sz="2800" dirty="0"/>
              <a:t/>
            </a:r>
            <a:br>
              <a:rPr kumimoji="1" lang="en-US" altLang="ja-JP" sz="2800" dirty="0"/>
            </a:br>
            <a:endParaRPr kumimoji="1" lang="en-US" altLang="ja-JP" sz="2800" dirty="0"/>
          </a:p>
          <a:p>
            <a:pPr marL="0" indent="0">
              <a:buNone/>
            </a:pPr>
            <a:r>
              <a:rPr kumimoji="1" lang="ja-JP" altLang="en-US" sz="2800" dirty="0"/>
              <a:t>ページ内のコントロールを</a:t>
            </a:r>
            <a:r>
              <a:rPr kumimoji="1" lang="en-US" altLang="ja-JP" sz="2800" dirty="0"/>
              <a:t/>
            </a:r>
            <a:br>
              <a:rPr kumimoji="1" lang="en-US" altLang="ja-JP" sz="2800" dirty="0"/>
            </a:br>
            <a:r>
              <a:rPr kumimoji="1" lang="ja-JP" altLang="en-US" sz="2800" dirty="0"/>
              <a:t>まとめられる</a:t>
            </a:r>
          </a:p>
        </p:txBody>
      </p:sp>
      <p:sp>
        <p:nvSpPr>
          <p:cNvPr id="14" name="楕円 13">
            <a:extLst>
              <a:ext uri="{FF2B5EF4-FFF2-40B4-BE49-F238E27FC236}">
                <a16:creationId xmlns:a16="http://schemas.microsoft.com/office/drawing/2014/main" id="{1588DF3F-F293-EB08-448B-00A1AC4EE931}"/>
              </a:ext>
            </a:extLst>
          </p:cNvPr>
          <p:cNvSpPr/>
          <p:nvPr/>
        </p:nvSpPr>
        <p:spPr>
          <a:xfrm>
            <a:off x="941539" y="4470747"/>
            <a:ext cx="1064713" cy="5010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D609956D-B6AE-15F0-E2BA-3D2147888B1B}"/>
              </a:ext>
            </a:extLst>
          </p:cNvPr>
          <p:cNvCxnSpPr>
            <a:cxnSpLocks/>
          </p:cNvCxnSpPr>
          <p:nvPr/>
        </p:nvCxnSpPr>
        <p:spPr>
          <a:xfrm flipV="1">
            <a:off x="2006252" y="4721268"/>
            <a:ext cx="4896451" cy="1252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コンテンツ プレースホルダー 2">
            <a:extLst>
              <a:ext uri="{FF2B5EF4-FFF2-40B4-BE49-F238E27FC236}">
                <a16:creationId xmlns:a16="http://schemas.microsoft.com/office/drawing/2014/main" id="{3380E757-3494-17F3-092D-1B491D78E785}"/>
              </a:ext>
            </a:extLst>
          </p:cNvPr>
          <p:cNvSpPr txBox="1">
            <a:spLocks/>
          </p:cNvSpPr>
          <p:nvPr/>
        </p:nvSpPr>
        <p:spPr>
          <a:xfrm>
            <a:off x="6929844" y="4470747"/>
            <a:ext cx="4664920" cy="19392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2800" dirty="0"/>
              <a:t>タブ名</a:t>
            </a:r>
            <a:endParaRPr lang="en-US" altLang="ja-JP" sz="2800" dirty="0"/>
          </a:p>
          <a:p>
            <a:pPr marL="0" indent="0">
              <a:buFont typeface="Arial" panose="020B0604020202020204" pitchFamily="34" charset="0"/>
              <a:buNone/>
            </a:pPr>
            <a:endParaRPr lang="en-US" altLang="ja-JP" sz="2800" dirty="0"/>
          </a:p>
          <a:p>
            <a:pPr marL="0" indent="0">
              <a:buNone/>
            </a:pPr>
            <a:r>
              <a:rPr kumimoji="1" lang="ja-JP" altLang="en-US" sz="2800" dirty="0"/>
              <a:t>コントロールをページごとに</a:t>
            </a:r>
            <a:r>
              <a:rPr kumimoji="1" lang="en-US" altLang="ja-JP" sz="2800" dirty="0"/>
              <a:t/>
            </a:r>
            <a:br>
              <a:rPr kumimoji="1" lang="en-US" altLang="ja-JP" sz="2800" dirty="0"/>
            </a:br>
            <a:r>
              <a:rPr kumimoji="1" lang="ja-JP" altLang="en-US" sz="2800" dirty="0"/>
              <a:t>まとめられる</a:t>
            </a:r>
          </a:p>
          <a:p>
            <a:pPr marL="0" indent="0">
              <a:buFont typeface="Arial" panose="020B0604020202020204" pitchFamily="34" charset="0"/>
              <a:buNone/>
            </a:pPr>
            <a:endParaRPr lang="ja-JP" altLang="en-US" sz="2800" dirty="0"/>
          </a:p>
        </p:txBody>
      </p:sp>
    </p:spTree>
    <p:extLst>
      <p:ext uri="{BB962C8B-B14F-4D97-AF65-F5344CB8AC3E}">
        <p14:creationId xmlns:p14="http://schemas.microsoft.com/office/powerpoint/2010/main" val="7374808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EFDE69-E4D5-4CC3-810B-BED5BE8F974A}"/>
              </a:ext>
            </a:extLst>
          </p:cNvPr>
          <p:cNvSpPr>
            <a:spLocks noGrp="1"/>
          </p:cNvSpPr>
          <p:nvPr>
            <p:ph type="title"/>
          </p:nvPr>
        </p:nvSpPr>
        <p:spPr/>
        <p:txBody>
          <a:bodyPr/>
          <a:lstStyle/>
          <a:p>
            <a:r>
              <a:rPr lang="ja-JP" altLang="en-US" dirty="0"/>
              <a:t>課題</a:t>
            </a:r>
            <a:endParaRPr kumimoji="1" lang="ja-JP" altLang="en-US" dirty="0"/>
          </a:p>
        </p:txBody>
      </p:sp>
      <p:sp>
        <p:nvSpPr>
          <p:cNvPr id="3" name="コンテンツ プレースホルダー 2">
            <a:extLst>
              <a:ext uri="{FF2B5EF4-FFF2-40B4-BE49-F238E27FC236}">
                <a16:creationId xmlns:a16="http://schemas.microsoft.com/office/drawing/2014/main" id="{0146C32A-2101-4945-BFBF-2FCFFCAD05EB}"/>
              </a:ext>
            </a:extLst>
          </p:cNvPr>
          <p:cNvSpPr>
            <a:spLocks noGrp="1"/>
          </p:cNvSpPr>
          <p:nvPr>
            <p:ph idx="1"/>
          </p:nvPr>
        </p:nvSpPr>
        <p:spPr>
          <a:xfrm>
            <a:off x="1251678" y="1651001"/>
            <a:ext cx="10178322" cy="4228592"/>
          </a:xfrm>
        </p:spPr>
        <p:txBody>
          <a:bodyPr/>
          <a:lstStyle/>
          <a:p>
            <a:pPr marL="742950" indent="-742950">
              <a:buFont typeface="+mj-lt"/>
              <a:buAutoNum type="arabicPeriod"/>
            </a:pPr>
            <a:r>
              <a:rPr kumimoji="1" lang="en-US" altLang="ja-JP" dirty="0"/>
              <a:t>LED</a:t>
            </a:r>
            <a:r>
              <a:rPr kumimoji="1" lang="ja-JP" altLang="en-US" dirty="0"/>
              <a:t>を</a:t>
            </a:r>
            <a:r>
              <a:rPr kumimoji="1" lang="en-US" altLang="ja-JP" dirty="0"/>
              <a:t>ON-OFF</a:t>
            </a:r>
            <a:r>
              <a:rPr kumimoji="1" lang="ja-JP" altLang="en-US" dirty="0"/>
              <a:t>制御できるダッシュボード</a:t>
            </a:r>
            <a:r>
              <a:rPr kumimoji="1" lang="en-US" altLang="ja-JP" dirty="0"/>
              <a:t>UI</a:t>
            </a:r>
            <a:r>
              <a:rPr kumimoji="1" lang="ja-JP" altLang="en-US" dirty="0"/>
              <a:t>を</a:t>
            </a:r>
            <a:r>
              <a:rPr kumimoji="1" lang="en-US" altLang="ja-JP" dirty="0"/>
              <a:t/>
            </a:r>
            <a:br>
              <a:rPr kumimoji="1" lang="en-US" altLang="ja-JP" dirty="0"/>
            </a:br>
            <a:r>
              <a:rPr kumimoji="1" lang="ja-JP" altLang="en-US" dirty="0"/>
              <a:t>作成する</a:t>
            </a:r>
            <a:endParaRPr kumimoji="1" lang="en-US" altLang="ja-JP" dirty="0"/>
          </a:p>
          <a:p>
            <a:pPr marL="742950" indent="-742950">
              <a:buFont typeface="+mj-lt"/>
              <a:buAutoNum type="arabicPeriod"/>
            </a:pPr>
            <a:endParaRPr kumimoji="1" lang="en-US" altLang="ja-JP" dirty="0"/>
          </a:p>
          <a:p>
            <a:pPr marL="742950" indent="-742950">
              <a:buFont typeface="+mj-lt"/>
              <a:buAutoNum type="arabicPeriod"/>
            </a:pPr>
            <a:r>
              <a:rPr lang="ja-JP" altLang="en-US" dirty="0"/>
              <a:t>別のタブ「ブザー制御」を作成してブザーの</a:t>
            </a:r>
            <a:r>
              <a:rPr lang="en-US" altLang="ja-JP" dirty="0"/>
              <a:t>ON-OFF</a:t>
            </a:r>
            <a:r>
              <a:rPr lang="ja-JP" altLang="en-US" dirty="0"/>
              <a:t>ができるダッシュボード</a:t>
            </a:r>
            <a:r>
              <a:rPr lang="en-US" altLang="ja-JP" dirty="0"/>
              <a:t>UI</a:t>
            </a:r>
            <a:r>
              <a:rPr lang="ja-JP" altLang="en-US" dirty="0"/>
              <a:t>を作成する</a:t>
            </a:r>
            <a:endParaRPr kumimoji="1" lang="ja-JP" altLang="en-US" dirty="0"/>
          </a:p>
        </p:txBody>
      </p:sp>
      <p:sp>
        <p:nvSpPr>
          <p:cNvPr id="4" name="スライド番号プレースホルダー 3">
            <a:extLst>
              <a:ext uri="{FF2B5EF4-FFF2-40B4-BE49-F238E27FC236}">
                <a16:creationId xmlns:a16="http://schemas.microsoft.com/office/drawing/2014/main" id="{816590DF-8057-4838-8BCE-176AAAEBF05D}"/>
              </a:ext>
            </a:extLst>
          </p:cNvPr>
          <p:cNvSpPr>
            <a:spLocks noGrp="1"/>
          </p:cNvSpPr>
          <p:nvPr>
            <p:ph type="sldNum" sz="quarter" idx="12"/>
          </p:nvPr>
        </p:nvSpPr>
        <p:spPr/>
        <p:txBody>
          <a:bodyPr/>
          <a:lstStyle/>
          <a:p>
            <a:fld id="{5A94AD81-C81A-455B-A87B-15031EE15849}" type="slidenum">
              <a:rPr kumimoji="1" lang="ja-JP" altLang="en-US" smtClean="0"/>
              <a:t>87</a:t>
            </a:fld>
            <a:endParaRPr kumimoji="1" lang="ja-JP" altLang="en-US"/>
          </a:p>
        </p:txBody>
      </p:sp>
    </p:spTree>
    <p:extLst>
      <p:ext uri="{BB962C8B-B14F-4D97-AF65-F5344CB8AC3E}">
        <p14:creationId xmlns:p14="http://schemas.microsoft.com/office/powerpoint/2010/main" val="201255651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text</a:t>
            </a:r>
            <a:r>
              <a:rPr kumimoji="1" lang="ja-JP" altLang="en-US" dirty="0"/>
              <a:t>ノード</a:t>
            </a:r>
          </a:p>
        </p:txBody>
      </p:sp>
      <p:pic>
        <p:nvPicPr>
          <p:cNvPr id="6" name="コンテンツ プレースホルダー 5"/>
          <p:cNvPicPr>
            <a:picLocks noGrp="1" noChangeAspect="1"/>
          </p:cNvPicPr>
          <p:nvPr>
            <p:ph idx="1"/>
          </p:nvPr>
        </p:nvPicPr>
        <p:blipFill rotWithShape="1">
          <a:blip r:embed="rId2">
            <a:extLst>
              <a:ext uri="{28A0092B-C50C-407E-A947-70E740481C1C}">
                <a14:useLocalDpi xmlns:a14="http://schemas.microsoft.com/office/drawing/2010/main" val="0"/>
              </a:ext>
            </a:extLst>
          </a:blip>
          <a:srcRect l="543" t="70150" r="91825" b="25983"/>
          <a:stretch/>
        </p:blipFill>
        <p:spPr>
          <a:xfrm>
            <a:off x="480036" y="1930869"/>
            <a:ext cx="3704508" cy="1055783"/>
          </a:xfrm>
        </p:spPr>
      </p:pic>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88</a:t>
            </a:fld>
            <a:endParaRPr kumimoji="1" lang="ja-JP" altLang="en-US"/>
          </a:p>
        </p:txBody>
      </p:sp>
      <p:sp>
        <p:nvSpPr>
          <p:cNvPr id="7" name="コンテンツ プレースホルダー 2">
            <a:extLst>
              <a:ext uri="{FF2B5EF4-FFF2-40B4-BE49-F238E27FC236}">
                <a16:creationId xmlns:a16="http://schemas.microsoft.com/office/drawing/2014/main" id="{7BE1CFE5-A220-CEB5-EF67-B3A8FB9B1DDE}"/>
              </a:ext>
            </a:extLst>
          </p:cNvPr>
          <p:cNvSpPr txBox="1">
            <a:spLocks/>
          </p:cNvSpPr>
          <p:nvPr/>
        </p:nvSpPr>
        <p:spPr>
          <a:xfrm>
            <a:off x="5190433" y="1930869"/>
            <a:ext cx="6537375" cy="245510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受け取ったメッセージを</a:t>
            </a:r>
            <a:r>
              <a:rPr lang="en-US" altLang="ja-JP" dirty="0"/>
              <a:t/>
            </a:r>
            <a:br>
              <a:rPr lang="en-US" altLang="ja-JP" dirty="0"/>
            </a:br>
            <a:r>
              <a:rPr lang="en-US" altLang="ja-JP" dirty="0"/>
              <a:t>Web</a:t>
            </a:r>
            <a:r>
              <a:rPr lang="ja-JP" altLang="en-US" dirty="0"/>
              <a:t>ページ上に表示するノード</a:t>
            </a:r>
          </a:p>
        </p:txBody>
      </p:sp>
    </p:spTree>
    <p:extLst>
      <p:ext uri="{BB962C8B-B14F-4D97-AF65-F5344CB8AC3E}">
        <p14:creationId xmlns:p14="http://schemas.microsoft.com/office/powerpoint/2010/main" val="107114918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課題</a:t>
            </a:r>
          </a:p>
        </p:txBody>
      </p:sp>
      <p:sp>
        <p:nvSpPr>
          <p:cNvPr id="3" name="コンテンツ プレースホルダー 2"/>
          <p:cNvSpPr>
            <a:spLocks noGrp="1"/>
          </p:cNvSpPr>
          <p:nvPr>
            <p:ph idx="1"/>
          </p:nvPr>
        </p:nvSpPr>
        <p:spPr>
          <a:xfrm>
            <a:off x="898902" y="1627322"/>
            <a:ext cx="10531098" cy="4252271"/>
          </a:xfrm>
        </p:spPr>
        <p:txBody>
          <a:bodyPr/>
          <a:lstStyle/>
          <a:p>
            <a:pPr marL="742950" indent="-742950">
              <a:buFont typeface="+mj-lt"/>
              <a:buAutoNum type="arabicPeriod"/>
            </a:pPr>
            <a:r>
              <a:rPr lang="ja-JP" altLang="en-US" dirty="0"/>
              <a:t>現在のスイッチの状態を</a:t>
            </a:r>
            <a:r>
              <a:rPr lang="en-US" altLang="ja-JP" dirty="0"/>
              <a:t>Web</a:t>
            </a:r>
            <a:r>
              <a:rPr lang="ja-JP" altLang="en-US" dirty="0"/>
              <a:t>ページ上に表示するフローを作成する</a:t>
            </a:r>
            <a:endParaRPr kumimoji="1" lang="ja-JP" altLang="en-US" dirty="0"/>
          </a:p>
        </p:txBody>
      </p:sp>
      <p:sp>
        <p:nvSpPr>
          <p:cNvPr id="4" name="スライド番号プレースホルダー 3"/>
          <p:cNvSpPr>
            <a:spLocks noGrp="1"/>
          </p:cNvSpPr>
          <p:nvPr>
            <p:ph type="sldNum" sz="quarter" idx="12"/>
          </p:nvPr>
        </p:nvSpPr>
        <p:spPr/>
        <p:txBody>
          <a:bodyPr/>
          <a:lstStyle/>
          <a:p>
            <a:fld id="{5A94AD81-C81A-455B-A87B-15031EE15849}" type="slidenum">
              <a:rPr kumimoji="1" lang="ja-JP" altLang="en-US" smtClean="0"/>
              <a:t>89</a:t>
            </a:fld>
            <a:endParaRPr kumimoji="1" lang="ja-JP" altLang="en-US"/>
          </a:p>
        </p:txBody>
      </p:sp>
    </p:spTree>
    <p:extLst>
      <p:ext uri="{BB962C8B-B14F-4D97-AF65-F5344CB8AC3E}">
        <p14:creationId xmlns:p14="http://schemas.microsoft.com/office/powerpoint/2010/main" val="42897621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400" dirty="0" err="1">
                <a:latin typeface="UD デジタル 教科書体 NK-R" panose="02020400000000000000" pitchFamily="18" charset="-128"/>
              </a:rPr>
              <a:t>IoT</a:t>
            </a:r>
            <a:r>
              <a:rPr lang="ja-JP" altLang="en-US" sz="4400" dirty="0">
                <a:latin typeface="UD デジタル 教科書体 NK-R" panose="02020400000000000000" pitchFamily="18" charset="-128"/>
              </a:rPr>
              <a:t>事例</a:t>
            </a:r>
            <a:r>
              <a:rPr lang="ja-JP" altLang="en-US" sz="4400" dirty="0" smtClean="0">
                <a:latin typeface="UD デジタル 教科書体 NK-R" panose="02020400000000000000" pitchFamily="18" charset="-128"/>
              </a:rPr>
              <a:t>：金型</a:t>
            </a:r>
            <a:r>
              <a:rPr lang="ja-JP" altLang="en-US" sz="4400" dirty="0">
                <a:latin typeface="UD デジタル 教科書体 NK-R" panose="02020400000000000000" pitchFamily="18" charset="-128"/>
              </a:rPr>
              <a:t>温度モニタリング</a:t>
            </a:r>
            <a:endParaRPr kumimoji="1" lang="ja-JP" altLang="en-US" sz="4400" dirty="0">
              <a:latin typeface="UD デジタル 教科書体 NK-R" panose="02020400000000000000" pitchFamily="18" charset="-128"/>
            </a:endParaRPr>
          </a:p>
        </p:txBody>
      </p:sp>
      <p:sp>
        <p:nvSpPr>
          <p:cNvPr id="5" name="コンテンツ プレースホルダー 2">
            <a:extLst>
              <a:ext uri="{FF2B5EF4-FFF2-40B4-BE49-F238E27FC236}">
                <a16:creationId xmlns:a16="http://schemas.microsoft.com/office/drawing/2014/main" id="{20F3460E-65D1-4D21-A0B6-BE10AF1CD539}"/>
              </a:ext>
            </a:extLst>
          </p:cNvPr>
          <p:cNvSpPr>
            <a:spLocks noGrp="1"/>
          </p:cNvSpPr>
          <p:nvPr>
            <p:ph idx="1"/>
          </p:nvPr>
        </p:nvSpPr>
        <p:spPr>
          <a:xfrm>
            <a:off x="555474" y="4983204"/>
            <a:ext cx="5317151" cy="1164638"/>
          </a:xfrm>
        </p:spPr>
        <p:txBody>
          <a:bodyPr>
            <a:normAutofit fontScale="62500" lnSpcReduction="20000"/>
          </a:bodyPr>
          <a:lstStyle/>
          <a:p>
            <a:pPr marL="0" indent="0">
              <a:buNone/>
            </a:pPr>
            <a:r>
              <a:rPr lang="en-US" altLang="ja-JP" dirty="0">
                <a:ea typeface="Tahoma" panose="020B0604030504040204" pitchFamily="34" charset="0"/>
                <a:hlinkClick r:id="rId3"/>
              </a:rPr>
              <a:t>https://project.nikkeibp.co.jp/atclmono/vision/042400027/</a:t>
            </a:r>
            <a:endParaRPr lang="en-US" altLang="ja-JP" dirty="0">
              <a:ea typeface="Tahoma" panose="020B0604030504040204" pitchFamily="34" charset="0"/>
            </a:endParaRPr>
          </a:p>
          <a:p>
            <a:pPr marL="0" indent="0">
              <a:buNone/>
            </a:pPr>
            <a:r>
              <a:rPr lang="en-US" altLang="ja-JP" dirty="0">
                <a:ea typeface="Tahoma" panose="020B0604030504040204" pitchFamily="34" charset="0"/>
                <a:hlinkClick r:id="rId4" tooltip="リンクを共有"/>
              </a:rPr>
              <a:t>https://youtu.be/NscvrwHJQQ4</a:t>
            </a:r>
            <a:endParaRPr lang="en-US" altLang="ja-JP" dirty="0">
              <a:ea typeface="Tahoma" panose="020B0604030504040204" pitchFamily="34" charset="0"/>
            </a:endParaRPr>
          </a:p>
          <a:p>
            <a:endParaRPr kumimoji="1" lang="ja-JP" altLang="en-US" dirty="0">
              <a:latin typeface="UD デジタル 教科書体 NK-R" panose="02020400000000000000" pitchFamily="18" charset="-128"/>
            </a:endParaRPr>
          </a:p>
        </p:txBody>
      </p:sp>
      <p:pic>
        <p:nvPicPr>
          <p:cNvPr id="6" name="図 5">
            <a:extLst>
              <a:ext uri="{FF2B5EF4-FFF2-40B4-BE49-F238E27FC236}">
                <a16:creationId xmlns:a16="http://schemas.microsoft.com/office/drawing/2014/main" id="{5017461D-4D48-455A-AA9B-85EF4A8F1149}"/>
              </a:ext>
            </a:extLst>
          </p:cNvPr>
          <p:cNvPicPr>
            <a:picLocks noChangeAspect="1"/>
          </p:cNvPicPr>
          <p:nvPr/>
        </p:nvPicPr>
        <p:blipFill rotWithShape="1">
          <a:blip r:embed="rId5">
            <a:extLst>
              <a:ext uri="{28A0092B-C50C-407E-A947-70E740481C1C}">
                <a14:useLocalDpi xmlns:a14="http://schemas.microsoft.com/office/drawing/2010/main" val="0"/>
              </a:ext>
            </a:extLst>
          </a:blip>
          <a:srcRect l="15327" t="143" b="-1"/>
          <a:stretch/>
        </p:blipFill>
        <p:spPr>
          <a:xfrm>
            <a:off x="96595" y="998724"/>
            <a:ext cx="6234910" cy="3860671"/>
          </a:xfrm>
          <a:prstGeom prst="rect">
            <a:avLst/>
          </a:prstGeom>
          <a:ln>
            <a:solidFill>
              <a:schemeClr val="bg1"/>
            </a:solidFill>
          </a:ln>
        </p:spPr>
      </p:pic>
      <p:pic>
        <p:nvPicPr>
          <p:cNvPr id="7" name="図 6">
            <a:extLst>
              <a:ext uri="{FF2B5EF4-FFF2-40B4-BE49-F238E27FC236}">
                <a16:creationId xmlns:a16="http://schemas.microsoft.com/office/drawing/2014/main" id="{A91BDF73-2B0C-47FB-A6E8-DFEFD71DE8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09766" y="1010477"/>
            <a:ext cx="5782234" cy="3270576"/>
          </a:xfrm>
          <a:prstGeom prst="rect">
            <a:avLst/>
          </a:prstGeom>
          <a:ln>
            <a:solidFill>
              <a:schemeClr val="bg1"/>
            </a:solidFill>
          </a:ln>
        </p:spPr>
      </p:pic>
      <p:sp>
        <p:nvSpPr>
          <p:cNvPr id="8" name="正方形/長方形 7">
            <a:extLst>
              <a:ext uri="{FF2B5EF4-FFF2-40B4-BE49-F238E27FC236}">
                <a16:creationId xmlns:a16="http://schemas.microsoft.com/office/drawing/2014/main" id="{659F4805-A31F-4CED-B244-CC3661FDE11A}"/>
              </a:ext>
            </a:extLst>
          </p:cNvPr>
          <p:cNvSpPr/>
          <p:nvPr/>
        </p:nvSpPr>
        <p:spPr>
          <a:xfrm>
            <a:off x="2914129" y="4209070"/>
            <a:ext cx="939113" cy="396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UD デジタル 教科書体 NK-R" panose="02020400000000000000" pitchFamily="18" charset="-128"/>
                <a:ea typeface="UD デジタル 教科書体 NK-R" panose="02020400000000000000" pitchFamily="18" charset="-128"/>
              </a:rPr>
              <a:t>金型</a:t>
            </a:r>
          </a:p>
        </p:txBody>
      </p:sp>
      <p:sp>
        <p:nvSpPr>
          <p:cNvPr id="9" name="正方形/長方形 8">
            <a:extLst>
              <a:ext uri="{FF2B5EF4-FFF2-40B4-BE49-F238E27FC236}">
                <a16:creationId xmlns:a16="http://schemas.microsoft.com/office/drawing/2014/main" id="{BD8170AD-8E23-4BAD-8D7F-F0DD325824C2}"/>
              </a:ext>
            </a:extLst>
          </p:cNvPr>
          <p:cNvSpPr/>
          <p:nvPr/>
        </p:nvSpPr>
        <p:spPr>
          <a:xfrm>
            <a:off x="5143032" y="3712045"/>
            <a:ext cx="939113" cy="6116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latin typeface="UD デジタル 教科書体 NK-R" panose="02020400000000000000" pitchFamily="18" charset="-128"/>
                <a:ea typeface="UD デジタル 教科書体 NK-R" panose="02020400000000000000" pitchFamily="18" charset="-128"/>
              </a:rPr>
              <a:t>IoT</a:t>
            </a:r>
            <a:br>
              <a:rPr kumimoji="1" lang="en-US" altLang="ja-JP" dirty="0">
                <a:latin typeface="UD デジタル 教科書体 NK-R" panose="02020400000000000000" pitchFamily="18" charset="-128"/>
                <a:ea typeface="UD デジタル 教科書体 NK-R" panose="02020400000000000000" pitchFamily="18" charset="-128"/>
              </a:rPr>
            </a:br>
            <a:r>
              <a:rPr kumimoji="1" lang="ja-JP" altLang="en-US" dirty="0">
                <a:latin typeface="UD デジタル 教科書体 NK-R" panose="02020400000000000000" pitchFamily="18" charset="-128"/>
                <a:ea typeface="UD デジタル 教科書体 NK-R" panose="02020400000000000000" pitchFamily="18" charset="-128"/>
              </a:rPr>
              <a:t>ﾃﾞﾊﾞｲｽ</a:t>
            </a:r>
          </a:p>
        </p:txBody>
      </p:sp>
      <p:sp>
        <p:nvSpPr>
          <p:cNvPr id="10" name="正方形/長方形 9">
            <a:extLst>
              <a:ext uri="{FF2B5EF4-FFF2-40B4-BE49-F238E27FC236}">
                <a16:creationId xmlns:a16="http://schemas.microsoft.com/office/drawing/2014/main" id="{F87A52FD-8859-4018-A6F3-4DB624111EA4}"/>
              </a:ext>
            </a:extLst>
          </p:cNvPr>
          <p:cNvSpPr/>
          <p:nvPr/>
        </p:nvSpPr>
        <p:spPr>
          <a:xfrm>
            <a:off x="5729973" y="4921300"/>
            <a:ext cx="6462027" cy="1477328"/>
          </a:xfrm>
          <a:prstGeom prst="rect">
            <a:avLst/>
          </a:prstGeom>
          <a:solidFill>
            <a:schemeClr val="bg1">
              <a:lumMod val="85000"/>
            </a:schemeClr>
          </a:solidFill>
          <a:ln>
            <a:solidFill>
              <a:schemeClr val="bg1"/>
            </a:solidFill>
          </a:ln>
        </p:spPr>
        <p:txBody>
          <a:bodyPr wrap="square">
            <a:spAutoFit/>
          </a:bodyPr>
          <a:lstStyle/>
          <a:p>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熊本県の樹脂メーカー、小森プラスチック工業。</a:t>
            </a:r>
            <a:r>
              <a:rPr lang="en-US" altLang="ja-JP" dirty="0">
                <a:latin typeface="Tahoma" panose="020B0604030504040204" pitchFamily="34" charset="0"/>
                <a:ea typeface="Tahoma" panose="020B0604030504040204" pitchFamily="34" charset="0"/>
                <a:cs typeface="Tahoma" panose="020B0604030504040204" pitchFamily="34" charset="0"/>
              </a:rPr>
              <a:t/>
            </a:r>
            <a:br>
              <a:rPr lang="en-US" altLang="ja-JP" dirty="0">
                <a:latin typeface="Tahoma" panose="020B0604030504040204" pitchFamily="34" charset="0"/>
                <a:ea typeface="Tahoma" panose="020B0604030504040204" pitchFamily="34" charset="0"/>
                <a:cs typeface="Tahoma" panose="020B0604030504040204" pitchFamily="34" charset="0"/>
              </a:rPr>
            </a:b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金型温度をモニタリングする装置を開発し、これを工場の射出成形機に実装。これによって、</a:t>
            </a:r>
            <a:r>
              <a:rPr lang="en-US" altLang="ja-JP" dirty="0">
                <a:latin typeface="Tahoma" panose="020B0604030504040204" pitchFamily="34" charset="0"/>
                <a:ea typeface="Tahoma" panose="020B0604030504040204" pitchFamily="34" charset="0"/>
                <a:cs typeface="Tahoma" panose="020B0604030504040204" pitchFamily="34" charset="0"/>
              </a:rPr>
              <a:t>1</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日</a:t>
            </a:r>
            <a:r>
              <a:rPr lang="en-US" altLang="ja-JP" dirty="0">
                <a:latin typeface="Tahoma" panose="020B0604030504040204" pitchFamily="34" charset="0"/>
                <a:ea typeface="Tahoma" panose="020B0604030504040204" pitchFamily="34" charset="0"/>
                <a:cs typeface="Tahoma" panose="020B0604030504040204" pitchFamily="34" charset="0"/>
              </a:rPr>
              <a:t>6</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回、工場内を巡回しながら</a:t>
            </a:r>
            <a:r>
              <a:rPr lang="en-US" altLang="ja-JP" dirty="0">
                <a:latin typeface="Tahoma" panose="020B0604030504040204" pitchFamily="34" charset="0"/>
                <a:ea typeface="Tahoma" panose="020B0604030504040204" pitchFamily="34" charset="0"/>
                <a:cs typeface="Tahoma" panose="020B0604030504040204" pitchFamily="34" charset="0"/>
              </a:rPr>
              <a:t/>
            </a:r>
            <a:br>
              <a:rPr lang="en-US" altLang="ja-JP" dirty="0">
                <a:latin typeface="Tahoma" panose="020B0604030504040204" pitchFamily="34" charset="0"/>
                <a:ea typeface="Tahoma" panose="020B0604030504040204" pitchFamily="34" charset="0"/>
                <a:cs typeface="Tahoma" panose="020B0604030504040204" pitchFamily="34" charset="0"/>
              </a:rPr>
            </a:br>
            <a:r>
              <a:rPr lang="en-US" altLang="ja-JP" dirty="0">
                <a:latin typeface="Tahoma" panose="020B0604030504040204" pitchFamily="34" charset="0"/>
                <a:ea typeface="Tahoma" panose="020B0604030504040204" pitchFamily="34" charset="0"/>
                <a:cs typeface="Tahoma" panose="020B0604030504040204" pitchFamily="34" charset="0"/>
              </a:rPr>
              <a:t>28</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台のアナログ温度計のデータを読み取る作業が不要になり、</a:t>
            </a:r>
            <a:r>
              <a:rPr lang="en-US" altLang="ja-JP" dirty="0">
                <a:latin typeface="Tahoma" panose="020B0604030504040204" pitchFamily="34" charset="0"/>
                <a:ea typeface="Tahoma" panose="020B0604030504040204" pitchFamily="34" charset="0"/>
                <a:cs typeface="Tahoma" panose="020B0604030504040204" pitchFamily="34" charset="0"/>
              </a:rPr>
              <a:t/>
            </a:r>
            <a:br>
              <a:rPr lang="en-US" altLang="ja-JP" dirty="0">
                <a:latin typeface="Tahoma" panose="020B0604030504040204" pitchFamily="34" charset="0"/>
                <a:ea typeface="Tahoma" panose="020B0604030504040204" pitchFamily="34" charset="0"/>
                <a:cs typeface="Tahoma" panose="020B0604030504040204" pitchFamily="34" charset="0"/>
              </a:rPr>
            </a:br>
            <a:r>
              <a:rPr lang="en-US" altLang="ja-JP" dirty="0">
                <a:latin typeface="Tahoma" panose="020B0604030504040204" pitchFamily="34" charset="0"/>
                <a:ea typeface="Tahoma" panose="020B0604030504040204" pitchFamily="34" charset="0"/>
                <a:cs typeface="Tahoma" panose="020B0604030504040204" pitchFamily="34" charset="0"/>
              </a:rPr>
              <a:t>1</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日に</a:t>
            </a:r>
            <a:r>
              <a:rPr lang="en-US" altLang="ja-JP" dirty="0">
                <a:latin typeface="Tahoma" panose="020B0604030504040204" pitchFamily="34" charset="0"/>
                <a:ea typeface="Tahoma" panose="020B0604030504040204" pitchFamily="34" charset="0"/>
                <a:cs typeface="Tahoma" panose="020B0604030504040204" pitchFamily="34" charset="0"/>
              </a:rPr>
              <a:t>180</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分も担当者の作業時間を短縮できた。</a:t>
            </a:r>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latin typeface="UD デジタル 教科書体 NK-R" panose="02020400000000000000" pitchFamily="18" charset="-128"/>
              </a:rPr>
              <a:t>9</a:t>
            </a:fld>
            <a:endParaRPr kumimoji="1" lang="ja-JP" altLang="en-US">
              <a:latin typeface="UD デジタル 教科書体 NK-R" panose="02020400000000000000" pitchFamily="18" charset="-128"/>
            </a:endParaRPr>
          </a:p>
        </p:txBody>
      </p:sp>
      <p:sp>
        <p:nvSpPr>
          <p:cNvPr id="4" name="正方形/長方形 3"/>
          <p:cNvSpPr/>
          <p:nvPr/>
        </p:nvSpPr>
        <p:spPr>
          <a:xfrm>
            <a:off x="5108026" y="6460533"/>
            <a:ext cx="7083974" cy="415498"/>
          </a:xfrm>
          <a:prstGeom prst="rect">
            <a:avLst/>
          </a:prstGeom>
        </p:spPr>
        <p:txBody>
          <a:bodyPr wrap="square">
            <a:spAutoFit/>
          </a:bodyPr>
          <a:lstStyle/>
          <a:p>
            <a:r>
              <a:rPr lang="ja-JP" altLang="en-US" sz="1050" dirty="0">
                <a:solidFill>
                  <a:srgbClr val="2C353F"/>
                </a:solidFill>
                <a:latin typeface="Tahoma" panose="020B0604030504040204" pitchFamily="34" charset="0"/>
                <a:ea typeface="UD デジタル 教科書体 NK-R" panose="02020400000000000000" pitchFamily="18" charset="-128"/>
                <a:cs typeface="Tahoma" panose="020B0604030504040204" pitchFamily="34" charset="0"/>
              </a:rPr>
              <a:t>スライド引用：及川達裕（</a:t>
            </a:r>
            <a:r>
              <a:rPr lang="en-US" altLang="ja-JP" sz="1050" dirty="0">
                <a:solidFill>
                  <a:srgbClr val="2C353F"/>
                </a:solidFill>
                <a:latin typeface="Tahoma" panose="020B0604030504040204" pitchFamily="34" charset="0"/>
                <a:ea typeface="Tahoma" panose="020B0604030504040204" pitchFamily="34" charset="0"/>
                <a:cs typeface="Tahoma" panose="020B0604030504040204" pitchFamily="34" charset="0"/>
              </a:rPr>
              <a:t>2020</a:t>
            </a:r>
            <a:r>
              <a:rPr lang="ja-JP" altLang="en-US" sz="1050" dirty="0">
                <a:solidFill>
                  <a:srgbClr val="2C353F"/>
                </a:solidFill>
                <a:latin typeface="Tahoma" panose="020B0604030504040204" pitchFamily="34" charset="0"/>
                <a:ea typeface="UD デジタル 教科書体 NK-R" panose="02020400000000000000" pitchFamily="18" charset="-128"/>
                <a:cs typeface="Tahoma" panose="020B0604030504040204" pitchFamily="34" charset="0"/>
              </a:rPr>
              <a:t>）</a:t>
            </a:r>
            <a:r>
              <a:rPr lang="en-US" altLang="ja-JP" sz="1050" dirty="0">
                <a:solidFill>
                  <a:srgbClr val="2C353F"/>
                </a:solidFill>
                <a:latin typeface="Tahoma" panose="020B0604030504040204" pitchFamily="34" charset="0"/>
                <a:ea typeface="Tahoma" panose="020B0604030504040204" pitchFamily="34" charset="0"/>
                <a:cs typeface="Tahoma" panose="020B0604030504040204" pitchFamily="34" charset="0"/>
              </a:rPr>
              <a:t>SaaS/</a:t>
            </a:r>
            <a:r>
              <a:rPr lang="en-US" altLang="ja-JP" sz="1050" dirty="0" err="1">
                <a:solidFill>
                  <a:srgbClr val="2C353F"/>
                </a:solidFill>
                <a:latin typeface="Tahoma" panose="020B0604030504040204" pitchFamily="34" charset="0"/>
                <a:ea typeface="Tahoma" panose="020B0604030504040204" pitchFamily="34" charset="0"/>
                <a:cs typeface="Tahoma" panose="020B0604030504040204" pitchFamily="34" charset="0"/>
              </a:rPr>
              <a:t>iPaaS</a:t>
            </a:r>
            <a:r>
              <a:rPr lang="ja-JP" altLang="en-US" sz="1050" dirty="0">
                <a:solidFill>
                  <a:srgbClr val="2C353F"/>
                </a:solidFill>
                <a:latin typeface="Tahoma" panose="020B0604030504040204" pitchFamily="34" charset="0"/>
                <a:ea typeface="UD デジタル 教科書体 NK-R" panose="02020400000000000000" pitchFamily="18" charset="-128"/>
                <a:cs typeface="Tahoma" panose="020B0604030504040204" pitchFamily="34" charset="0"/>
              </a:rPr>
              <a:t>を活用した</a:t>
            </a:r>
            <a:r>
              <a:rPr lang="en-US" altLang="ja-JP" sz="1050" dirty="0" err="1">
                <a:solidFill>
                  <a:srgbClr val="2C353F"/>
                </a:solidFill>
                <a:latin typeface="Tahoma" panose="020B0604030504040204" pitchFamily="34" charset="0"/>
                <a:ea typeface="Tahoma" panose="020B0604030504040204" pitchFamily="34" charset="0"/>
                <a:cs typeface="Tahoma" panose="020B0604030504040204" pitchFamily="34" charset="0"/>
              </a:rPr>
              <a:t>IoT</a:t>
            </a:r>
            <a:r>
              <a:rPr lang="ja-JP" altLang="en-US" sz="1050" dirty="0">
                <a:solidFill>
                  <a:srgbClr val="2C353F"/>
                </a:solidFill>
                <a:latin typeface="Tahoma" panose="020B0604030504040204" pitchFamily="34" charset="0"/>
                <a:ea typeface="UD デジタル 教科書体 NK-R" panose="02020400000000000000" pitchFamily="18" charset="-128"/>
                <a:cs typeface="Tahoma" panose="020B0604030504040204" pitchFamily="34" charset="0"/>
              </a:rPr>
              <a:t>プロトタイピング教材，（令和２年度職業訓練教材コンクール），</a:t>
            </a:r>
          </a:p>
          <a:p>
            <a:r>
              <a:rPr lang="en-US" altLang="ja-JP" sz="1050" dirty="0">
                <a:solidFill>
                  <a:srgbClr val="2C353F"/>
                </a:solidFill>
                <a:latin typeface="Tahoma" panose="020B0604030504040204" pitchFamily="34" charset="0"/>
                <a:ea typeface="Tahoma" panose="020B0604030504040204" pitchFamily="34" charset="0"/>
                <a:cs typeface="Tahoma" panose="020B0604030504040204" pitchFamily="34" charset="0"/>
              </a:rPr>
              <a:t>&lt; https://www.tetras.uitec.jeed.go.jp/statistics/concours/20kyouzai/sakuhin/ &gt;</a:t>
            </a:r>
            <a:endParaRPr lang="ja-JP" altLang="en-US" sz="1050" dirty="0">
              <a:solidFill>
                <a:srgbClr val="2C353F"/>
              </a:solidFill>
              <a:latin typeface="Tahoma" panose="020B0604030504040204" pitchFamily="34" charset="0"/>
              <a:ea typeface="UD デジタル 教科書体 NK-R" panose="02020400000000000000" pitchFamily="18" charset="-128"/>
              <a:cs typeface="Tahoma" panose="020B0604030504040204" pitchFamily="34" charset="0"/>
            </a:endParaRPr>
          </a:p>
        </p:txBody>
      </p:sp>
    </p:spTree>
    <p:extLst>
      <p:ext uri="{BB962C8B-B14F-4D97-AF65-F5344CB8AC3E}">
        <p14:creationId xmlns:p14="http://schemas.microsoft.com/office/powerpoint/2010/main" val="318743993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5072B5-7770-4A2F-B242-5BC3C6AA0770}"/>
              </a:ext>
            </a:extLst>
          </p:cNvPr>
          <p:cNvSpPr>
            <a:spLocks noGrp="1"/>
          </p:cNvSpPr>
          <p:nvPr>
            <p:ph type="title"/>
          </p:nvPr>
        </p:nvSpPr>
        <p:spPr/>
        <p:txBody>
          <a:bodyPr/>
          <a:lstStyle/>
          <a:p>
            <a:r>
              <a:rPr lang="ja-JP" altLang="en-US" dirty="0"/>
              <a:t>超音波センサ</a:t>
            </a:r>
            <a:endParaRPr kumimoji="1" lang="ja-JP" altLang="en-US" dirty="0"/>
          </a:p>
        </p:txBody>
      </p:sp>
      <p:sp>
        <p:nvSpPr>
          <p:cNvPr id="3" name="コンテンツ プレースホルダー 2">
            <a:extLst>
              <a:ext uri="{FF2B5EF4-FFF2-40B4-BE49-F238E27FC236}">
                <a16:creationId xmlns:a16="http://schemas.microsoft.com/office/drawing/2014/main" id="{2AEDB6F2-BC35-47EB-B72D-E86C17E5EA92}"/>
              </a:ext>
            </a:extLst>
          </p:cNvPr>
          <p:cNvSpPr>
            <a:spLocks noGrp="1"/>
          </p:cNvSpPr>
          <p:nvPr>
            <p:ph idx="1"/>
          </p:nvPr>
        </p:nvSpPr>
        <p:spPr>
          <a:xfrm>
            <a:off x="642078" y="2498272"/>
            <a:ext cx="10967536" cy="3739241"/>
          </a:xfrm>
        </p:spPr>
        <p:txBody>
          <a:bodyPr>
            <a:normAutofit/>
          </a:bodyPr>
          <a:lstStyle/>
          <a:p>
            <a:pPr marL="0" indent="0">
              <a:buNone/>
            </a:pPr>
            <a:r>
              <a:rPr lang="ja-JP" altLang="en-US" dirty="0"/>
              <a:t>超音波とは、</a:t>
            </a:r>
            <a:endParaRPr lang="en-US" altLang="ja-JP" dirty="0"/>
          </a:p>
          <a:p>
            <a:pPr marL="0" indent="0">
              <a:buNone/>
            </a:pPr>
            <a:r>
              <a:rPr lang="ja-JP" altLang="en-US" dirty="0"/>
              <a:t>「</a:t>
            </a:r>
            <a:r>
              <a:rPr lang="ja-JP" altLang="en-US" dirty="0">
                <a:solidFill>
                  <a:srgbClr val="FF0000"/>
                </a:solidFill>
              </a:rPr>
              <a:t>人に</a:t>
            </a:r>
            <a:r>
              <a:rPr lang="ja-JP" altLang="en-US" b="1" dirty="0">
                <a:solidFill>
                  <a:srgbClr val="FF0000"/>
                </a:solidFill>
              </a:rPr>
              <a:t>は聞こえない高い音</a:t>
            </a:r>
            <a:r>
              <a:rPr lang="ja-JP" altLang="en-US" b="1" dirty="0"/>
              <a:t>」</a:t>
            </a:r>
            <a:endParaRPr lang="en-US" altLang="ja-JP" b="1" dirty="0"/>
          </a:p>
          <a:p>
            <a:pPr marL="0" indent="0">
              <a:buNone/>
            </a:pPr>
            <a:endParaRPr lang="en-US" altLang="ja-JP" dirty="0"/>
          </a:p>
          <a:p>
            <a:pPr marL="0" indent="0">
              <a:buNone/>
            </a:pPr>
            <a:r>
              <a:rPr lang="ja-JP" altLang="en-US" dirty="0"/>
              <a:t>人間の可聴帯域は約</a:t>
            </a:r>
            <a:r>
              <a:rPr lang="en-US" altLang="ja-JP" dirty="0"/>
              <a:t>20</a:t>
            </a:r>
            <a:r>
              <a:rPr lang="ja-JP" altLang="en-US" dirty="0"/>
              <a:t>～</a:t>
            </a:r>
            <a:r>
              <a:rPr lang="en-US" altLang="ja-JP" dirty="0"/>
              <a:t>20kHz</a:t>
            </a:r>
            <a:r>
              <a:rPr lang="ja-JP" altLang="en-US" dirty="0"/>
              <a:t>であるため、</a:t>
            </a:r>
            <a:r>
              <a:rPr lang="en-US" altLang="ja-JP" dirty="0"/>
              <a:t>20kHz</a:t>
            </a:r>
            <a:r>
              <a:rPr lang="ja-JP" altLang="en-US" dirty="0"/>
              <a:t>より</a:t>
            </a:r>
            <a:r>
              <a:rPr lang="en-US" altLang="ja-JP" dirty="0"/>
              <a:t/>
            </a:r>
            <a:br>
              <a:rPr lang="en-US" altLang="ja-JP" dirty="0"/>
            </a:br>
            <a:r>
              <a:rPr lang="ja-JP" altLang="en-US" dirty="0"/>
              <a:t>高周波な音が超音波となる。</a:t>
            </a:r>
            <a:endParaRPr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2AC7B96-4955-4DE2-97CC-2602D8627294}"/>
              </a:ext>
            </a:extLst>
          </p:cNvPr>
          <p:cNvSpPr>
            <a:spLocks noGrp="1"/>
          </p:cNvSpPr>
          <p:nvPr>
            <p:ph type="sldNum" sz="quarter" idx="12"/>
          </p:nvPr>
        </p:nvSpPr>
        <p:spPr/>
        <p:txBody>
          <a:bodyPr/>
          <a:lstStyle/>
          <a:p>
            <a:fld id="{5A94AD81-C81A-455B-A87B-15031EE15849}" type="slidenum">
              <a:rPr kumimoji="1" lang="ja-JP" altLang="en-US" smtClean="0"/>
              <a:t>90</a:t>
            </a:fld>
            <a:endParaRPr kumimoji="1" lang="ja-JP" altLang="en-US"/>
          </a:p>
        </p:txBody>
      </p:sp>
      <p:pic>
        <p:nvPicPr>
          <p:cNvPr id="5" name="Picture 2" descr="超音波距離センサー　ＨＣ－ＳＲ０４">
            <a:extLst>
              <a:ext uri="{FF2B5EF4-FFF2-40B4-BE49-F238E27FC236}">
                <a16:creationId xmlns:a16="http://schemas.microsoft.com/office/drawing/2014/main" id="{19519119-4966-4CE9-B26E-FF3B64E28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596" y="1325463"/>
            <a:ext cx="2430804" cy="182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05902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030EC9-2CEE-4ACE-9F24-E56A56E74BDD}"/>
              </a:ext>
            </a:extLst>
          </p:cNvPr>
          <p:cNvSpPr>
            <a:spLocks noGrp="1"/>
          </p:cNvSpPr>
          <p:nvPr>
            <p:ph type="title"/>
          </p:nvPr>
        </p:nvSpPr>
        <p:spPr/>
        <p:txBody>
          <a:bodyPr/>
          <a:lstStyle/>
          <a:p>
            <a:r>
              <a:rPr lang="ja-JP" altLang="en-US" dirty="0"/>
              <a:t>超音波での距離測定</a:t>
            </a:r>
            <a:endParaRPr kumimoji="1" lang="ja-JP" altLang="en-US" dirty="0"/>
          </a:p>
        </p:txBody>
      </p:sp>
      <p:sp>
        <p:nvSpPr>
          <p:cNvPr id="4" name="スライド番号プレースホルダー 3">
            <a:extLst>
              <a:ext uri="{FF2B5EF4-FFF2-40B4-BE49-F238E27FC236}">
                <a16:creationId xmlns:a16="http://schemas.microsoft.com/office/drawing/2014/main" id="{AD1EC229-A052-498E-BF29-25C667D05DCA}"/>
              </a:ext>
            </a:extLst>
          </p:cNvPr>
          <p:cNvSpPr>
            <a:spLocks noGrp="1"/>
          </p:cNvSpPr>
          <p:nvPr>
            <p:ph type="sldNum" sz="quarter" idx="12"/>
          </p:nvPr>
        </p:nvSpPr>
        <p:spPr/>
        <p:txBody>
          <a:bodyPr/>
          <a:lstStyle/>
          <a:p>
            <a:fld id="{5A94AD81-C81A-455B-A87B-15031EE15849}" type="slidenum">
              <a:rPr kumimoji="1" lang="ja-JP" altLang="en-US" smtClean="0"/>
              <a:t>91</a:t>
            </a:fld>
            <a:endParaRPr kumimoji="1" lang="ja-JP" altLang="en-US"/>
          </a:p>
        </p:txBody>
      </p:sp>
      <p:sp>
        <p:nvSpPr>
          <p:cNvPr id="6" name="正方形/長方形 5">
            <a:extLst>
              <a:ext uri="{FF2B5EF4-FFF2-40B4-BE49-F238E27FC236}">
                <a16:creationId xmlns:a16="http://schemas.microsoft.com/office/drawing/2014/main" id="{A2E9760A-F3AB-4487-9DA8-C7BB872A59ED}"/>
              </a:ext>
            </a:extLst>
          </p:cNvPr>
          <p:cNvSpPr/>
          <p:nvPr/>
        </p:nvSpPr>
        <p:spPr>
          <a:xfrm>
            <a:off x="9659471" y="2631025"/>
            <a:ext cx="770964" cy="3558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壁</a:t>
            </a:r>
          </a:p>
        </p:txBody>
      </p:sp>
      <p:cxnSp>
        <p:nvCxnSpPr>
          <p:cNvPr id="8" name="直線矢印コネクタ 7">
            <a:extLst>
              <a:ext uri="{FF2B5EF4-FFF2-40B4-BE49-F238E27FC236}">
                <a16:creationId xmlns:a16="http://schemas.microsoft.com/office/drawing/2014/main" id="{81B1D718-84F9-49DD-8694-D4FEF37FED99}"/>
              </a:ext>
            </a:extLst>
          </p:cNvPr>
          <p:cNvCxnSpPr/>
          <p:nvPr/>
        </p:nvCxnSpPr>
        <p:spPr>
          <a:xfrm flipV="1">
            <a:off x="3584331" y="5105291"/>
            <a:ext cx="6075140" cy="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F2272914-40C8-4A51-8AF0-CFCE442FF489}"/>
              </a:ext>
            </a:extLst>
          </p:cNvPr>
          <p:cNvCxnSpPr/>
          <p:nvPr/>
        </p:nvCxnSpPr>
        <p:spPr>
          <a:xfrm flipH="1">
            <a:off x="2478741" y="4250307"/>
            <a:ext cx="7180730" cy="3022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円形吹き出し 16">
            <a:extLst>
              <a:ext uri="{FF2B5EF4-FFF2-40B4-BE49-F238E27FC236}">
                <a16:creationId xmlns:a16="http://schemas.microsoft.com/office/drawing/2014/main" id="{6AF83233-946C-40C8-A7F0-DDC444F465FD}"/>
              </a:ext>
            </a:extLst>
          </p:cNvPr>
          <p:cNvSpPr/>
          <p:nvPr/>
        </p:nvSpPr>
        <p:spPr>
          <a:xfrm>
            <a:off x="2147047" y="3021862"/>
            <a:ext cx="3845859" cy="81606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壁まで</a:t>
            </a:r>
            <a:r>
              <a:rPr lang="en-US" altLang="ja-JP" dirty="0">
                <a:latin typeface="Tahoma" panose="020B0604030504040204" pitchFamily="34" charset="0"/>
                <a:ea typeface="Tahoma" panose="020B0604030504040204" pitchFamily="34" charset="0"/>
                <a:cs typeface="Tahoma" panose="020B0604030504040204" pitchFamily="34" charset="0"/>
              </a:rPr>
              <a:t>10</a:t>
            </a:r>
            <a:r>
              <a:rPr lang="ja-JP" altLang="en-US" dirty="0">
                <a:latin typeface="Tahoma" panose="020B0604030504040204" pitchFamily="34" charset="0"/>
                <a:ea typeface="UD デジタル 教科書体 NK-R" panose="02020400000000000000" pitchFamily="18" charset="-128"/>
                <a:cs typeface="Tahoma" panose="020B0604030504040204" pitchFamily="34" charset="0"/>
              </a:rPr>
              <a:t>ｍかな？</a:t>
            </a:r>
            <a:endParaRPr kumimoji="1" lang="ja-JP" altLang="en-US" dirty="0">
              <a:latin typeface="Tahoma" panose="020B0604030504040204" pitchFamily="34" charset="0"/>
              <a:ea typeface="UD デジタル 教科書体 NK-R" panose="02020400000000000000" pitchFamily="18" charset="-128"/>
              <a:cs typeface="Tahoma" panose="020B0604030504040204" pitchFamily="34" charset="0"/>
            </a:endParaRPr>
          </a:p>
        </p:txBody>
      </p:sp>
      <p:sp>
        <p:nvSpPr>
          <p:cNvPr id="11" name="爆発 1 3">
            <a:extLst>
              <a:ext uri="{FF2B5EF4-FFF2-40B4-BE49-F238E27FC236}">
                <a16:creationId xmlns:a16="http://schemas.microsoft.com/office/drawing/2014/main" id="{CFA66FAC-7B21-4A90-B6E3-1E9909A117C1}"/>
              </a:ext>
            </a:extLst>
          </p:cNvPr>
          <p:cNvSpPr/>
          <p:nvPr/>
        </p:nvSpPr>
        <p:spPr>
          <a:xfrm>
            <a:off x="6741694" y="1226981"/>
            <a:ext cx="3488551" cy="2094411"/>
          </a:xfrm>
          <a:prstGeom prst="irregularSeal1">
            <a:avLst/>
          </a:prstGeom>
          <a:solidFill>
            <a:schemeClr val="accent2">
              <a:lumMod val="20000"/>
              <a:lumOff val="80000"/>
            </a:schemeClr>
          </a:solidFill>
          <a:effectLst>
            <a:innerShdw blurRad="63500" dist="50800" dir="27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3200" dirty="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rPr>
              <a:t>反響定位</a:t>
            </a:r>
          </a:p>
        </p:txBody>
      </p:sp>
      <p:pic>
        <p:nvPicPr>
          <p:cNvPr id="1026" name="Picture 2" descr="https://4.bp.blogspot.com/-VN_2qPE5cOo/WFo-lz64-3I/AAAAAAABAhQ/thRNTbbHU0A_BauOsLZedJkyGI6h3yayQCLcB/s800/chouonpa_koumori.png">
            <a:extLst>
              <a:ext uri="{FF2B5EF4-FFF2-40B4-BE49-F238E27FC236}">
                <a16:creationId xmlns:a16="http://schemas.microsoft.com/office/drawing/2014/main" id="{C9D0A031-D796-46D8-855A-7D7150F98EF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11306" y="4013411"/>
            <a:ext cx="2532529" cy="1836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82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製品仕様</a:t>
            </a:r>
            <a:endParaRPr kumimoji="1" lang="ja-JP" altLang="en-US" dirty="0"/>
          </a:p>
        </p:txBody>
      </p:sp>
      <p:pic>
        <p:nvPicPr>
          <p:cNvPr id="5" name="図 4"/>
          <p:cNvPicPr>
            <a:picLocks noChangeAspect="1"/>
          </p:cNvPicPr>
          <p:nvPr/>
        </p:nvPicPr>
        <p:blipFill rotWithShape="1">
          <a:blip r:embed="rId3"/>
          <a:srcRect r="2517"/>
          <a:stretch/>
        </p:blipFill>
        <p:spPr>
          <a:xfrm>
            <a:off x="1140442" y="1030777"/>
            <a:ext cx="10580504" cy="4584883"/>
          </a:xfrm>
          <a:prstGeom prst="rect">
            <a:avLst/>
          </a:prstGeom>
        </p:spPr>
      </p:pic>
      <p:sp>
        <p:nvSpPr>
          <p:cNvPr id="6" name="正方形/長方形 5"/>
          <p:cNvSpPr/>
          <p:nvPr/>
        </p:nvSpPr>
        <p:spPr>
          <a:xfrm>
            <a:off x="7733728" y="6488668"/>
            <a:ext cx="4458272" cy="369332"/>
          </a:xfrm>
          <a:prstGeom prst="rect">
            <a:avLst/>
          </a:prstGeom>
        </p:spPr>
        <p:txBody>
          <a:bodyPr wrap="none">
            <a:spAutoFit/>
          </a:bodyPr>
          <a:lstStyle/>
          <a:p>
            <a:r>
              <a:rPr lang="ja-JP" altLang="en-US" dirty="0"/>
              <a:t>https://akizukidenshi.com/catalog/g/gM-11009/</a:t>
            </a:r>
          </a:p>
        </p:txBody>
      </p:sp>
      <p:sp>
        <p:nvSpPr>
          <p:cNvPr id="7" name="スライド番号プレースホルダー 6"/>
          <p:cNvSpPr>
            <a:spLocks noGrp="1"/>
          </p:cNvSpPr>
          <p:nvPr>
            <p:ph type="sldNum" sz="quarter" idx="12"/>
          </p:nvPr>
        </p:nvSpPr>
        <p:spPr/>
        <p:txBody>
          <a:bodyPr/>
          <a:lstStyle/>
          <a:p>
            <a:fld id="{5A94AD81-C81A-455B-A87B-15031EE15849}" type="slidenum">
              <a:rPr kumimoji="1" lang="ja-JP" altLang="en-US" smtClean="0"/>
              <a:t>92</a:t>
            </a:fld>
            <a:endParaRPr kumimoji="1" lang="ja-JP" altLang="en-US"/>
          </a:p>
        </p:txBody>
      </p:sp>
    </p:spTree>
    <p:extLst>
      <p:ext uri="{BB962C8B-B14F-4D97-AF65-F5344CB8AC3E}">
        <p14:creationId xmlns:p14="http://schemas.microsoft.com/office/powerpoint/2010/main" val="413165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製品仕様</a:t>
            </a:r>
          </a:p>
        </p:txBody>
      </p:sp>
      <p:pic>
        <p:nvPicPr>
          <p:cNvPr id="5" name="図 4"/>
          <p:cNvPicPr>
            <a:picLocks noChangeAspect="1"/>
          </p:cNvPicPr>
          <p:nvPr/>
        </p:nvPicPr>
        <p:blipFill>
          <a:blip r:embed="rId2"/>
          <a:stretch>
            <a:fillRect/>
          </a:stretch>
        </p:blipFill>
        <p:spPr>
          <a:xfrm>
            <a:off x="1723828" y="874914"/>
            <a:ext cx="8974629" cy="5983086"/>
          </a:xfrm>
          <a:prstGeom prst="rect">
            <a:avLst/>
          </a:prstGeom>
        </p:spPr>
      </p:pic>
      <p:sp>
        <p:nvSpPr>
          <p:cNvPr id="6" name="スライド番号プレースホルダー 5"/>
          <p:cNvSpPr>
            <a:spLocks noGrp="1"/>
          </p:cNvSpPr>
          <p:nvPr>
            <p:ph type="sldNum" sz="quarter" idx="12"/>
          </p:nvPr>
        </p:nvSpPr>
        <p:spPr/>
        <p:txBody>
          <a:bodyPr/>
          <a:lstStyle/>
          <a:p>
            <a:fld id="{5A94AD81-C81A-455B-A87B-15031EE15849}" type="slidenum">
              <a:rPr kumimoji="1" lang="ja-JP" altLang="en-US" smtClean="0"/>
              <a:t>93</a:t>
            </a:fld>
            <a:endParaRPr kumimoji="1" lang="ja-JP" altLang="en-US"/>
          </a:p>
        </p:txBody>
      </p:sp>
    </p:spTree>
    <p:extLst>
      <p:ext uri="{BB962C8B-B14F-4D97-AF65-F5344CB8AC3E}">
        <p14:creationId xmlns:p14="http://schemas.microsoft.com/office/powerpoint/2010/main" val="203060160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54CF2-A159-44A2-9B8B-FE2163E809BC}"/>
              </a:ext>
            </a:extLst>
          </p:cNvPr>
          <p:cNvSpPr>
            <a:spLocks noGrp="1"/>
          </p:cNvSpPr>
          <p:nvPr>
            <p:ph type="title"/>
          </p:nvPr>
        </p:nvSpPr>
        <p:spPr/>
        <p:txBody>
          <a:bodyPr/>
          <a:lstStyle/>
          <a:p>
            <a:r>
              <a:rPr kumimoji="1" lang="en-US" altLang="ja-JP" dirty="0"/>
              <a:t>gauge</a:t>
            </a:r>
            <a:r>
              <a:rPr kumimoji="1" lang="ja-JP" altLang="en-US" dirty="0"/>
              <a:t>ノード</a:t>
            </a:r>
          </a:p>
        </p:txBody>
      </p:sp>
      <p:sp>
        <p:nvSpPr>
          <p:cNvPr id="4" name="スライド番号プレースホルダー 3">
            <a:extLst>
              <a:ext uri="{FF2B5EF4-FFF2-40B4-BE49-F238E27FC236}">
                <a16:creationId xmlns:a16="http://schemas.microsoft.com/office/drawing/2014/main" id="{FB9058FE-727E-458B-A4C9-ABBB259F8E9C}"/>
              </a:ext>
            </a:extLst>
          </p:cNvPr>
          <p:cNvSpPr>
            <a:spLocks noGrp="1"/>
          </p:cNvSpPr>
          <p:nvPr>
            <p:ph type="sldNum" sz="quarter" idx="12"/>
          </p:nvPr>
        </p:nvSpPr>
        <p:spPr/>
        <p:txBody>
          <a:bodyPr/>
          <a:lstStyle/>
          <a:p>
            <a:fld id="{5A94AD81-C81A-455B-A87B-15031EE15849}" type="slidenum">
              <a:rPr kumimoji="1" lang="ja-JP" altLang="en-US" smtClean="0"/>
              <a:t>94</a:t>
            </a:fld>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508" t="74124" r="92109" b="22034"/>
          <a:stretch/>
        </p:blipFill>
        <p:spPr>
          <a:xfrm>
            <a:off x="493024" y="1929711"/>
            <a:ext cx="3644830" cy="1066875"/>
          </a:xfrm>
          <a:prstGeom prst="rect">
            <a:avLst/>
          </a:prstGeom>
        </p:spPr>
      </p:pic>
      <p:sp>
        <p:nvSpPr>
          <p:cNvPr id="6" name="コンテンツ プレースホルダー 2">
            <a:extLst>
              <a:ext uri="{FF2B5EF4-FFF2-40B4-BE49-F238E27FC236}">
                <a16:creationId xmlns:a16="http://schemas.microsoft.com/office/drawing/2014/main" id="{7BE1CFE5-A220-CEB5-EF67-B3A8FB9B1DDE}"/>
              </a:ext>
            </a:extLst>
          </p:cNvPr>
          <p:cNvSpPr txBox="1">
            <a:spLocks/>
          </p:cNvSpPr>
          <p:nvPr/>
        </p:nvSpPr>
        <p:spPr>
          <a:xfrm>
            <a:off x="5190433" y="1520329"/>
            <a:ext cx="6707784" cy="286564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36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32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28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2400" kern="1200">
                <a:solidFill>
                  <a:schemeClr val="tx1"/>
                </a:solidFill>
                <a:latin typeface="Tahoma" panose="020B0604030504040204" pitchFamily="34" charset="0"/>
                <a:ea typeface="UD デジタル 教科書体 NK-R" panose="02020400000000000000" pitchFamily="18" charset="-128"/>
                <a:cs typeface="Tahoma" panose="020B0604030504040204" pitchFamily="34" charset="0"/>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dirty="0"/>
              <a:t>受け取ったメッセージ（数値）を</a:t>
            </a:r>
            <a:r>
              <a:rPr lang="en-US" altLang="ja-JP" dirty="0"/>
              <a:t/>
            </a:r>
            <a:br>
              <a:rPr lang="en-US" altLang="ja-JP" dirty="0"/>
            </a:br>
            <a:r>
              <a:rPr lang="en-US" altLang="ja-JP" dirty="0"/>
              <a:t>Web</a:t>
            </a:r>
            <a:r>
              <a:rPr lang="ja-JP" altLang="en-US" dirty="0"/>
              <a:t>ページ上に表示するノード</a:t>
            </a:r>
            <a:endParaRPr lang="en-US" altLang="ja-JP" dirty="0"/>
          </a:p>
          <a:p>
            <a:pPr marL="0" indent="0">
              <a:buFont typeface="Arial" panose="020B0604020202020204" pitchFamily="34" charset="0"/>
              <a:buNone/>
            </a:pPr>
            <a:r>
              <a:rPr lang="ja-JP" altLang="en-US" dirty="0"/>
              <a:t>表示が</a:t>
            </a:r>
            <a:r>
              <a:rPr lang="ja-JP" altLang="en-US" dirty="0" smtClean="0"/>
              <a:t>ゲージを</a:t>
            </a:r>
            <a:r>
              <a:rPr lang="ja-JP" altLang="en-US" dirty="0"/>
              <a:t>用いたものになる</a:t>
            </a:r>
            <a:endParaRPr lang="en-US" altLang="ja-JP" dirty="0"/>
          </a:p>
        </p:txBody>
      </p:sp>
    </p:spTree>
    <p:extLst>
      <p:ext uri="{BB962C8B-B14F-4D97-AF65-F5344CB8AC3E}">
        <p14:creationId xmlns:p14="http://schemas.microsoft.com/office/powerpoint/2010/main" val="278061249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A5C4B5-1731-E26A-5A50-F3DF6EFC6256}"/>
              </a:ext>
            </a:extLst>
          </p:cNvPr>
          <p:cNvSpPr>
            <a:spLocks noGrp="1"/>
          </p:cNvSpPr>
          <p:nvPr>
            <p:ph type="title"/>
          </p:nvPr>
        </p:nvSpPr>
        <p:spPr/>
        <p:txBody>
          <a:bodyPr/>
          <a:lstStyle/>
          <a:p>
            <a:r>
              <a:rPr lang="en-US" altLang="ja-JP" cap="none" dirty="0"/>
              <a:t>function</a:t>
            </a:r>
            <a:br>
              <a:rPr lang="en-US" altLang="ja-JP" cap="none" dirty="0"/>
            </a:br>
            <a:r>
              <a:rPr lang="ja-JP" altLang="en-US" dirty="0"/>
              <a:t>ノードの利用</a:t>
            </a:r>
            <a:endParaRPr kumimoji="1" lang="ja-JP" altLang="en-US" dirty="0"/>
          </a:p>
        </p:txBody>
      </p:sp>
      <p:sp>
        <p:nvSpPr>
          <p:cNvPr id="3" name="テキスト プレースホルダー 2">
            <a:extLst>
              <a:ext uri="{FF2B5EF4-FFF2-40B4-BE49-F238E27FC236}">
                <a16:creationId xmlns:a16="http://schemas.microsoft.com/office/drawing/2014/main" id="{3C8F5EA8-58DE-2CDB-AC35-DA5FFDBE670B}"/>
              </a:ext>
            </a:extLst>
          </p:cNvPr>
          <p:cNvSpPr>
            <a:spLocks noGrp="1"/>
          </p:cNvSpPr>
          <p:nvPr>
            <p:ph type="body" idx="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95</a:t>
            </a:fld>
            <a:endParaRPr kumimoji="1" lang="ja-JP" altLang="en-US" dirty="0"/>
          </a:p>
        </p:txBody>
      </p:sp>
    </p:spTree>
    <p:extLst>
      <p:ext uri="{BB962C8B-B14F-4D97-AF65-F5344CB8AC3E}">
        <p14:creationId xmlns:p14="http://schemas.microsoft.com/office/powerpoint/2010/main" val="199685287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917EF-0F22-FE43-83B0-2184E4D93ED2}"/>
              </a:ext>
            </a:extLst>
          </p:cNvPr>
          <p:cNvSpPr>
            <a:spLocks noGrp="1"/>
          </p:cNvSpPr>
          <p:nvPr>
            <p:ph type="title"/>
          </p:nvPr>
        </p:nvSpPr>
        <p:spPr/>
        <p:txBody>
          <a:bodyPr/>
          <a:lstStyle/>
          <a:p>
            <a:r>
              <a:rPr kumimoji="1" lang="en-US" altLang="ja-JP" dirty="0"/>
              <a:t>function</a:t>
            </a:r>
            <a:r>
              <a:rPr kumimoji="1" lang="ja-JP" altLang="en-US" dirty="0"/>
              <a:t>ノード</a:t>
            </a:r>
          </a:p>
        </p:txBody>
      </p:sp>
      <p:sp>
        <p:nvSpPr>
          <p:cNvPr id="3" name="コンテンツ プレースホルダー 2">
            <a:extLst>
              <a:ext uri="{FF2B5EF4-FFF2-40B4-BE49-F238E27FC236}">
                <a16:creationId xmlns:a16="http://schemas.microsoft.com/office/drawing/2014/main" id="{ADC4408A-297B-EF8F-7BF0-EA250A5B5300}"/>
              </a:ext>
            </a:extLst>
          </p:cNvPr>
          <p:cNvSpPr>
            <a:spLocks noGrp="1"/>
          </p:cNvSpPr>
          <p:nvPr>
            <p:ph idx="1"/>
          </p:nvPr>
        </p:nvSpPr>
        <p:spPr>
          <a:xfrm>
            <a:off x="835375" y="5486782"/>
            <a:ext cx="10064246" cy="1371217"/>
          </a:xfrm>
        </p:spPr>
        <p:txBody>
          <a:bodyPr>
            <a:normAutofit lnSpcReduction="10000"/>
          </a:bodyPr>
          <a:lstStyle/>
          <a:p>
            <a:pPr marL="0" indent="0">
              <a:buNone/>
            </a:pPr>
            <a:r>
              <a:rPr kumimoji="1" lang="en-US" altLang="ja-JP" dirty="0"/>
              <a:t>JavaScript</a:t>
            </a:r>
            <a:r>
              <a:rPr kumimoji="1" lang="ja-JP" altLang="en-US" dirty="0"/>
              <a:t>で記述できる関数を作成する。</a:t>
            </a:r>
            <a:endParaRPr kumimoji="1" lang="en-US" altLang="ja-JP" dirty="0"/>
          </a:p>
          <a:p>
            <a:pPr marL="0" indent="0">
              <a:buNone/>
            </a:pPr>
            <a:r>
              <a:rPr lang="en-US" altLang="ja-JP" dirty="0"/>
              <a:t>msg</a:t>
            </a:r>
            <a:r>
              <a:rPr lang="ja-JP" altLang="en-US" dirty="0"/>
              <a:t>オブジェクトに様々な処理を行うことができる。</a:t>
            </a:r>
            <a:endParaRPr lang="en-US" altLang="ja-JP" dirty="0"/>
          </a:p>
        </p:txBody>
      </p:sp>
      <p:sp>
        <p:nvSpPr>
          <p:cNvPr id="6" name="正方形/長方形 5">
            <a:extLst>
              <a:ext uri="{FF2B5EF4-FFF2-40B4-BE49-F238E27FC236}">
                <a16:creationId xmlns:a16="http://schemas.microsoft.com/office/drawing/2014/main" id="{C07BA166-E1C4-712F-33A8-869B57C17FCA}"/>
              </a:ext>
            </a:extLst>
          </p:cNvPr>
          <p:cNvSpPr/>
          <p:nvPr/>
        </p:nvSpPr>
        <p:spPr>
          <a:xfrm>
            <a:off x="835375" y="2266932"/>
            <a:ext cx="3589387" cy="874913"/>
          </a:xfrm>
          <a:prstGeom prst="rect">
            <a:avLst/>
          </a:prstGeom>
          <a:blipFill dpi="0" rotWithShape="1">
            <a:blip r:embed="rId2"/>
            <a:srcRect/>
            <a:stretch>
              <a:fillRect l="-13805" t="-1867627" r="-1311257" b="-12609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B3D888AF-BF21-EC59-F32B-84FBA30637FA}"/>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17119" r="16574" b="43210"/>
          <a:stretch/>
        </p:blipFill>
        <p:spPr>
          <a:xfrm>
            <a:off x="5328356" y="1011768"/>
            <a:ext cx="6703235" cy="4475014"/>
          </a:xfrm>
          <a:prstGeom prst="rect">
            <a:avLst/>
          </a:prstGeom>
        </p:spPr>
      </p:pic>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96</a:t>
            </a:fld>
            <a:endParaRPr kumimoji="1" lang="ja-JP" altLang="en-US"/>
          </a:p>
        </p:txBody>
      </p:sp>
    </p:spTree>
    <p:extLst>
      <p:ext uri="{BB962C8B-B14F-4D97-AF65-F5344CB8AC3E}">
        <p14:creationId xmlns:p14="http://schemas.microsoft.com/office/powerpoint/2010/main" val="4221194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7B0980-F2EA-7115-5347-37097EC18706}"/>
              </a:ext>
            </a:extLst>
          </p:cNvPr>
          <p:cNvSpPr>
            <a:spLocks noGrp="1"/>
          </p:cNvSpPr>
          <p:nvPr>
            <p:ph type="title"/>
          </p:nvPr>
        </p:nvSpPr>
        <p:spPr/>
        <p:txBody>
          <a:bodyPr/>
          <a:lstStyle/>
          <a:p>
            <a:r>
              <a:rPr kumimoji="1" lang="ja-JP" altLang="en-US" dirty="0"/>
              <a:t>温湿度センサー</a:t>
            </a:r>
          </a:p>
        </p:txBody>
      </p:sp>
      <p:sp>
        <p:nvSpPr>
          <p:cNvPr id="3" name="コンテンツ プレースホルダー 2">
            <a:extLst>
              <a:ext uri="{FF2B5EF4-FFF2-40B4-BE49-F238E27FC236}">
                <a16:creationId xmlns:a16="http://schemas.microsoft.com/office/drawing/2014/main" id="{D6028DB0-A276-5C5C-195B-E7CB83C20C7E}"/>
              </a:ext>
            </a:extLst>
          </p:cNvPr>
          <p:cNvSpPr>
            <a:spLocks noGrp="1"/>
          </p:cNvSpPr>
          <p:nvPr>
            <p:ph idx="1"/>
          </p:nvPr>
        </p:nvSpPr>
        <p:spPr>
          <a:xfrm>
            <a:off x="801511" y="4289778"/>
            <a:ext cx="11040533" cy="1538146"/>
          </a:xfrm>
        </p:spPr>
        <p:txBody>
          <a:bodyPr/>
          <a:lstStyle/>
          <a:p>
            <a:pPr marL="0" indent="0">
              <a:buNone/>
            </a:pPr>
            <a:r>
              <a:rPr kumimoji="1" lang="ja-JP" altLang="en-US" dirty="0"/>
              <a:t>温度と湿度を測定できるセンサー</a:t>
            </a:r>
            <a:endParaRPr kumimoji="1" lang="en-US" altLang="ja-JP" dirty="0"/>
          </a:p>
          <a:p>
            <a:pPr marL="0" indent="0">
              <a:buNone/>
            </a:pPr>
            <a:r>
              <a:rPr lang="ja-JP" altLang="en-US" dirty="0"/>
              <a:t>今回の製品</a:t>
            </a:r>
            <a:r>
              <a:rPr lang="en-US" altLang="ja-JP" dirty="0"/>
              <a:t>(DHT11)</a:t>
            </a:r>
            <a:r>
              <a:rPr lang="ja-JP" altLang="en-US" dirty="0"/>
              <a:t>はデジタルピンで使用する</a:t>
            </a:r>
            <a:endParaRPr kumimoji="1" lang="ja-JP" altLang="en-US" dirty="0"/>
          </a:p>
        </p:txBody>
      </p:sp>
      <p:pic>
        <p:nvPicPr>
          <p:cNvPr id="6" name="図 5">
            <a:extLst>
              <a:ext uri="{FF2B5EF4-FFF2-40B4-BE49-F238E27FC236}">
                <a16:creationId xmlns:a16="http://schemas.microsoft.com/office/drawing/2014/main" id="{A8AE9308-7ADC-63D1-6ED4-FC607BF530E9}"/>
              </a:ext>
            </a:extLst>
          </p:cNvPr>
          <p:cNvPicPr>
            <a:picLocks noChangeAspect="1"/>
          </p:cNvPicPr>
          <p:nvPr/>
        </p:nvPicPr>
        <p:blipFill>
          <a:blip r:embed="rId2"/>
          <a:stretch>
            <a:fillRect/>
          </a:stretch>
        </p:blipFill>
        <p:spPr>
          <a:xfrm>
            <a:off x="4565947" y="1112928"/>
            <a:ext cx="3511660" cy="2938836"/>
          </a:xfrm>
          <a:prstGeom prst="rect">
            <a:avLst/>
          </a:prstGeom>
        </p:spPr>
      </p:pic>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97</a:t>
            </a:fld>
            <a:endParaRPr kumimoji="1" lang="ja-JP" altLang="en-US"/>
          </a:p>
        </p:txBody>
      </p:sp>
    </p:spTree>
    <p:extLst>
      <p:ext uri="{BB962C8B-B14F-4D97-AF65-F5344CB8AC3E}">
        <p14:creationId xmlns:p14="http://schemas.microsoft.com/office/powerpoint/2010/main" val="334724022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5A9E52-3D79-2F2A-FC13-CDD6C172360B}"/>
              </a:ext>
            </a:extLst>
          </p:cNvPr>
          <p:cNvSpPr>
            <a:spLocks noGrp="1"/>
          </p:cNvSpPr>
          <p:nvPr>
            <p:ph type="title"/>
          </p:nvPr>
        </p:nvSpPr>
        <p:spPr/>
        <p:txBody>
          <a:bodyPr/>
          <a:lstStyle/>
          <a:p>
            <a:r>
              <a:rPr kumimoji="1" lang="ja-JP" altLang="en-US" dirty="0"/>
              <a:t>カスタムノードの取得</a:t>
            </a:r>
          </a:p>
        </p:txBody>
      </p:sp>
      <p:pic>
        <p:nvPicPr>
          <p:cNvPr id="6" name="図 5">
            <a:extLst>
              <a:ext uri="{FF2B5EF4-FFF2-40B4-BE49-F238E27FC236}">
                <a16:creationId xmlns:a16="http://schemas.microsoft.com/office/drawing/2014/main" id="{F1392D29-B52B-26D0-CB9D-672AF23735EE}"/>
              </a:ext>
            </a:extLst>
          </p:cNvPr>
          <p:cNvPicPr>
            <a:picLocks noChangeAspect="1"/>
          </p:cNvPicPr>
          <p:nvPr/>
        </p:nvPicPr>
        <p:blipFill rotWithShape="1">
          <a:blip r:embed="rId2">
            <a:extLst>
              <a:ext uri="{28A0092B-C50C-407E-A947-70E740481C1C}">
                <a14:useLocalDpi xmlns:a14="http://schemas.microsoft.com/office/drawing/2010/main" val="0"/>
              </a:ext>
            </a:extLst>
          </a:blip>
          <a:srcRect l="46389" t="16955" r="16759" b="48807"/>
          <a:stretch/>
        </p:blipFill>
        <p:spPr>
          <a:xfrm>
            <a:off x="1941689" y="874914"/>
            <a:ext cx="8521496" cy="4453442"/>
          </a:xfrm>
          <a:prstGeom prst="rect">
            <a:avLst/>
          </a:prstGeom>
        </p:spPr>
      </p:pic>
      <p:sp>
        <p:nvSpPr>
          <p:cNvPr id="7" name="コンテンツ プレースホルダー 2">
            <a:extLst>
              <a:ext uri="{FF2B5EF4-FFF2-40B4-BE49-F238E27FC236}">
                <a16:creationId xmlns:a16="http://schemas.microsoft.com/office/drawing/2014/main" id="{CF285123-1B76-BB51-A2BD-D9CF94455DF0}"/>
              </a:ext>
            </a:extLst>
          </p:cNvPr>
          <p:cNvSpPr>
            <a:spLocks noGrp="1"/>
          </p:cNvSpPr>
          <p:nvPr>
            <p:ph idx="1"/>
          </p:nvPr>
        </p:nvSpPr>
        <p:spPr>
          <a:xfrm>
            <a:off x="632179" y="5545629"/>
            <a:ext cx="11424354" cy="874914"/>
          </a:xfrm>
        </p:spPr>
        <p:txBody>
          <a:bodyPr/>
          <a:lstStyle/>
          <a:p>
            <a:pPr marL="0" indent="0">
              <a:buNone/>
            </a:pPr>
            <a:r>
              <a:rPr kumimoji="1" lang="ja-JP" altLang="en-US" dirty="0"/>
              <a:t>ノードの追加から</a:t>
            </a:r>
            <a:r>
              <a:rPr kumimoji="1" lang="en-US" altLang="ja-JP" dirty="0"/>
              <a:t>node-red-</a:t>
            </a:r>
            <a:r>
              <a:rPr kumimoji="1" lang="en-US" altLang="ja-JP" dirty="0" err="1"/>
              <a:t>contrib</a:t>
            </a:r>
            <a:r>
              <a:rPr kumimoji="1" lang="en-US" altLang="ja-JP" dirty="0"/>
              <a:t>-</a:t>
            </a:r>
            <a:r>
              <a:rPr kumimoji="1" lang="en-US" altLang="ja-JP" dirty="0" err="1"/>
              <a:t>dht</a:t>
            </a:r>
            <a:r>
              <a:rPr kumimoji="1" lang="en-US" altLang="ja-JP" dirty="0"/>
              <a:t>-sensor</a:t>
            </a:r>
            <a:r>
              <a:rPr kumimoji="1" lang="ja-JP" altLang="en-US" dirty="0"/>
              <a:t>を取得する</a:t>
            </a:r>
            <a:endParaRPr kumimoji="1" lang="en-US" altLang="ja-JP" dirty="0"/>
          </a:p>
        </p:txBody>
      </p:sp>
      <p:sp>
        <p:nvSpPr>
          <p:cNvPr id="3" name="スライド番号プレースホルダー 2"/>
          <p:cNvSpPr>
            <a:spLocks noGrp="1"/>
          </p:cNvSpPr>
          <p:nvPr>
            <p:ph type="sldNum" sz="quarter" idx="12"/>
          </p:nvPr>
        </p:nvSpPr>
        <p:spPr/>
        <p:txBody>
          <a:bodyPr/>
          <a:lstStyle/>
          <a:p>
            <a:fld id="{5A94AD81-C81A-455B-A87B-15031EE15849}" type="slidenum">
              <a:rPr kumimoji="1" lang="ja-JP" altLang="en-US" smtClean="0"/>
              <a:t>98</a:t>
            </a:fld>
            <a:endParaRPr kumimoji="1" lang="ja-JP" altLang="en-US"/>
          </a:p>
        </p:txBody>
      </p:sp>
    </p:spTree>
    <p:extLst>
      <p:ext uri="{BB962C8B-B14F-4D97-AF65-F5344CB8AC3E}">
        <p14:creationId xmlns:p14="http://schemas.microsoft.com/office/powerpoint/2010/main" val="163243933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E68FE1-396E-B42D-2941-28EA4E272931}"/>
              </a:ext>
            </a:extLst>
          </p:cNvPr>
          <p:cNvSpPr>
            <a:spLocks noGrp="1"/>
          </p:cNvSpPr>
          <p:nvPr>
            <p:ph type="title"/>
          </p:nvPr>
        </p:nvSpPr>
        <p:spPr/>
        <p:txBody>
          <a:bodyPr/>
          <a:lstStyle/>
          <a:p>
            <a:r>
              <a:rPr kumimoji="1" lang="ja-JP" altLang="en-US" dirty="0"/>
              <a:t>温度と湿度の取得</a:t>
            </a:r>
          </a:p>
        </p:txBody>
      </p:sp>
      <p:sp>
        <p:nvSpPr>
          <p:cNvPr id="3" name="コンテンツ プレースホルダー 2">
            <a:extLst>
              <a:ext uri="{FF2B5EF4-FFF2-40B4-BE49-F238E27FC236}">
                <a16:creationId xmlns:a16="http://schemas.microsoft.com/office/drawing/2014/main" id="{516DABC9-5C31-89CB-8ABA-7C8662064711}"/>
              </a:ext>
            </a:extLst>
          </p:cNvPr>
          <p:cNvSpPr>
            <a:spLocks noGrp="1"/>
          </p:cNvSpPr>
          <p:nvPr>
            <p:ph idx="1"/>
          </p:nvPr>
        </p:nvSpPr>
        <p:spPr>
          <a:xfrm>
            <a:off x="948267" y="1200151"/>
            <a:ext cx="10481733" cy="4679442"/>
          </a:xfrm>
        </p:spPr>
        <p:txBody>
          <a:bodyPr/>
          <a:lstStyle/>
          <a:p>
            <a:pPr marL="0" indent="0">
              <a:buNone/>
            </a:pPr>
            <a:r>
              <a:rPr kumimoji="1" lang="en-US" altLang="ja-JP" dirty="0"/>
              <a:t>DHT11</a:t>
            </a:r>
            <a:r>
              <a:rPr kumimoji="1" lang="ja-JP" altLang="en-US" dirty="0"/>
              <a:t>は温度と湿度を</a:t>
            </a:r>
            <a:r>
              <a:rPr kumimoji="1" lang="en-US" altLang="ja-JP" dirty="0"/>
              <a:t>msg</a:t>
            </a:r>
            <a:r>
              <a:rPr kumimoji="1" lang="ja-JP" altLang="en-US" dirty="0"/>
              <a:t>にまとめて送ってくる。</a:t>
            </a:r>
            <a:endParaRPr kumimoji="1" lang="en-US" altLang="ja-JP" dirty="0"/>
          </a:p>
          <a:p>
            <a:pPr marL="0" indent="0">
              <a:buNone/>
            </a:pPr>
            <a:endParaRPr lang="en-US" altLang="ja-JP" dirty="0"/>
          </a:p>
          <a:p>
            <a:pPr marL="0" indent="0">
              <a:buNone/>
            </a:pPr>
            <a:r>
              <a:rPr kumimoji="1" lang="en-US" altLang="ja-JP" dirty="0" err="1"/>
              <a:t>msg.payload</a:t>
            </a:r>
            <a:r>
              <a:rPr kumimoji="1" lang="en-US" altLang="ja-JP" dirty="0"/>
              <a:t>		</a:t>
            </a:r>
            <a:r>
              <a:rPr kumimoji="1" lang="ja-JP" altLang="en-US" dirty="0"/>
              <a:t>→</a:t>
            </a:r>
            <a:r>
              <a:rPr kumimoji="1" lang="en-US" altLang="ja-JP" dirty="0"/>
              <a:t>	</a:t>
            </a:r>
            <a:r>
              <a:rPr kumimoji="1" lang="ja-JP" altLang="en-US" dirty="0"/>
              <a:t>温度</a:t>
            </a:r>
            <a:endParaRPr kumimoji="1" lang="en-US" altLang="ja-JP" dirty="0"/>
          </a:p>
          <a:p>
            <a:pPr marL="0" indent="0">
              <a:buNone/>
            </a:pPr>
            <a:r>
              <a:rPr lang="en-US" altLang="ja-JP" dirty="0" err="1"/>
              <a:t>msg.humidity</a:t>
            </a:r>
            <a:r>
              <a:rPr lang="en-US" altLang="ja-JP" dirty="0"/>
              <a:t> 	</a:t>
            </a:r>
            <a:r>
              <a:rPr lang="ja-JP" altLang="en-US" dirty="0"/>
              <a:t>→　</a:t>
            </a:r>
            <a:r>
              <a:rPr lang="en-US" altLang="ja-JP" dirty="0"/>
              <a:t>	</a:t>
            </a:r>
            <a:r>
              <a:rPr lang="ja-JP" altLang="en-US" dirty="0"/>
              <a:t>湿度</a:t>
            </a:r>
            <a:endParaRPr lang="en-US" altLang="ja-JP" dirty="0"/>
          </a:p>
          <a:p>
            <a:pPr marL="0" indent="0">
              <a:buNone/>
            </a:pPr>
            <a:endParaRPr kumimoji="1" lang="en-US" altLang="ja-JP" dirty="0"/>
          </a:p>
          <a:p>
            <a:pPr marL="0" indent="0">
              <a:buNone/>
            </a:pPr>
            <a:r>
              <a:rPr lang="en-US" altLang="ja-JP" dirty="0"/>
              <a:t>function</a:t>
            </a:r>
            <a:r>
              <a:rPr lang="ja-JP" altLang="en-US" dirty="0"/>
              <a:t>ノードを使い</a:t>
            </a:r>
            <a:r>
              <a:rPr lang="en-US" altLang="ja-JP" dirty="0"/>
              <a:t>humidity</a:t>
            </a:r>
            <a:r>
              <a:rPr lang="ja-JP" altLang="en-US" dirty="0"/>
              <a:t>を取得する。</a:t>
            </a:r>
            <a:endParaRPr lang="en-US" altLang="ja-JP" dirty="0"/>
          </a:p>
        </p:txBody>
      </p:sp>
      <p:sp>
        <p:nvSpPr>
          <p:cNvPr id="5" name="スライド番号プレースホルダー 4"/>
          <p:cNvSpPr>
            <a:spLocks noGrp="1"/>
          </p:cNvSpPr>
          <p:nvPr>
            <p:ph type="sldNum" sz="quarter" idx="12"/>
          </p:nvPr>
        </p:nvSpPr>
        <p:spPr/>
        <p:txBody>
          <a:bodyPr/>
          <a:lstStyle/>
          <a:p>
            <a:fld id="{5A94AD81-C81A-455B-A87B-15031EE15849}" type="slidenum">
              <a:rPr kumimoji="1" lang="ja-JP" altLang="en-US" smtClean="0"/>
              <a:t>99</a:t>
            </a:fld>
            <a:endParaRPr kumimoji="1" lang="ja-JP" altLang="en-US"/>
          </a:p>
        </p:txBody>
      </p:sp>
    </p:spTree>
    <p:extLst>
      <p:ext uri="{BB962C8B-B14F-4D97-AF65-F5344CB8AC3E}">
        <p14:creationId xmlns:p14="http://schemas.microsoft.com/office/powerpoint/2010/main" val="83321723"/>
      </p:ext>
    </p:extLst>
  </p:cSld>
  <p:clrMapOvr>
    <a:masterClrMapping/>
  </p:clrMapOvr>
  <p:timing>
    <p:tnLst>
      <p:par>
        <p:cTn id="1" dur="indefinite" restart="never" nodeType="tmRoot"/>
      </p:par>
    </p:tnLst>
  </p:timing>
</p:sld>
</file>

<file path=ppt/theme/theme1.xml><?xml version="1.0" encoding="utf-8"?>
<a:theme xmlns:a="http://schemas.openxmlformats.org/drawingml/2006/main" name="sakai_base2">
  <a:themeElements>
    <a:clrScheme name="ユーザー定義 4">
      <a:dk1>
        <a:sysClr val="windowText" lastClr="000000"/>
      </a:dk1>
      <a:lt1>
        <a:sysClr val="window" lastClr="FFFFFF"/>
      </a:lt1>
      <a:dk2>
        <a:srgbClr val="0B082E"/>
      </a:dk2>
      <a:lt2>
        <a:srgbClr val="FFFFFF"/>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62B4C6"/>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kai_base2" id="{87711540-34FF-4235-BC5B-90A6F20F0886}" vid="{6761A069-DAC2-4101-B197-92CC1F43E1F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sakai_base2</Template>
  <TotalTime>57035</TotalTime>
  <Words>4229</Words>
  <Application>Microsoft Office PowerPoint</Application>
  <PresentationFormat>ワイド画面</PresentationFormat>
  <Paragraphs>1062</Paragraphs>
  <Slides>172</Slides>
  <Notes>44</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172</vt:i4>
      </vt:variant>
    </vt:vector>
  </HeadingPairs>
  <TitlesOfParts>
    <vt:vector size="184" baseType="lpstr">
      <vt:lpstr>-apple-system</vt:lpstr>
      <vt:lpstr>Meiryo UI</vt:lpstr>
      <vt:lpstr>UD デジタル 教科書体 NK-R</vt:lpstr>
      <vt:lpstr>ui-monospace</vt:lpstr>
      <vt:lpstr>メイリオ</vt:lpstr>
      <vt:lpstr>游ゴシック</vt:lpstr>
      <vt:lpstr>Arial</vt:lpstr>
      <vt:lpstr>Cambria Math</vt:lpstr>
      <vt:lpstr>Franklin Gothic Book</vt:lpstr>
      <vt:lpstr>Gill Sans MT</vt:lpstr>
      <vt:lpstr>Tahoma</vt:lpstr>
      <vt:lpstr>sakai_base2</vt:lpstr>
      <vt:lpstr>センサを活用した IoTアプリケーション 開発技術</vt:lpstr>
      <vt:lpstr>訓練概要</vt:lpstr>
      <vt:lpstr>概況</vt:lpstr>
      <vt:lpstr>本セミナーの目的</vt:lpstr>
      <vt:lpstr>IoT概要</vt:lpstr>
      <vt:lpstr>IoT( Internet of Things )とは</vt:lpstr>
      <vt:lpstr>IoTの事例：バスロケーションシステム</vt:lpstr>
      <vt:lpstr>IoT事例：農作業支援通知IoT てるちゃん</vt:lpstr>
      <vt:lpstr>IoT事例：金型温度モニタリング</vt:lpstr>
      <vt:lpstr>IoTシステムの特徴</vt:lpstr>
      <vt:lpstr>実習機器</vt:lpstr>
      <vt:lpstr>実習機器</vt:lpstr>
      <vt:lpstr>シングルボードコンピュータとは</vt:lpstr>
      <vt:lpstr>TIPS:コンピュータの５大装置</vt:lpstr>
      <vt:lpstr>Raspberry Pi(以下RPi)とは</vt:lpstr>
      <vt:lpstr>TIPS:オープンソース</vt:lpstr>
      <vt:lpstr>RaspberryPi　OS</vt:lpstr>
      <vt:lpstr>今回の実習機器</vt:lpstr>
      <vt:lpstr>Grove</vt:lpstr>
      <vt:lpstr>ローコード開発</vt:lpstr>
      <vt:lpstr>ローコード開発とは</vt:lpstr>
      <vt:lpstr>一般的な開発環境</vt:lpstr>
      <vt:lpstr>Node-Red</vt:lpstr>
      <vt:lpstr>Node-RED</vt:lpstr>
      <vt:lpstr>Node-REDのGUI</vt:lpstr>
      <vt:lpstr>Node-REDの起動</vt:lpstr>
      <vt:lpstr>Node-REDへのアクセス</vt:lpstr>
      <vt:lpstr>TIPS:UIの言語</vt:lpstr>
      <vt:lpstr>試しにやってみる:使用するノード</vt:lpstr>
      <vt:lpstr>試しにやってみる:配置</vt:lpstr>
      <vt:lpstr>試しにやってみる:設定</vt:lpstr>
      <vt:lpstr>試しにやってみる:実行</vt:lpstr>
      <vt:lpstr>Node-REDの挙動</vt:lpstr>
      <vt:lpstr>inject:繰返し設定</vt:lpstr>
      <vt:lpstr>使ってみよう：delayノード</vt:lpstr>
      <vt:lpstr>delayノード：遅延設定</vt:lpstr>
      <vt:lpstr>使ってみよう：changeノード</vt:lpstr>
      <vt:lpstr>changeノード：設定</vt:lpstr>
      <vt:lpstr>使ってみよう：completeノード</vt:lpstr>
      <vt:lpstr>completeノード：設定</vt:lpstr>
      <vt:lpstr>課題</vt:lpstr>
      <vt:lpstr>デジタル入出力</vt:lpstr>
      <vt:lpstr>コンピュータが理解できること</vt:lpstr>
      <vt:lpstr>デジタル値</vt:lpstr>
      <vt:lpstr>TIPS：二進法・二進数</vt:lpstr>
      <vt:lpstr>身の周りのデジタル値</vt:lpstr>
      <vt:lpstr>GPIOピン</vt:lpstr>
      <vt:lpstr>デジタル出力</vt:lpstr>
      <vt:lpstr>試しにやってみよう　LED制御</vt:lpstr>
      <vt:lpstr>使用するノード</vt:lpstr>
      <vt:lpstr>設定：inject</vt:lpstr>
      <vt:lpstr>設定:rpi-gpio out</vt:lpstr>
      <vt:lpstr>フロー全体</vt:lpstr>
      <vt:lpstr>課題</vt:lpstr>
      <vt:lpstr>LEDの自動点滅　ONの間隔</vt:lpstr>
      <vt:lpstr>LEDの自動点滅　OFFの間隔</vt:lpstr>
      <vt:lpstr>デジタル入力</vt:lpstr>
      <vt:lpstr>新しいノード</vt:lpstr>
      <vt:lpstr>設定：rpi-gpio in</vt:lpstr>
      <vt:lpstr>フロー全体</vt:lpstr>
      <vt:lpstr>新しいノード</vt:lpstr>
      <vt:lpstr>switchのプロパティ</vt:lpstr>
      <vt:lpstr>フロー全体</vt:lpstr>
      <vt:lpstr>比較演算記号</vt:lpstr>
      <vt:lpstr>課題3</vt:lpstr>
      <vt:lpstr>アナログ入力</vt:lpstr>
      <vt:lpstr>アナログ値とデジタル値</vt:lpstr>
      <vt:lpstr>アナログ値とデジタル値：実例</vt:lpstr>
      <vt:lpstr>アナログ値とデジタル値</vt:lpstr>
      <vt:lpstr>組込み製品</vt:lpstr>
      <vt:lpstr>A/D変換(Analog/Digital変換)</vt:lpstr>
      <vt:lpstr>A/D変換の考え方( 1 )</vt:lpstr>
      <vt:lpstr>A/D変換の考え方( 2 )</vt:lpstr>
      <vt:lpstr>A/D変換の考え方( 3 )</vt:lpstr>
      <vt:lpstr>RaspberryPiのアナログ入力</vt:lpstr>
      <vt:lpstr>光センサーの値取得</vt:lpstr>
      <vt:lpstr>カスタムノードの導入</vt:lpstr>
      <vt:lpstr>node-red-contrib-grove-base-hatの導入</vt:lpstr>
      <vt:lpstr>光センサーの値取得</vt:lpstr>
      <vt:lpstr>課題4</vt:lpstr>
      <vt:lpstr>dashboardの利用</vt:lpstr>
      <vt:lpstr>dashboard</vt:lpstr>
      <vt:lpstr>buttonノード</vt:lpstr>
      <vt:lpstr>buttonノードのプロパティ</vt:lpstr>
      <vt:lpstr>Dashboardを開く</vt:lpstr>
      <vt:lpstr>Dashboardの外観</vt:lpstr>
      <vt:lpstr>課題</vt:lpstr>
      <vt:lpstr>textノード</vt:lpstr>
      <vt:lpstr>課題</vt:lpstr>
      <vt:lpstr>超音波センサ</vt:lpstr>
      <vt:lpstr>超音波での距離測定</vt:lpstr>
      <vt:lpstr>製品仕様</vt:lpstr>
      <vt:lpstr>製品仕様</vt:lpstr>
      <vt:lpstr>gaugeノード</vt:lpstr>
      <vt:lpstr>function ノードの利用</vt:lpstr>
      <vt:lpstr>functionノード</vt:lpstr>
      <vt:lpstr>温湿度センサー</vt:lpstr>
      <vt:lpstr>カスタムノードの取得</vt:lpstr>
      <vt:lpstr>温度と湿度の取得</vt:lpstr>
      <vt:lpstr>functionノードの設定</vt:lpstr>
      <vt:lpstr>ノイズの低減措置</vt:lpstr>
      <vt:lpstr>単純移動平均</vt:lpstr>
      <vt:lpstr>移動平均の実装</vt:lpstr>
      <vt:lpstr>配列の作成</vt:lpstr>
      <vt:lpstr>平均値の取得</vt:lpstr>
      <vt:lpstr>クラウドや他端末との通信</vt:lpstr>
      <vt:lpstr>クラウドコンピューティングとは</vt:lpstr>
      <vt:lpstr>クラウドコンピューティングの分類</vt:lpstr>
      <vt:lpstr>IaaS(Infrastructure as a Service)</vt:lpstr>
      <vt:lpstr>PaaS(Platform as a Service)</vt:lpstr>
      <vt:lpstr>SaaS(Software as a Service)</vt:lpstr>
      <vt:lpstr>IaaS/PaaS/SaaSのイメージ</vt:lpstr>
      <vt:lpstr>クラウドを用いたIoTモデル</vt:lpstr>
      <vt:lpstr>今回の場合</vt:lpstr>
      <vt:lpstr>IoTにおける通信の課題</vt:lpstr>
      <vt:lpstr>MQTTとは</vt:lpstr>
      <vt:lpstr>PUB/SUB(publish/subscribe)モデル</vt:lpstr>
      <vt:lpstr>QoS(Quality of Service)</vt:lpstr>
      <vt:lpstr>カスタムノードの取得</vt:lpstr>
      <vt:lpstr>新しいノード</vt:lpstr>
      <vt:lpstr>やってみよう</vt:lpstr>
      <vt:lpstr>MQTT inの設定</vt:lpstr>
      <vt:lpstr>やってみよう</vt:lpstr>
      <vt:lpstr>Brokerの設定</vt:lpstr>
      <vt:lpstr>MQTT outの設定</vt:lpstr>
      <vt:lpstr>Firebase</vt:lpstr>
      <vt:lpstr>Firebase Realtime Database</vt:lpstr>
      <vt:lpstr>Firebaseプロジェクトの作成</vt:lpstr>
      <vt:lpstr>Firebaseプロジェクトの作成</vt:lpstr>
      <vt:lpstr>Firebaseプロジェクトの作成</vt:lpstr>
      <vt:lpstr>Firebaseプロジェクトの作成</vt:lpstr>
      <vt:lpstr>Firebaseプロジェクトの作成</vt:lpstr>
      <vt:lpstr>Firebaseプロジェクトの作成</vt:lpstr>
      <vt:lpstr>RealtimeDatabaseの確認</vt:lpstr>
      <vt:lpstr>RealtimeDatabaseの作成</vt:lpstr>
      <vt:lpstr>RealtimeDatabaseの作成</vt:lpstr>
      <vt:lpstr>RealtimeDatabaseの作成</vt:lpstr>
      <vt:lpstr>URLの確認</vt:lpstr>
      <vt:lpstr>Node-REDとの連携</vt:lpstr>
      <vt:lpstr>Add Firebaseの利用</vt:lpstr>
      <vt:lpstr>フロー</vt:lpstr>
      <vt:lpstr>データの可視化（外部向け）</vt:lpstr>
      <vt:lpstr>enebular</vt:lpstr>
      <vt:lpstr>Webアプリの作成</vt:lpstr>
      <vt:lpstr>FirebaseCLI</vt:lpstr>
      <vt:lpstr>CLIの準備①</vt:lpstr>
      <vt:lpstr>CLIの準備②</vt:lpstr>
      <vt:lpstr>CLIの準備③</vt:lpstr>
      <vt:lpstr>CLIの準備④</vt:lpstr>
      <vt:lpstr>ホスティングの準備①</vt:lpstr>
      <vt:lpstr>ホスティングの準備②</vt:lpstr>
      <vt:lpstr>ホスティングの準備③</vt:lpstr>
      <vt:lpstr>ホスティングの準備④</vt:lpstr>
      <vt:lpstr>Webアプリ製作①</vt:lpstr>
      <vt:lpstr>Webアプリ製作②</vt:lpstr>
      <vt:lpstr>Webアプリ製作③</vt:lpstr>
      <vt:lpstr>ホスティング①</vt:lpstr>
      <vt:lpstr>ホスティング②</vt:lpstr>
      <vt:lpstr>動作確認</vt:lpstr>
      <vt:lpstr>データの可視化：enebularログイン</vt:lpstr>
      <vt:lpstr>データの可視化：enebularログイン</vt:lpstr>
      <vt:lpstr>データの可視化：Firebase連携</vt:lpstr>
      <vt:lpstr>データの可視化：Firebase連携</vt:lpstr>
      <vt:lpstr>データの可視化：Firebase連携</vt:lpstr>
      <vt:lpstr>データの可視化：グラフ選択</vt:lpstr>
      <vt:lpstr>データの可視化：グラフ選択</vt:lpstr>
      <vt:lpstr>データの可視化：グラフ表示</vt:lpstr>
      <vt:lpstr>データの可視化：グラフ表示</vt:lpstr>
      <vt:lpstr>データの可視化：グラフ表示</vt:lpstr>
      <vt:lpstr>データの可視化：Webアプリ組込み</vt:lpstr>
      <vt:lpstr>データの可視化：Webアプリ組込み</vt:lpstr>
      <vt:lpstr>画像出典</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ローコード開発</dc:title>
  <dc:creator>okipoly7</dc:creator>
  <cp:lastModifiedBy>okipoly7</cp:lastModifiedBy>
  <cp:revision>594</cp:revision>
  <dcterms:created xsi:type="dcterms:W3CDTF">2022-11-29T00:25:37Z</dcterms:created>
  <dcterms:modified xsi:type="dcterms:W3CDTF">2024-05-31T05:04:11Z</dcterms:modified>
</cp:coreProperties>
</file>